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1.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2.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embeddings/oleObject9.bin" ContentType="application/vnd.openxmlformats-officedocument.oleObject"/>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59"/>
  </p:notesMasterIdLst>
  <p:sldIdLst>
    <p:sldId id="256" r:id="rId2"/>
    <p:sldId id="257" r:id="rId3"/>
    <p:sldId id="307" r:id="rId4"/>
    <p:sldId id="308" r:id="rId5"/>
    <p:sldId id="306" r:id="rId6"/>
    <p:sldId id="264" r:id="rId7"/>
    <p:sldId id="265" r:id="rId8"/>
    <p:sldId id="292" r:id="rId9"/>
    <p:sldId id="289" r:id="rId10"/>
    <p:sldId id="290" r:id="rId11"/>
    <p:sldId id="293" r:id="rId12"/>
    <p:sldId id="300" r:id="rId13"/>
    <p:sldId id="331" r:id="rId14"/>
    <p:sldId id="318" r:id="rId15"/>
    <p:sldId id="319" r:id="rId16"/>
    <p:sldId id="320" r:id="rId17"/>
    <p:sldId id="315" r:id="rId18"/>
    <p:sldId id="328" r:id="rId19"/>
    <p:sldId id="316" r:id="rId20"/>
    <p:sldId id="317" r:id="rId21"/>
    <p:sldId id="280" r:id="rId22"/>
    <p:sldId id="283" r:id="rId23"/>
    <p:sldId id="346" r:id="rId24"/>
    <p:sldId id="347" r:id="rId25"/>
    <p:sldId id="348" r:id="rId26"/>
    <p:sldId id="349" r:id="rId27"/>
    <p:sldId id="350" r:id="rId28"/>
    <p:sldId id="351" r:id="rId29"/>
    <p:sldId id="352" r:id="rId30"/>
    <p:sldId id="354" r:id="rId31"/>
    <p:sldId id="332" r:id="rId32"/>
    <p:sldId id="333" r:id="rId33"/>
    <p:sldId id="334" r:id="rId34"/>
    <p:sldId id="335" r:id="rId35"/>
    <p:sldId id="336" r:id="rId36"/>
    <p:sldId id="337" r:id="rId37"/>
    <p:sldId id="338" r:id="rId38"/>
    <p:sldId id="339" r:id="rId39"/>
    <p:sldId id="340" r:id="rId40"/>
    <p:sldId id="341" r:id="rId41"/>
    <p:sldId id="342" r:id="rId42"/>
    <p:sldId id="343" r:id="rId43"/>
    <p:sldId id="301" r:id="rId44"/>
    <p:sldId id="302" r:id="rId45"/>
    <p:sldId id="303" r:id="rId46"/>
    <p:sldId id="304" r:id="rId47"/>
    <p:sldId id="305" r:id="rId48"/>
    <p:sldId id="299" r:id="rId49"/>
    <p:sldId id="326" r:id="rId50"/>
    <p:sldId id="327" r:id="rId51"/>
    <p:sldId id="324" r:id="rId52"/>
    <p:sldId id="325" r:id="rId53"/>
    <p:sldId id="291" r:id="rId54"/>
    <p:sldId id="261" r:id="rId55"/>
    <p:sldId id="278" r:id="rId56"/>
    <p:sldId id="260" r:id="rId57"/>
    <p:sldId id="321" r:id="rId5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69048" autoAdjust="0"/>
  </p:normalViewPr>
  <p:slideViewPr>
    <p:cSldViewPr>
      <p:cViewPr>
        <p:scale>
          <a:sx n="90" d="100"/>
          <a:sy n="90" d="100"/>
        </p:scale>
        <p:origin x="-1432" y="3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oleObject" Target="file:///D:\work\zw_backup\Tong\Poster\&#27979;&#35797;&#32467;&#26524;.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work\zw_backup\Tong\Poster\&#27979;&#35797;&#32467;&#26524;.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9"/>
    </mc:Choice>
    <mc:Fallback>
      <c:style val="39"/>
    </mc:Fallback>
  </mc:AlternateContent>
  <c:chart>
    <c:title>
      <c:tx>
        <c:rich>
          <a:bodyPr/>
          <a:lstStyle/>
          <a:p>
            <a:pPr>
              <a:defRPr/>
            </a:pPr>
            <a:r>
              <a:rPr lang="en-US" altLang="zh-CN" sz="1200" b="0" dirty="0" smtClean="0"/>
              <a:t>Million RMB</a:t>
            </a:r>
            <a:endParaRPr lang="zh-CN" altLang="en-US" sz="1200" b="0" dirty="0"/>
          </a:p>
        </c:rich>
      </c:tx>
      <c:layout>
        <c:manualLayout>
          <c:xMode val="edge"/>
          <c:yMode val="edge"/>
          <c:x val="0.730436629743316"/>
          <c:y val="0.0783555938775165"/>
        </c:manualLayout>
      </c:layout>
      <c:overlay val="0"/>
    </c:title>
    <c:autoTitleDeleted val="0"/>
    <c:view3D>
      <c:rotX val="10"/>
      <c:rotY val="30"/>
      <c:rAngAx val="1"/>
    </c:view3D>
    <c:floor>
      <c:thickness val="0"/>
    </c:floor>
    <c:sideWall>
      <c:thickness val="0"/>
    </c:sideWall>
    <c:backWall>
      <c:thickness val="0"/>
    </c:backWall>
    <c:plotArea>
      <c:layout/>
      <c:bar3DChart>
        <c:barDir val="bar"/>
        <c:grouping val="clustered"/>
        <c:varyColors val="0"/>
        <c:ser>
          <c:idx val="0"/>
          <c:order val="0"/>
          <c:tx>
            <c:strRef>
              <c:f>Sheet1!$B$1</c:f>
              <c:strCache>
                <c:ptCount val="1"/>
                <c:pt idx="0">
                  <c:v>系列 1</c:v>
                </c:pt>
              </c:strCache>
            </c:strRef>
          </c:tx>
          <c:invertIfNegative val="0"/>
          <c:dLbls>
            <c:dLbl>
              <c:idx val="0"/>
              <c:layout>
                <c:manualLayout>
                  <c:x val="0.00564949508430091"/>
                  <c:y val="0.0"/>
                </c:manualLayout>
              </c:layout>
              <c:showLegendKey val="0"/>
              <c:showVal val="1"/>
              <c:showCatName val="0"/>
              <c:showSerName val="0"/>
              <c:showPercent val="0"/>
              <c:showBubbleSize val="0"/>
            </c:dLbl>
            <c:dLbl>
              <c:idx val="1"/>
              <c:layout>
                <c:manualLayout>
                  <c:x val="0.0056497175141243"/>
                  <c:y val="9.48980636918888E-17"/>
                </c:manualLayout>
              </c:layout>
              <c:showLegendKey val="0"/>
              <c:showVal val="1"/>
              <c:showCatName val="0"/>
              <c:showSerName val="0"/>
              <c:showPercent val="0"/>
              <c:showBubbleSize val="0"/>
            </c:dLbl>
            <c:dLbl>
              <c:idx val="2"/>
              <c:layout>
                <c:manualLayout>
                  <c:x val="0.0112994350282486"/>
                  <c:y val="0.0"/>
                </c:manualLayout>
              </c:layout>
              <c:showLegendKey val="0"/>
              <c:showVal val="1"/>
              <c:showCatName val="0"/>
              <c:showSerName val="0"/>
              <c:showPercent val="0"/>
              <c:showBubbleSize val="0"/>
            </c:dLbl>
            <c:dLbl>
              <c:idx val="3"/>
              <c:layout>
                <c:manualLayout>
                  <c:x val="0.0141242937853107"/>
                  <c:y val="0.0"/>
                </c:manualLayout>
              </c:layout>
              <c:showLegendKey val="0"/>
              <c:showVal val="1"/>
              <c:showCatName val="0"/>
              <c:showSerName val="0"/>
              <c:showPercent val="0"/>
              <c:showBubbleSize val="0"/>
            </c:dLbl>
            <c:dLbl>
              <c:idx val="4"/>
              <c:layout>
                <c:manualLayout>
                  <c:x val="0.00847457627118645"/>
                  <c:y val="0.0"/>
                </c:manualLayout>
              </c:layout>
              <c:showLegendKey val="0"/>
              <c:showVal val="1"/>
              <c:showCatName val="0"/>
              <c:showSerName val="0"/>
              <c:showPercent val="0"/>
              <c:showBubbleSize val="0"/>
            </c:dLbl>
            <c:dLbl>
              <c:idx val="5"/>
              <c:layout>
                <c:manualLayout>
                  <c:x val="0.0169491525423729"/>
                  <c:y val="0.00258815890806595"/>
                </c:manualLayout>
              </c:layout>
              <c:showLegendKey val="0"/>
              <c:showVal val="1"/>
              <c:showCatName val="0"/>
              <c:showSerName val="0"/>
              <c:showPercent val="0"/>
              <c:showBubbleSize val="0"/>
            </c:dLbl>
            <c:dLbl>
              <c:idx val="6"/>
              <c:layout>
                <c:manualLayout>
                  <c:x val="0.0141240713554873"/>
                  <c:y val="0.00258815890806595"/>
                </c:manualLayout>
              </c:layout>
              <c:showLegendKey val="0"/>
              <c:showVal val="1"/>
              <c:showCatName val="0"/>
              <c:showSerName val="0"/>
              <c:showPercent val="0"/>
              <c:showBubbleSize val="0"/>
            </c:dLbl>
            <c:dLbl>
              <c:idx val="7"/>
              <c:layout>
                <c:manualLayout>
                  <c:x val="0.0141242937853107"/>
                  <c:y val="0.0"/>
                </c:manualLayout>
              </c:layout>
              <c:showLegendKey val="0"/>
              <c:showVal val="1"/>
              <c:showCatName val="0"/>
              <c:showSerName val="0"/>
              <c:showPercent val="0"/>
              <c:showBubbleSize val="0"/>
            </c:dLbl>
            <c:dLbl>
              <c:idx val="8"/>
              <c:layout>
                <c:manualLayout>
                  <c:x val="0.0141242937853107"/>
                  <c:y val="0.0"/>
                </c:manualLayout>
              </c:layout>
              <c:showLegendKey val="0"/>
              <c:showVal val="1"/>
              <c:showCatName val="0"/>
              <c:showSerName val="0"/>
              <c:showPercent val="0"/>
              <c:showBubbleSize val="0"/>
            </c:dLbl>
            <c:dLbl>
              <c:idx val="9"/>
              <c:layout>
                <c:manualLayout>
                  <c:x val="0.0112994350282486"/>
                  <c:y val="0.00258815890806595"/>
                </c:manualLayout>
              </c:layout>
              <c:showLegendKey val="0"/>
              <c:showVal val="1"/>
              <c:showCatName val="0"/>
              <c:showSerName val="0"/>
              <c:showPercent val="0"/>
              <c:showBubbleSize val="0"/>
            </c:dLbl>
            <c:txPr>
              <a:bodyPr/>
              <a:lstStyle/>
              <a:p>
                <a:pPr>
                  <a:defRPr sz="1200"/>
                </a:pPr>
                <a:endParaRPr lang="en-US"/>
              </a:p>
            </c:txPr>
            <c:showLegendKey val="0"/>
            <c:showVal val="1"/>
            <c:showCatName val="0"/>
            <c:showSerName val="0"/>
            <c:showPercent val="0"/>
            <c:showBubbleSize val="0"/>
            <c:showLeaderLines val="0"/>
          </c:dLbls>
          <c:cat>
            <c:strRef>
              <c:f>Sheet1!$A$2:$A$11</c:f>
              <c:strCache>
                <c:ptCount val="10"/>
                <c:pt idx="0">
                  <c:v>2001年</c:v>
                </c:pt>
                <c:pt idx="1">
                  <c:v>2002年</c:v>
                </c:pt>
                <c:pt idx="2">
                  <c:v>2003年</c:v>
                </c:pt>
                <c:pt idx="3">
                  <c:v>2004年</c:v>
                </c:pt>
                <c:pt idx="4">
                  <c:v>2005年</c:v>
                </c:pt>
                <c:pt idx="5">
                  <c:v>2006年</c:v>
                </c:pt>
                <c:pt idx="6">
                  <c:v>2007年</c:v>
                </c:pt>
                <c:pt idx="7">
                  <c:v>2008年</c:v>
                </c:pt>
                <c:pt idx="8">
                  <c:v>2009年</c:v>
                </c:pt>
                <c:pt idx="9">
                  <c:v>2010年</c:v>
                </c:pt>
              </c:strCache>
            </c:strRef>
          </c:cat>
          <c:val>
            <c:numRef>
              <c:f>Sheet1!$B$2:$B$11</c:f>
              <c:numCache>
                <c:formatCode>0.00</c:formatCode>
                <c:ptCount val="10"/>
                <c:pt idx="0">
                  <c:v>15.88</c:v>
                </c:pt>
                <c:pt idx="1">
                  <c:v>26.11000000000001</c:v>
                </c:pt>
                <c:pt idx="2">
                  <c:v>31.11000000000001</c:v>
                </c:pt>
                <c:pt idx="3">
                  <c:v>40.78</c:v>
                </c:pt>
                <c:pt idx="4">
                  <c:v>55.45</c:v>
                </c:pt>
                <c:pt idx="5">
                  <c:v>69.85</c:v>
                </c:pt>
                <c:pt idx="6">
                  <c:v>56.85</c:v>
                </c:pt>
                <c:pt idx="7">
                  <c:v>79.99</c:v>
                </c:pt>
                <c:pt idx="8">
                  <c:v>66.72</c:v>
                </c:pt>
                <c:pt idx="9">
                  <c:v>137.87</c:v>
                </c:pt>
              </c:numCache>
            </c:numRef>
          </c:val>
        </c:ser>
        <c:dLbls>
          <c:showLegendKey val="0"/>
          <c:showVal val="1"/>
          <c:showCatName val="0"/>
          <c:showSerName val="0"/>
          <c:showPercent val="0"/>
          <c:showBubbleSize val="0"/>
        </c:dLbls>
        <c:gapWidth val="75"/>
        <c:shape val="box"/>
        <c:axId val="-1286528376"/>
        <c:axId val="-1286525400"/>
        <c:axId val="0"/>
      </c:bar3DChart>
      <c:catAx>
        <c:axId val="-1286528376"/>
        <c:scaling>
          <c:orientation val="minMax"/>
        </c:scaling>
        <c:delete val="1"/>
        <c:axPos val="l"/>
        <c:numFmt formatCode="0.00" sourceLinked="1"/>
        <c:majorTickMark val="none"/>
        <c:minorTickMark val="none"/>
        <c:tickLblPos val="none"/>
        <c:crossAx val="-1286525400"/>
        <c:crosses val="autoZero"/>
        <c:auto val="1"/>
        <c:lblAlgn val="ctr"/>
        <c:lblOffset val="100"/>
        <c:noMultiLvlLbl val="0"/>
      </c:catAx>
      <c:valAx>
        <c:axId val="-1286525400"/>
        <c:scaling>
          <c:orientation val="minMax"/>
        </c:scaling>
        <c:delete val="0"/>
        <c:axPos val="b"/>
        <c:majorGridlines/>
        <c:numFmt formatCode="0.00" sourceLinked="1"/>
        <c:majorTickMark val="none"/>
        <c:minorTickMark val="none"/>
        <c:tickLblPos val="nextTo"/>
        <c:spPr>
          <a:ln w="9525">
            <a:noFill/>
          </a:ln>
        </c:spPr>
        <c:txPr>
          <a:bodyPr/>
          <a:lstStyle/>
          <a:p>
            <a:pPr>
              <a:defRPr sz="1400"/>
            </a:pPr>
            <a:endParaRPr lang="en-US"/>
          </a:p>
        </c:txPr>
        <c:crossAx val="-1286528376"/>
        <c:crosses val="autoZero"/>
        <c:crossBetween val="between"/>
      </c:valAx>
    </c:plotArea>
    <c:plotVisOnly val="1"/>
    <c:dispBlanksAs val="gap"/>
    <c:showDLblsOverMax val="0"/>
  </c:chart>
  <c:spPr>
    <a:noFill/>
    <a:ln>
      <a:noFill/>
    </a:ln>
    <a:effectLst/>
    <a:scene3d>
      <a:camera prst="orthographicFront"/>
      <a:lightRig rig="threePt" dir="t"/>
    </a:scene3d>
    <a:sp3d prstMaterial="matte"/>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6"/>
    </mc:Choice>
    <mc:Fallback>
      <c:style val="36"/>
    </mc:Fallback>
  </mc:AlternateContent>
  <c:chart>
    <c:autoTitleDeleted val="1"/>
    <c:view3D>
      <c:rotX val="15"/>
      <c:rotY val="20"/>
      <c:rAngAx val="0"/>
      <c:perspective val="30"/>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系列 1</c:v>
                </c:pt>
              </c:strCache>
            </c:strRef>
          </c:tx>
          <c:invertIfNegative val="0"/>
          <c:cat>
            <c:numRef>
              <c:f>Sheet1!$A$2:$A$9</c:f>
              <c:numCache>
                <c:formatCode>General</c:formatCode>
                <c:ptCount val="8"/>
                <c:pt idx="0">
                  <c:v>2003.0</c:v>
                </c:pt>
                <c:pt idx="1">
                  <c:v>2004.0</c:v>
                </c:pt>
                <c:pt idx="2">
                  <c:v>2005.0</c:v>
                </c:pt>
                <c:pt idx="3">
                  <c:v>2006.0</c:v>
                </c:pt>
                <c:pt idx="4">
                  <c:v>2007.0</c:v>
                </c:pt>
                <c:pt idx="5">
                  <c:v>2008.0</c:v>
                </c:pt>
                <c:pt idx="6">
                  <c:v>2009.0</c:v>
                </c:pt>
                <c:pt idx="7">
                  <c:v>2010.0</c:v>
                </c:pt>
              </c:numCache>
            </c:numRef>
          </c:cat>
          <c:val>
            <c:numRef>
              <c:f>Sheet1!$B$2:$B$9</c:f>
              <c:numCache>
                <c:formatCode>General</c:formatCode>
                <c:ptCount val="8"/>
                <c:pt idx="0">
                  <c:v>66.0</c:v>
                </c:pt>
                <c:pt idx="1">
                  <c:v>83.0</c:v>
                </c:pt>
                <c:pt idx="2">
                  <c:v>89.0</c:v>
                </c:pt>
                <c:pt idx="3">
                  <c:v>120.0</c:v>
                </c:pt>
                <c:pt idx="4">
                  <c:v>132.0</c:v>
                </c:pt>
                <c:pt idx="5">
                  <c:v>144.0</c:v>
                </c:pt>
                <c:pt idx="6">
                  <c:v>169.0</c:v>
                </c:pt>
                <c:pt idx="7">
                  <c:v>290.0</c:v>
                </c:pt>
              </c:numCache>
            </c:numRef>
          </c:val>
        </c:ser>
        <c:dLbls>
          <c:showLegendKey val="0"/>
          <c:showVal val="0"/>
          <c:showCatName val="0"/>
          <c:showSerName val="0"/>
          <c:showPercent val="0"/>
          <c:showBubbleSize val="0"/>
        </c:dLbls>
        <c:gapWidth val="150"/>
        <c:shape val="box"/>
        <c:axId val="-1286437832"/>
        <c:axId val="-1286434888"/>
        <c:axId val="0"/>
      </c:bar3DChart>
      <c:catAx>
        <c:axId val="-1286437832"/>
        <c:scaling>
          <c:orientation val="minMax"/>
        </c:scaling>
        <c:delete val="0"/>
        <c:axPos val="b"/>
        <c:numFmt formatCode="General" sourceLinked="1"/>
        <c:majorTickMark val="out"/>
        <c:minorTickMark val="none"/>
        <c:tickLblPos val="nextTo"/>
        <c:crossAx val="-1286434888"/>
        <c:crosses val="autoZero"/>
        <c:auto val="1"/>
        <c:lblAlgn val="ctr"/>
        <c:lblOffset val="100"/>
        <c:noMultiLvlLbl val="0"/>
      </c:catAx>
      <c:valAx>
        <c:axId val="-1286434888"/>
        <c:scaling>
          <c:orientation val="minMax"/>
        </c:scaling>
        <c:delete val="0"/>
        <c:axPos val="l"/>
        <c:majorGridlines/>
        <c:numFmt formatCode="General" sourceLinked="1"/>
        <c:majorTickMark val="out"/>
        <c:minorTickMark val="none"/>
        <c:tickLblPos val="nextTo"/>
        <c:crossAx val="-1286437832"/>
        <c:crosses val="autoZero"/>
        <c:crossBetween val="between"/>
      </c:valAx>
    </c:plotArea>
    <c:plotVisOnly val="1"/>
    <c:dispBlanksAs val="gap"/>
    <c:showDLblsOverMax val="0"/>
  </c:chart>
  <c:spPr>
    <a:ln>
      <a:noFill/>
    </a:ln>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9"/>
    </mc:Choice>
    <mc:Fallback>
      <c:style val="39"/>
    </mc:Fallback>
  </mc:AlternateContent>
  <c:chart>
    <c:autoTitleDeleted val="1"/>
    <c:view3D>
      <c:rotX val="15"/>
      <c:rotY val="20"/>
      <c:depthPercent val="100"/>
      <c:rAngAx val="0"/>
      <c:perspective val="30"/>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系列 1</c:v>
                </c:pt>
              </c:strCache>
            </c:strRef>
          </c:tx>
          <c:invertIfNegative val="0"/>
          <c:cat>
            <c:numRef>
              <c:f>Sheet1!$A$2:$A$9</c:f>
              <c:numCache>
                <c:formatCode>General</c:formatCode>
                <c:ptCount val="8"/>
                <c:pt idx="0">
                  <c:v>2003.0</c:v>
                </c:pt>
                <c:pt idx="1">
                  <c:v>2004.0</c:v>
                </c:pt>
                <c:pt idx="2">
                  <c:v>2005.0</c:v>
                </c:pt>
                <c:pt idx="3">
                  <c:v>2006.0</c:v>
                </c:pt>
                <c:pt idx="4">
                  <c:v>2007.0</c:v>
                </c:pt>
                <c:pt idx="5">
                  <c:v>2008.0</c:v>
                </c:pt>
                <c:pt idx="6">
                  <c:v>2009.0</c:v>
                </c:pt>
                <c:pt idx="7">
                  <c:v>2010.0</c:v>
                </c:pt>
              </c:numCache>
            </c:numRef>
          </c:cat>
          <c:val>
            <c:numRef>
              <c:f>Sheet1!$B$2:$B$9</c:f>
              <c:numCache>
                <c:formatCode>General</c:formatCode>
                <c:ptCount val="8"/>
                <c:pt idx="0">
                  <c:v>1583.0</c:v>
                </c:pt>
                <c:pt idx="1">
                  <c:v>1978.0</c:v>
                </c:pt>
                <c:pt idx="2">
                  <c:v>1593.0</c:v>
                </c:pt>
                <c:pt idx="3">
                  <c:v>1174.0</c:v>
                </c:pt>
                <c:pt idx="4">
                  <c:v>1196.0</c:v>
                </c:pt>
                <c:pt idx="5">
                  <c:v>1008.0</c:v>
                </c:pt>
                <c:pt idx="6">
                  <c:v>1013.0</c:v>
                </c:pt>
                <c:pt idx="7">
                  <c:v>1157.0</c:v>
                </c:pt>
              </c:numCache>
            </c:numRef>
          </c:val>
        </c:ser>
        <c:dLbls>
          <c:showLegendKey val="0"/>
          <c:showVal val="0"/>
          <c:showCatName val="0"/>
          <c:showSerName val="0"/>
          <c:showPercent val="0"/>
          <c:showBubbleSize val="0"/>
        </c:dLbls>
        <c:gapWidth val="150"/>
        <c:shape val="box"/>
        <c:axId val="-1286387976"/>
        <c:axId val="-1286384968"/>
        <c:axId val="0"/>
      </c:bar3DChart>
      <c:catAx>
        <c:axId val="-1286387976"/>
        <c:scaling>
          <c:orientation val="minMax"/>
        </c:scaling>
        <c:delete val="0"/>
        <c:axPos val="b"/>
        <c:numFmt formatCode="General" sourceLinked="1"/>
        <c:majorTickMark val="out"/>
        <c:minorTickMark val="none"/>
        <c:tickLblPos val="nextTo"/>
        <c:crossAx val="-1286384968"/>
        <c:crosses val="autoZero"/>
        <c:auto val="1"/>
        <c:lblAlgn val="ctr"/>
        <c:lblOffset val="100"/>
        <c:noMultiLvlLbl val="0"/>
      </c:catAx>
      <c:valAx>
        <c:axId val="-1286384968"/>
        <c:scaling>
          <c:orientation val="minMax"/>
        </c:scaling>
        <c:delete val="0"/>
        <c:axPos val="l"/>
        <c:majorGridlines/>
        <c:numFmt formatCode="General" sourceLinked="1"/>
        <c:majorTickMark val="out"/>
        <c:minorTickMark val="none"/>
        <c:tickLblPos val="nextTo"/>
        <c:crossAx val="-1286387976"/>
        <c:crosses val="autoZero"/>
        <c:crossBetween val="between"/>
      </c:valAx>
    </c:plotArea>
    <c:plotVisOnly val="1"/>
    <c:dispBlanksAs val="gap"/>
    <c:showDLblsOverMax val="0"/>
  </c:chart>
  <c:spPr>
    <a:ln>
      <a:noFill/>
    </a:ln>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tx>
            <c:strRef>
              <c:f>湖南超算!$A$2</c:f>
              <c:strCache>
                <c:ptCount val="1"/>
                <c:pt idx="0">
                  <c:v>SRSW</c:v>
                </c:pt>
              </c:strCache>
            </c:strRef>
          </c:tx>
          <c:spPr>
            <a:ln>
              <a:solidFill>
                <a:schemeClr val="accent1"/>
              </a:solidFill>
            </a:ln>
          </c:spPr>
          <c:marker>
            <c:spPr>
              <a:solidFill>
                <a:schemeClr val="accent1"/>
              </a:solidFill>
              <a:ln>
                <a:solidFill>
                  <a:srgbClr val="4F81BD"/>
                </a:solidFill>
              </a:ln>
            </c:spPr>
          </c:marker>
          <c:cat>
            <c:numRef>
              <c:f>湖南超算!$B$1:$J$1</c:f>
              <c:numCache>
                <c:formatCode>General</c:formatCode>
                <c:ptCount val="9"/>
                <c:pt idx="0">
                  <c:v>1.0</c:v>
                </c:pt>
                <c:pt idx="1">
                  <c:v>4.0</c:v>
                </c:pt>
                <c:pt idx="2">
                  <c:v>8.0</c:v>
                </c:pt>
                <c:pt idx="3">
                  <c:v>16.0</c:v>
                </c:pt>
                <c:pt idx="4">
                  <c:v>32.0</c:v>
                </c:pt>
                <c:pt idx="5">
                  <c:v>64.0</c:v>
                </c:pt>
                <c:pt idx="6">
                  <c:v>128.0</c:v>
                </c:pt>
                <c:pt idx="7">
                  <c:v>256.0</c:v>
                </c:pt>
                <c:pt idx="8">
                  <c:v>512.0</c:v>
                </c:pt>
              </c:numCache>
            </c:numRef>
          </c:cat>
          <c:val>
            <c:numRef>
              <c:f>湖南超算!$B$2:$J$2</c:f>
              <c:numCache>
                <c:formatCode>General</c:formatCode>
                <c:ptCount val="9"/>
                <c:pt idx="0">
                  <c:v>48.0</c:v>
                </c:pt>
                <c:pt idx="1">
                  <c:v>56.0</c:v>
                </c:pt>
                <c:pt idx="2">
                  <c:v>111.0</c:v>
                </c:pt>
                <c:pt idx="3">
                  <c:v>234.0</c:v>
                </c:pt>
                <c:pt idx="4">
                  <c:v>410.0</c:v>
                </c:pt>
                <c:pt idx="5">
                  <c:v>615.0</c:v>
                </c:pt>
                <c:pt idx="6">
                  <c:v>1695.0</c:v>
                </c:pt>
                <c:pt idx="7">
                  <c:v>3285.0</c:v>
                </c:pt>
                <c:pt idx="8">
                  <c:v>6365.0</c:v>
                </c:pt>
              </c:numCache>
            </c:numRef>
          </c:val>
          <c:smooth val="0"/>
        </c:ser>
        <c:ser>
          <c:idx val="2"/>
          <c:order val="1"/>
          <c:tx>
            <c:strRef>
              <c:f>湖南超算!$A$3</c:f>
              <c:strCache>
                <c:ptCount val="1"/>
                <c:pt idx="0">
                  <c:v>SRLW</c:v>
                </c:pt>
              </c:strCache>
            </c:strRef>
          </c:tx>
          <c:spPr>
            <a:ln>
              <a:solidFill>
                <a:srgbClr val="C00000"/>
              </a:solidFill>
            </a:ln>
          </c:spPr>
          <c:marker>
            <c:spPr>
              <a:solidFill>
                <a:srgbClr val="C00000"/>
              </a:solidFill>
              <a:ln>
                <a:solidFill>
                  <a:srgbClr val="C00000"/>
                </a:solidFill>
              </a:ln>
            </c:spPr>
          </c:marker>
          <c:cat>
            <c:numRef>
              <c:f>湖南超算!$B$1:$J$1</c:f>
              <c:numCache>
                <c:formatCode>General</c:formatCode>
                <c:ptCount val="9"/>
                <c:pt idx="0">
                  <c:v>1.0</c:v>
                </c:pt>
                <c:pt idx="1">
                  <c:v>4.0</c:v>
                </c:pt>
                <c:pt idx="2">
                  <c:v>8.0</c:v>
                </c:pt>
                <c:pt idx="3">
                  <c:v>16.0</c:v>
                </c:pt>
                <c:pt idx="4">
                  <c:v>32.0</c:v>
                </c:pt>
                <c:pt idx="5">
                  <c:v>64.0</c:v>
                </c:pt>
                <c:pt idx="6">
                  <c:v>128.0</c:v>
                </c:pt>
                <c:pt idx="7">
                  <c:v>256.0</c:v>
                </c:pt>
                <c:pt idx="8">
                  <c:v>512.0</c:v>
                </c:pt>
              </c:numCache>
            </c:numRef>
          </c:cat>
          <c:val>
            <c:numRef>
              <c:f>湖南超算!$B$3:$J$3</c:f>
              <c:numCache>
                <c:formatCode>General</c:formatCode>
                <c:ptCount val="9"/>
                <c:pt idx="0">
                  <c:v>149.0</c:v>
                </c:pt>
                <c:pt idx="1">
                  <c:v>140.0</c:v>
                </c:pt>
                <c:pt idx="2">
                  <c:v>169.0</c:v>
                </c:pt>
                <c:pt idx="3">
                  <c:v>173.0</c:v>
                </c:pt>
                <c:pt idx="4">
                  <c:v>185.0</c:v>
                </c:pt>
                <c:pt idx="5">
                  <c:v>210.0</c:v>
                </c:pt>
                <c:pt idx="6">
                  <c:v>576.0</c:v>
                </c:pt>
                <c:pt idx="7">
                  <c:v>1480.0</c:v>
                </c:pt>
                <c:pt idx="8">
                  <c:v>3145.0</c:v>
                </c:pt>
              </c:numCache>
            </c:numRef>
          </c:val>
          <c:smooth val="0"/>
        </c:ser>
        <c:ser>
          <c:idx val="0"/>
          <c:order val="2"/>
          <c:tx>
            <c:strRef>
              <c:f>湖南超算!$A$4</c:f>
              <c:strCache>
                <c:ptCount val="1"/>
                <c:pt idx="0">
                  <c:v>LRLW</c:v>
                </c:pt>
              </c:strCache>
            </c:strRef>
          </c:tx>
          <c:spPr>
            <a:ln>
              <a:solidFill>
                <a:srgbClr val="00B050"/>
              </a:solidFill>
            </a:ln>
          </c:spPr>
          <c:marker>
            <c:spPr>
              <a:solidFill>
                <a:srgbClr val="00B050"/>
              </a:solidFill>
              <a:ln>
                <a:solidFill>
                  <a:srgbClr val="00B050"/>
                </a:solidFill>
              </a:ln>
            </c:spPr>
          </c:marker>
          <c:cat>
            <c:numRef>
              <c:f>湖南超算!$B$1:$J$1</c:f>
              <c:numCache>
                <c:formatCode>General</c:formatCode>
                <c:ptCount val="9"/>
                <c:pt idx="0">
                  <c:v>1.0</c:v>
                </c:pt>
                <c:pt idx="1">
                  <c:v>4.0</c:v>
                </c:pt>
                <c:pt idx="2">
                  <c:v>8.0</c:v>
                </c:pt>
                <c:pt idx="3">
                  <c:v>16.0</c:v>
                </c:pt>
                <c:pt idx="4">
                  <c:v>32.0</c:v>
                </c:pt>
                <c:pt idx="5">
                  <c:v>64.0</c:v>
                </c:pt>
                <c:pt idx="6">
                  <c:v>128.0</c:v>
                </c:pt>
                <c:pt idx="7">
                  <c:v>256.0</c:v>
                </c:pt>
                <c:pt idx="8">
                  <c:v>512.0</c:v>
                </c:pt>
              </c:numCache>
            </c:numRef>
          </c:cat>
          <c:val>
            <c:numRef>
              <c:f>湖南超算!$B$4:$J$4</c:f>
              <c:numCache>
                <c:formatCode>General</c:formatCode>
                <c:ptCount val="9"/>
                <c:pt idx="0">
                  <c:v>474.0</c:v>
                </c:pt>
                <c:pt idx="1">
                  <c:v>484.0</c:v>
                </c:pt>
                <c:pt idx="2">
                  <c:v>473.0</c:v>
                </c:pt>
                <c:pt idx="3">
                  <c:v>494.0</c:v>
                </c:pt>
                <c:pt idx="4">
                  <c:v>492.0</c:v>
                </c:pt>
                <c:pt idx="5">
                  <c:v>484.0</c:v>
                </c:pt>
                <c:pt idx="6">
                  <c:v>504.0</c:v>
                </c:pt>
                <c:pt idx="7">
                  <c:v>494.0</c:v>
                </c:pt>
                <c:pt idx="8">
                  <c:v>514.0</c:v>
                </c:pt>
              </c:numCache>
            </c:numRef>
          </c:val>
          <c:smooth val="0"/>
        </c:ser>
        <c:dLbls>
          <c:showLegendKey val="0"/>
          <c:showVal val="0"/>
          <c:showCatName val="0"/>
          <c:showSerName val="0"/>
          <c:showPercent val="0"/>
          <c:showBubbleSize val="0"/>
        </c:dLbls>
        <c:marker val="1"/>
        <c:smooth val="0"/>
        <c:axId val="-1217964808"/>
        <c:axId val="-2037977336"/>
      </c:lineChart>
      <c:catAx>
        <c:axId val="-1217964808"/>
        <c:scaling>
          <c:orientation val="minMax"/>
        </c:scaling>
        <c:delete val="0"/>
        <c:axPos val="b"/>
        <c:title>
          <c:tx>
            <c:rich>
              <a:bodyPr/>
              <a:lstStyle/>
              <a:p>
                <a:pPr>
                  <a:defRPr/>
                </a:pPr>
                <a:r>
                  <a:rPr lang="en-US" altLang="zh-CN">
                    <a:latin typeface="Times New Roman" pitchFamily="18" charset="0"/>
                    <a:cs typeface="Times New Roman" pitchFamily="18" charset="0"/>
                  </a:rPr>
                  <a:t>Nodes</a:t>
                </a:r>
                <a:endParaRPr lang="zh-CN" altLang="en-US">
                  <a:latin typeface="Times New Roman" pitchFamily="18" charset="0"/>
                  <a:cs typeface="Times New Roman" pitchFamily="18" charset="0"/>
                </a:endParaRPr>
              </a:p>
            </c:rich>
          </c:tx>
          <c:layout/>
          <c:overlay val="0"/>
        </c:title>
        <c:numFmt formatCode="General" sourceLinked="1"/>
        <c:majorTickMark val="out"/>
        <c:minorTickMark val="none"/>
        <c:tickLblPos val="nextTo"/>
        <c:crossAx val="-2037977336"/>
        <c:crosses val="autoZero"/>
        <c:auto val="1"/>
        <c:lblAlgn val="ctr"/>
        <c:lblOffset val="100"/>
        <c:noMultiLvlLbl val="0"/>
      </c:catAx>
      <c:valAx>
        <c:axId val="-2037977336"/>
        <c:scaling>
          <c:orientation val="minMax"/>
        </c:scaling>
        <c:delete val="0"/>
        <c:axPos val="l"/>
        <c:majorGridlines/>
        <c:title>
          <c:tx>
            <c:rich>
              <a:bodyPr rot="-5400000" vert="horz"/>
              <a:lstStyle/>
              <a:p>
                <a:pPr>
                  <a:defRPr/>
                </a:pPr>
                <a:r>
                  <a:rPr lang="en-US" altLang="zh-CN">
                    <a:latin typeface="Times New Roman" pitchFamily="18" charset="0"/>
                    <a:cs typeface="Times New Roman" pitchFamily="18" charset="0"/>
                  </a:rPr>
                  <a:t>I/O Time(sec)</a:t>
                </a:r>
                <a:endParaRPr lang="zh-CN" altLang="en-US">
                  <a:latin typeface="Times New Roman" pitchFamily="18" charset="0"/>
                  <a:cs typeface="Times New Roman" pitchFamily="18" charset="0"/>
                </a:endParaRPr>
              </a:p>
            </c:rich>
          </c:tx>
          <c:layout/>
          <c:overlay val="0"/>
        </c:title>
        <c:numFmt formatCode="General" sourceLinked="1"/>
        <c:majorTickMark val="out"/>
        <c:minorTickMark val="none"/>
        <c:tickLblPos val="nextTo"/>
        <c:crossAx val="-1217964808"/>
        <c:crosses val="autoZero"/>
        <c:crossBetween val="between"/>
      </c:valAx>
    </c:plotArea>
    <c:legend>
      <c:legendPos val="r"/>
      <c:layout/>
      <c:overlay val="0"/>
    </c:legend>
    <c:plotVisOnly val="1"/>
    <c:dispBlanksAs val="gap"/>
    <c:showDLblsOverMax val="0"/>
  </c:chart>
  <c:spPr>
    <a:ln w="19050">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bgp!$A$2</c:f>
              <c:strCache>
                <c:ptCount val="1"/>
                <c:pt idx="0">
                  <c:v>SRSW</c:v>
                </c:pt>
              </c:strCache>
            </c:strRef>
          </c:tx>
          <c:marker>
            <c:symbol val="square"/>
            <c:size val="7"/>
          </c:marker>
          <c:cat>
            <c:numRef>
              <c:f>bgp!$B$1:$F$1</c:f>
              <c:numCache>
                <c:formatCode>General</c:formatCode>
                <c:ptCount val="5"/>
                <c:pt idx="0">
                  <c:v>1.0</c:v>
                </c:pt>
                <c:pt idx="1">
                  <c:v>2.0</c:v>
                </c:pt>
                <c:pt idx="2">
                  <c:v>4.0</c:v>
                </c:pt>
                <c:pt idx="3">
                  <c:v>8.0</c:v>
                </c:pt>
                <c:pt idx="4">
                  <c:v>10.0</c:v>
                </c:pt>
              </c:numCache>
            </c:numRef>
          </c:cat>
          <c:val>
            <c:numRef>
              <c:f>bgp!$B$2:$F$2</c:f>
              <c:numCache>
                <c:formatCode>General</c:formatCode>
                <c:ptCount val="5"/>
                <c:pt idx="0">
                  <c:v>248.0</c:v>
                </c:pt>
                <c:pt idx="1">
                  <c:v>298.0</c:v>
                </c:pt>
                <c:pt idx="2">
                  <c:v>388.0</c:v>
                </c:pt>
                <c:pt idx="3">
                  <c:v>882.0</c:v>
                </c:pt>
                <c:pt idx="4">
                  <c:v>983.0</c:v>
                </c:pt>
              </c:numCache>
            </c:numRef>
          </c:val>
          <c:smooth val="0"/>
        </c:ser>
        <c:ser>
          <c:idx val="1"/>
          <c:order val="1"/>
          <c:tx>
            <c:strRef>
              <c:f>bgp!$A$3</c:f>
              <c:strCache>
                <c:ptCount val="1"/>
                <c:pt idx="0">
                  <c:v>SRLW</c:v>
                </c:pt>
              </c:strCache>
            </c:strRef>
          </c:tx>
          <c:spPr>
            <a:ln>
              <a:solidFill>
                <a:srgbClr val="C00000"/>
              </a:solidFill>
            </a:ln>
          </c:spPr>
          <c:marker>
            <c:symbol val="triangle"/>
            <c:size val="7"/>
            <c:spPr>
              <a:solidFill>
                <a:srgbClr val="C00000"/>
              </a:solidFill>
              <a:ln>
                <a:solidFill>
                  <a:srgbClr val="C00000"/>
                </a:solidFill>
              </a:ln>
            </c:spPr>
          </c:marker>
          <c:cat>
            <c:numRef>
              <c:f>bgp!$B$1:$F$1</c:f>
              <c:numCache>
                <c:formatCode>General</c:formatCode>
                <c:ptCount val="5"/>
                <c:pt idx="0">
                  <c:v>1.0</c:v>
                </c:pt>
                <c:pt idx="1">
                  <c:v>2.0</c:v>
                </c:pt>
                <c:pt idx="2">
                  <c:v>4.0</c:v>
                </c:pt>
                <c:pt idx="3">
                  <c:v>8.0</c:v>
                </c:pt>
                <c:pt idx="4">
                  <c:v>10.0</c:v>
                </c:pt>
              </c:numCache>
            </c:numRef>
          </c:cat>
          <c:val>
            <c:numRef>
              <c:f>bgp!$B$3:$F$3</c:f>
              <c:numCache>
                <c:formatCode>General</c:formatCode>
                <c:ptCount val="5"/>
                <c:pt idx="0">
                  <c:v>394.0</c:v>
                </c:pt>
                <c:pt idx="1">
                  <c:v>399.0</c:v>
                </c:pt>
                <c:pt idx="2">
                  <c:v>416.0</c:v>
                </c:pt>
                <c:pt idx="3">
                  <c:v>454.0</c:v>
                </c:pt>
                <c:pt idx="4">
                  <c:v>635.0</c:v>
                </c:pt>
              </c:numCache>
            </c:numRef>
          </c:val>
          <c:smooth val="0"/>
        </c:ser>
        <c:ser>
          <c:idx val="2"/>
          <c:order val="2"/>
          <c:tx>
            <c:strRef>
              <c:f>bgp!$A$4</c:f>
              <c:strCache>
                <c:ptCount val="1"/>
                <c:pt idx="0">
                  <c:v>LRLW</c:v>
                </c:pt>
              </c:strCache>
            </c:strRef>
          </c:tx>
          <c:spPr>
            <a:ln>
              <a:solidFill>
                <a:srgbClr val="00B050"/>
              </a:solidFill>
            </a:ln>
          </c:spPr>
          <c:marker>
            <c:symbol val="diamond"/>
            <c:size val="7"/>
            <c:spPr>
              <a:solidFill>
                <a:srgbClr val="00B050"/>
              </a:solidFill>
              <a:ln>
                <a:solidFill>
                  <a:srgbClr val="00B050"/>
                </a:solidFill>
              </a:ln>
            </c:spPr>
          </c:marker>
          <c:cat>
            <c:numRef>
              <c:f>bgp!$B$1:$F$1</c:f>
              <c:numCache>
                <c:formatCode>General</c:formatCode>
                <c:ptCount val="5"/>
                <c:pt idx="0">
                  <c:v>1.0</c:v>
                </c:pt>
                <c:pt idx="1">
                  <c:v>2.0</c:v>
                </c:pt>
                <c:pt idx="2">
                  <c:v>4.0</c:v>
                </c:pt>
                <c:pt idx="3">
                  <c:v>8.0</c:v>
                </c:pt>
                <c:pt idx="4">
                  <c:v>10.0</c:v>
                </c:pt>
              </c:numCache>
            </c:numRef>
          </c:cat>
          <c:val>
            <c:numRef>
              <c:f>bgp!$B$4:$F$4</c:f>
              <c:numCache>
                <c:formatCode>General</c:formatCode>
                <c:ptCount val="5"/>
                <c:pt idx="0">
                  <c:v>598.0</c:v>
                </c:pt>
                <c:pt idx="1">
                  <c:v>621.0</c:v>
                </c:pt>
                <c:pt idx="2">
                  <c:v>659.0</c:v>
                </c:pt>
                <c:pt idx="3">
                  <c:v>630.0</c:v>
                </c:pt>
                <c:pt idx="4">
                  <c:v>696.0</c:v>
                </c:pt>
              </c:numCache>
            </c:numRef>
          </c:val>
          <c:smooth val="0"/>
        </c:ser>
        <c:ser>
          <c:idx val="3"/>
          <c:order val="3"/>
          <c:tx>
            <c:strRef>
              <c:f>bgp!$A$5</c:f>
              <c:strCache>
                <c:ptCount val="1"/>
                <c:pt idx="0">
                  <c:v>RRLW</c:v>
                </c:pt>
              </c:strCache>
            </c:strRef>
          </c:tx>
          <c:cat>
            <c:numRef>
              <c:f>bgp!$B$1:$F$1</c:f>
              <c:numCache>
                <c:formatCode>General</c:formatCode>
                <c:ptCount val="5"/>
                <c:pt idx="0">
                  <c:v>1.0</c:v>
                </c:pt>
                <c:pt idx="1">
                  <c:v>2.0</c:v>
                </c:pt>
                <c:pt idx="2">
                  <c:v>4.0</c:v>
                </c:pt>
                <c:pt idx="3">
                  <c:v>8.0</c:v>
                </c:pt>
                <c:pt idx="4">
                  <c:v>10.0</c:v>
                </c:pt>
              </c:numCache>
            </c:numRef>
          </c:cat>
          <c:val>
            <c:numRef>
              <c:f>bgp!$B$5:$F$5</c:f>
              <c:numCache>
                <c:formatCode>General</c:formatCode>
                <c:ptCount val="5"/>
                <c:pt idx="0">
                  <c:v>378.0</c:v>
                </c:pt>
                <c:pt idx="1">
                  <c:v>373.0</c:v>
                </c:pt>
                <c:pt idx="2">
                  <c:v>404.0</c:v>
                </c:pt>
                <c:pt idx="3">
                  <c:v>400.0</c:v>
                </c:pt>
                <c:pt idx="4">
                  <c:v>412.0</c:v>
                </c:pt>
              </c:numCache>
            </c:numRef>
          </c:val>
          <c:smooth val="0"/>
        </c:ser>
        <c:dLbls>
          <c:showLegendKey val="0"/>
          <c:showVal val="0"/>
          <c:showCatName val="0"/>
          <c:showSerName val="0"/>
          <c:showPercent val="0"/>
          <c:showBubbleSize val="0"/>
        </c:dLbls>
        <c:marker val="1"/>
        <c:smooth val="0"/>
        <c:axId val="-1884178888"/>
        <c:axId val="-2076001416"/>
      </c:lineChart>
      <c:catAx>
        <c:axId val="-1884178888"/>
        <c:scaling>
          <c:orientation val="minMax"/>
        </c:scaling>
        <c:delete val="0"/>
        <c:axPos val="b"/>
        <c:title>
          <c:tx>
            <c:rich>
              <a:bodyPr/>
              <a:lstStyle/>
              <a:p>
                <a:pPr>
                  <a:defRPr>
                    <a:latin typeface="Times New Roman" pitchFamily="18" charset="0"/>
                    <a:cs typeface="Times New Roman" pitchFamily="18" charset="0"/>
                  </a:defRPr>
                </a:pPr>
                <a:r>
                  <a:rPr lang="en-US" altLang="zh-CN">
                    <a:latin typeface="Times New Roman" pitchFamily="18" charset="0"/>
                    <a:cs typeface="Times New Roman" pitchFamily="18" charset="0"/>
                  </a:rPr>
                  <a:t>Nodes</a:t>
                </a:r>
                <a:endParaRPr lang="zh-CN" altLang="en-US">
                  <a:latin typeface="Times New Roman" pitchFamily="18" charset="0"/>
                  <a:cs typeface="Times New Roman" pitchFamily="18" charset="0"/>
                </a:endParaRPr>
              </a:p>
            </c:rich>
          </c:tx>
          <c:layout/>
          <c:overlay val="0"/>
        </c:title>
        <c:numFmt formatCode="General" sourceLinked="1"/>
        <c:majorTickMark val="out"/>
        <c:minorTickMark val="none"/>
        <c:tickLblPos val="nextTo"/>
        <c:crossAx val="-2076001416"/>
        <c:crosses val="autoZero"/>
        <c:auto val="1"/>
        <c:lblAlgn val="ctr"/>
        <c:lblOffset val="100"/>
        <c:noMultiLvlLbl val="0"/>
      </c:catAx>
      <c:valAx>
        <c:axId val="-2076001416"/>
        <c:scaling>
          <c:orientation val="minMax"/>
        </c:scaling>
        <c:delete val="0"/>
        <c:axPos val="l"/>
        <c:majorGridlines/>
        <c:title>
          <c:tx>
            <c:rich>
              <a:bodyPr rot="-5400000" vert="horz"/>
              <a:lstStyle/>
              <a:p>
                <a:pPr>
                  <a:defRPr/>
                </a:pPr>
                <a:r>
                  <a:rPr lang="en-US" altLang="zh-CN">
                    <a:latin typeface="Times New Roman" pitchFamily="18" charset="0"/>
                    <a:cs typeface="Times New Roman" pitchFamily="18" charset="0"/>
                  </a:rPr>
                  <a:t>I/O</a:t>
                </a:r>
                <a:r>
                  <a:rPr lang="en-US" altLang="zh-CN" baseline="0">
                    <a:latin typeface="Times New Roman" pitchFamily="18" charset="0"/>
                    <a:cs typeface="Times New Roman" pitchFamily="18" charset="0"/>
                  </a:rPr>
                  <a:t> Time(sec</a:t>
                </a:r>
                <a:r>
                  <a:rPr lang="en-US" altLang="zh-CN" baseline="0"/>
                  <a:t>)</a:t>
                </a:r>
                <a:endParaRPr lang="zh-CN" altLang="en-US"/>
              </a:p>
            </c:rich>
          </c:tx>
          <c:layout>
            <c:manualLayout>
              <c:xMode val="edge"/>
              <c:yMode val="edge"/>
              <c:x val="0.0345781466113416"/>
              <c:y val="0.291640574339973"/>
            </c:manualLayout>
          </c:layout>
          <c:overlay val="0"/>
        </c:title>
        <c:numFmt formatCode="General" sourceLinked="1"/>
        <c:majorTickMark val="out"/>
        <c:minorTickMark val="none"/>
        <c:tickLblPos val="nextTo"/>
        <c:crossAx val="-1884178888"/>
        <c:crosses val="autoZero"/>
        <c:crossBetween val="between"/>
      </c:valAx>
    </c:plotArea>
    <c:legend>
      <c:legendPos val="r"/>
      <c:layout/>
      <c:overlay val="0"/>
    </c:legend>
    <c:plotVisOnly val="1"/>
    <c:dispBlanksAs val="gap"/>
    <c:showDLblsOverMax val="0"/>
  </c:chart>
  <c:spPr>
    <a:ln w="19050">
      <a:no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 Id="rId2"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9.wmf"/><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image" Target="../media/image37.wmf"/><Relationship Id="rId2" Type="http://schemas.openxmlformats.org/officeDocument/2006/relationships/image" Target="../media/image3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0F8E76-4591-4996-81D3-49C868631919}" type="datetimeFigureOut">
              <a:rPr lang="zh-CN" altLang="en-US" smtClean="0"/>
              <a:pPr/>
              <a:t>11-9-27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888B2B-63E7-4995-810F-8C5BD0FBFDAB}" type="slidenum">
              <a:rPr lang="zh-CN" altLang="en-US" smtClean="0"/>
              <a:pPr/>
              <a:t>‹#›</a:t>
            </a:fld>
            <a:endParaRPr lang="zh-CN" altLang="en-US"/>
          </a:p>
        </p:txBody>
      </p:sp>
    </p:spTree>
    <p:extLst>
      <p:ext uri="{BB962C8B-B14F-4D97-AF65-F5344CB8AC3E}">
        <p14:creationId xmlns:p14="http://schemas.microsoft.com/office/powerpoint/2010/main" val="3090564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888B2B-63E7-4995-810F-8C5BD0FBFDAB}" type="slidenum">
              <a:rPr lang="zh-CN" altLang="en-US" smtClean="0"/>
              <a:pPr/>
              <a:t>1</a:t>
            </a:fld>
            <a:endParaRPr lang="zh-CN" altLang="en-US"/>
          </a:p>
        </p:txBody>
      </p:sp>
    </p:spTree>
    <p:extLst>
      <p:ext uri="{BB962C8B-B14F-4D97-AF65-F5344CB8AC3E}">
        <p14:creationId xmlns:p14="http://schemas.microsoft.com/office/powerpoint/2010/main" val="1635789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t>Yan </a:t>
            </a:r>
            <a:r>
              <a:rPr lang="en-US" altLang="zh-CN" sz="1200" dirty="0" err="1" smtClean="0"/>
              <a:t>Jia</a:t>
            </a:r>
            <a:r>
              <a:rPr lang="en-US" altLang="zh-CN" sz="1200" dirty="0" smtClean="0"/>
              <a:t>  National University of Defense Technology(2001)</a:t>
            </a:r>
          </a:p>
          <a:p>
            <a:r>
              <a:rPr lang="en-US" altLang="zh-CN" sz="1200" dirty="0" smtClean="0"/>
              <a:t>Funding support: NSFC  0.5Million RMB</a:t>
            </a:r>
          </a:p>
          <a:p>
            <a:endParaRPr lang="en-US" altLang="zh-CN" sz="1200" dirty="0" smtClean="0"/>
          </a:p>
          <a:p>
            <a:r>
              <a:rPr lang="en-US" altLang="zh-CN" sz="1200" dirty="0" smtClean="0"/>
              <a:t>Combining with the characteristics of current network computing environment , the project team researched new generation middleware technology which is suitable for open and mobile networking environment. Some key challenges such as context-awareness, environmental adaptation, open coordination, service discovery and pervasive interoperability for new generation middleware were discussed in detail. Some real solution were showed in the project.</a:t>
            </a:r>
            <a:endParaRPr lang="zh-CN" altLang="en-US" dirty="0"/>
          </a:p>
        </p:txBody>
      </p:sp>
      <p:sp>
        <p:nvSpPr>
          <p:cNvPr id="4" name="灯片编号占位符 3"/>
          <p:cNvSpPr>
            <a:spLocks noGrp="1"/>
          </p:cNvSpPr>
          <p:nvPr>
            <p:ph type="sldNum" sz="quarter" idx="10"/>
          </p:nvPr>
        </p:nvSpPr>
        <p:spPr/>
        <p:txBody>
          <a:bodyPr/>
          <a:lstStyle/>
          <a:p>
            <a:fld id="{22888B2B-63E7-4995-810F-8C5BD0FBFDAB}" type="slidenum">
              <a:rPr lang="zh-CN" altLang="en-US" smtClean="0"/>
              <a:pPr/>
              <a:t>10</a:t>
            </a:fld>
            <a:endParaRPr lang="zh-CN" altLang="en-US"/>
          </a:p>
        </p:txBody>
      </p:sp>
    </p:spTree>
    <p:extLst>
      <p:ext uri="{BB962C8B-B14F-4D97-AF65-F5344CB8AC3E}">
        <p14:creationId xmlns:p14="http://schemas.microsoft.com/office/powerpoint/2010/main" val="1596446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888B2B-63E7-4995-810F-8C5BD0FBFDAB}" type="slidenum">
              <a:rPr lang="zh-CN" altLang="en-US" smtClean="0"/>
              <a:pPr/>
              <a:t>11</a:t>
            </a:fld>
            <a:endParaRPr lang="zh-CN" altLang="en-US"/>
          </a:p>
        </p:txBody>
      </p:sp>
    </p:spTree>
    <p:extLst>
      <p:ext uri="{BB962C8B-B14F-4D97-AF65-F5344CB8AC3E}">
        <p14:creationId xmlns:p14="http://schemas.microsoft.com/office/powerpoint/2010/main" val="1228722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C3D89E7-1585-43EC-8EAD-FF22E2BDE1DC}" type="slidenum">
              <a:rPr lang="en-US" altLang="zh-CN" smtClean="0"/>
              <a:pPr>
                <a:defRPr/>
              </a:pPr>
              <a:t>12</a:t>
            </a:fld>
            <a:endParaRPr lang="en-US" altLang="zh-CN"/>
          </a:p>
        </p:txBody>
      </p:sp>
    </p:spTree>
    <p:extLst>
      <p:ext uri="{BB962C8B-B14F-4D97-AF65-F5344CB8AC3E}">
        <p14:creationId xmlns:p14="http://schemas.microsoft.com/office/powerpoint/2010/main" val="2016972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888B2B-63E7-4995-810F-8C5BD0FBFDAB}" type="slidenum">
              <a:rPr lang="zh-CN" altLang="en-US" smtClean="0"/>
              <a:pPr/>
              <a:t>13</a:t>
            </a:fld>
            <a:endParaRPr lang="zh-CN" altLang="en-US"/>
          </a:p>
        </p:txBody>
      </p:sp>
    </p:spTree>
    <p:extLst>
      <p:ext uri="{BB962C8B-B14F-4D97-AF65-F5344CB8AC3E}">
        <p14:creationId xmlns:p14="http://schemas.microsoft.com/office/powerpoint/2010/main" val="1501446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14032F8-E415-479C-A1A5-FE220174031B}" type="slidenum">
              <a:rPr lang="en-US" altLang="zh-CN" smtClean="0"/>
              <a:pPr>
                <a:defRPr/>
              </a:pPr>
              <a:t>14</a:t>
            </a:fld>
            <a:endParaRPr lang="en-US" altLang="zh-CN"/>
          </a:p>
        </p:txBody>
      </p:sp>
    </p:spTree>
    <p:extLst>
      <p:ext uri="{BB962C8B-B14F-4D97-AF65-F5344CB8AC3E}">
        <p14:creationId xmlns:p14="http://schemas.microsoft.com/office/powerpoint/2010/main" val="3404671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14032F8-E415-479C-A1A5-FE220174031B}" type="slidenum">
              <a:rPr lang="en-US" altLang="zh-CN" smtClean="0"/>
              <a:pPr>
                <a:defRPr/>
              </a:pPr>
              <a:t>15</a:t>
            </a:fld>
            <a:endParaRPr lang="en-US" altLang="zh-CN"/>
          </a:p>
        </p:txBody>
      </p:sp>
    </p:spTree>
    <p:extLst>
      <p:ext uri="{BB962C8B-B14F-4D97-AF65-F5344CB8AC3E}">
        <p14:creationId xmlns:p14="http://schemas.microsoft.com/office/powerpoint/2010/main" val="2117722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14032F8-E415-479C-A1A5-FE220174031B}" type="slidenum">
              <a:rPr lang="en-US" altLang="zh-CN" smtClean="0"/>
              <a:pPr>
                <a:defRPr/>
              </a:pPr>
              <a:t>16</a:t>
            </a:fld>
            <a:endParaRPr lang="en-US" altLang="zh-CN"/>
          </a:p>
        </p:txBody>
      </p:sp>
    </p:spTree>
    <p:extLst>
      <p:ext uri="{BB962C8B-B14F-4D97-AF65-F5344CB8AC3E}">
        <p14:creationId xmlns:p14="http://schemas.microsoft.com/office/powerpoint/2010/main" val="2876259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507B3C2-1742-4F0B-A29B-FD61059D32D7}" type="slidenum">
              <a:rPr lang="en-US" altLang="zh-CN" smtClean="0"/>
              <a:pPr>
                <a:defRPr/>
              </a:pPr>
              <a:t>17</a:t>
            </a:fld>
            <a:endParaRPr lang="en-US" altLang="zh-CN"/>
          </a:p>
        </p:txBody>
      </p:sp>
    </p:spTree>
    <p:extLst>
      <p:ext uri="{BB962C8B-B14F-4D97-AF65-F5344CB8AC3E}">
        <p14:creationId xmlns:p14="http://schemas.microsoft.com/office/powerpoint/2010/main" val="2030348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888B2B-63E7-4995-810F-8C5BD0FBFDAB}" type="slidenum">
              <a:rPr lang="zh-CN" altLang="en-US" smtClean="0"/>
              <a:pPr/>
              <a:t>18</a:t>
            </a:fld>
            <a:endParaRPr lang="zh-CN" altLang="en-US"/>
          </a:p>
        </p:txBody>
      </p:sp>
    </p:spTree>
    <p:extLst>
      <p:ext uri="{BB962C8B-B14F-4D97-AF65-F5344CB8AC3E}">
        <p14:creationId xmlns:p14="http://schemas.microsoft.com/office/powerpoint/2010/main" val="3432421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888B2B-63E7-4995-810F-8C5BD0FBFDAB}" type="slidenum">
              <a:rPr lang="zh-CN" altLang="en-US" smtClean="0"/>
              <a:pPr/>
              <a:t>19</a:t>
            </a:fld>
            <a:endParaRPr lang="zh-CN" altLang="en-US"/>
          </a:p>
        </p:txBody>
      </p:sp>
    </p:spTree>
    <p:extLst>
      <p:ext uri="{BB962C8B-B14F-4D97-AF65-F5344CB8AC3E}">
        <p14:creationId xmlns:p14="http://schemas.microsoft.com/office/powerpoint/2010/main" val="1163386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888B2B-63E7-4995-810F-8C5BD0FBFDAB}" type="slidenum">
              <a:rPr lang="zh-CN" altLang="en-US" smtClean="0"/>
              <a:pPr/>
              <a:t>2</a:t>
            </a:fld>
            <a:endParaRPr lang="zh-CN" altLang="en-US"/>
          </a:p>
        </p:txBody>
      </p:sp>
    </p:spTree>
    <p:extLst>
      <p:ext uri="{BB962C8B-B14F-4D97-AF65-F5344CB8AC3E}">
        <p14:creationId xmlns:p14="http://schemas.microsoft.com/office/powerpoint/2010/main" val="1228722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888B2B-63E7-4995-810F-8C5BD0FBFDAB}" type="slidenum">
              <a:rPr lang="zh-CN" altLang="en-US" smtClean="0"/>
              <a:pPr/>
              <a:t>20</a:t>
            </a:fld>
            <a:endParaRPr lang="zh-CN" altLang="en-US"/>
          </a:p>
        </p:txBody>
      </p:sp>
    </p:spTree>
    <p:extLst>
      <p:ext uri="{BB962C8B-B14F-4D97-AF65-F5344CB8AC3E}">
        <p14:creationId xmlns:p14="http://schemas.microsoft.com/office/powerpoint/2010/main" val="4047053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888B2B-63E7-4995-810F-8C5BD0FBFDAB}" type="slidenum">
              <a:rPr lang="zh-CN" altLang="en-US" smtClean="0"/>
              <a:pPr/>
              <a:t>21</a:t>
            </a:fld>
            <a:endParaRPr lang="zh-CN" altLang="en-US"/>
          </a:p>
        </p:txBody>
      </p:sp>
    </p:spTree>
    <p:extLst>
      <p:ext uri="{BB962C8B-B14F-4D97-AF65-F5344CB8AC3E}">
        <p14:creationId xmlns:p14="http://schemas.microsoft.com/office/powerpoint/2010/main" val="687430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888B2B-63E7-4995-810F-8C5BD0FBFDAB}" type="slidenum">
              <a:rPr lang="zh-CN" altLang="en-US" smtClean="0"/>
              <a:pPr/>
              <a:t>22</a:t>
            </a:fld>
            <a:endParaRPr lang="zh-CN" altLang="en-US"/>
          </a:p>
        </p:txBody>
      </p:sp>
    </p:spTree>
    <p:extLst>
      <p:ext uri="{BB962C8B-B14F-4D97-AF65-F5344CB8AC3E}">
        <p14:creationId xmlns:p14="http://schemas.microsoft.com/office/powerpoint/2010/main" val="1040952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888B2B-63E7-4995-810F-8C5BD0FBFDAB}" type="slidenum">
              <a:rPr lang="zh-CN" altLang="en-US" smtClean="0"/>
              <a:pPr/>
              <a:t>23</a:t>
            </a:fld>
            <a:endParaRPr lang="zh-CN" altLang="en-US"/>
          </a:p>
        </p:txBody>
      </p:sp>
    </p:spTree>
    <p:extLst>
      <p:ext uri="{BB962C8B-B14F-4D97-AF65-F5344CB8AC3E}">
        <p14:creationId xmlns:p14="http://schemas.microsoft.com/office/powerpoint/2010/main" val="687430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888B2B-63E7-4995-810F-8C5BD0FBFDAB}" type="slidenum">
              <a:rPr lang="zh-CN" altLang="en-US" smtClean="0"/>
              <a:pPr/>
              <a:t>24</a:t>
            </a:fld>
            <a:endParaRPr lang="zh-CN" altLang="en-US"/>
          </a:p>
        </p:txBody>
      </p:sp>
    </p:spTree>
    <p:extLst>
      <p:ext uri="{BB962C8B-B14F-4D97-AF65-F5344CB8AC3E}">
        <p14:creationId xmlns:p14="http://schemas.microsoft.com/office/powerpoint/2010/main" val="6874300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888B2B-63E7-4995-810F-8C5BD0FBFDAB}" type="slidenum">
              <a:rPr lang="zh-CN" altLang="en-US" smtClean="0"/>
              <a:pPr/>
              <a:t>25</a:t>
            </a:fld>
            <a:endParaRPr lang="zh-CN" altLang="en-US"/>
          </a:p>
        </p:txBody>
      </p:sp>
    </p:spTree>
    <p:extLst>
      <p:ext uri="{BB962C8B-B14F-4D97-AF65-F5344CB8AC3E}">
        <p14:creationId xmlns:p14="http://schemas.microsoft.com/office/powerpoint/2010/main" val="687430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888B2B-63E7-4995-810F-8C5BD0FBFDAB}" type="slidenum">
              <a:rPr lang="zh-CN" altLang="en-US" smtClean="0"/>
              <a:pPr/>
              <a:t>26</a:t>
            </a:fld>
            <a:endParaRPr lang="zh-CN" altLang="en-US"/>
          </a:p>
        </p:txBody>
      </p:sp>
    </p:spTree>
    <p:extLst>
      <p:ext uri="{BB962C8B-B14F-4D97-AF65-F5344CB8AC3E}">
        <p14:creationId xmlns:p14="http://schemas.microsoft.com/office/powerpoint/2010/main" val="6874300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888B2B-63E7-4995-810F-8C5BD0FBFDAB}" type="slidenum">
              <a:rPr lang="zh-CN" altLang="en-US" smtClean="0"/>
              <a:pPr/>
              <a:t>27</a:t>
            </a:fld>
            <a:endParaRPr lang="zh-CN" altLang="en-US"/>
          </a:p>
        </p:txBody>
      </p:sp>
    </p:spTree>
    <p:extLst>
      <p:ext uri="{BB962C8B-B14F-4D97-AF65-F5344CB8AC3E}">
        <p14:creationId xmlns:p14="http://schemas.microsoft.com/office/powerpoint/2010/main" val="6874300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888B2B-63E7-4995-810F-8C5BD0FBFDAB}" type="slidenum">
              <a:rPr lang="zh-CN" altLang="en-US" smtClean="0"/>
              <a:pPr/>
              <a:t>28</a:t>
            </a:fld>
            <a:endParaRPr lang="zh-CN" altLang="en-US"/>
          </a:p>
        </p:txBody>
      </p:sp>
    </p:spTree>
    <p:extLst>
      <p:ext uri="{BB962C8B-B14F-4D97-AF65-F5344CB8AC3E}">
        <p14:creationId xmlns:p14="http://schemas.microsoft.com/office/powerpoint/2010/main" val="6874300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888B2B-63E7-4995-810F-8C5BD0FBFDAB}" type="slidenum">
              <a:rPr lang="zh-CN" altLang="en-US" smtClean="0"/>
              <a:pPr/>
              <a:t>29</a:t>
            </a:fld>
            <a:endParaRPr lang="zh-CN" altLang="en-US"/>
          </a:p>
        </p:txBody>
      </p:sp>
    </p:spTree>
    <p:extLst>
      <p:ext uri="{BB962C8B-B14F-4D97-AF65-F5344CB8AC3E}">
        <p14:creationId xmlns:p14="http://schemas.microsoft.com/office/powerpoint/2010/main" val="687430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Since the late 1990s, the software architecture became a hot spot. </a:t>
            </a:r>
          </a:p>
          <a:p>
            <a:r>
              <a:rPr lang="en-US" altLang="zh-CN" sz="1200" b="0" i="0" kern="1200" dirty="0" smtClean="0">
                <a:solidFill>
                  <a:schemeClr val="tx1"/>
                </a:solidFill>
                <a:effectLst/>
                <a:latin typeface="+mn-lt"/>
                <a:ea typeface="+mn-ea"/>
                <a:cs typeface="+mn-cs"/>
              </a:rPr>
              <a:t>Dewayne Perry and Alexander Wolf think</a:t>
            </a:r>
            <a:r>
              <a:rPr lang="en-US" altLang="zh-CN" sz="1200" b="0" i="0" kern="1200" baseline="0" dirty="0" smtClean="0">
                <a:solidFill>
                  <a:schemeClr val="tx1"/>
                </a:solidFill>
                <a:effectLst/>
                <a:latin typeface="+mn-lt"/>
                <a:ea typeface="+mn-ea"/>
                <a:cs typeface="+mn-cs"/>
              </a:rPr>
              <a:t> software architecture is a certain form of structural elements, namely a collection of components, including processing, data, and connection elements.</a:t>
            </a:r>
          </a:p>
          <a:p>
            <a:endParaRPr lang="en-US" altLang="zh-CN" sz="1200" b="0" i="0" kern="1200" baseline="0" dirty="0" smtClean="0">
              <a:solidFill>
                <a:schemeClr val="tx1"/>
              </a:solidFill>
              <a:effectLst/>
              <a:latin typeface="+mn-lt"/>
              <a:ea typeface="+mn-ea"/>
              <a:cs typeface="+mn-cs"/>
            </a:endParaRPr>
          </a:p>
          <a:p>
            <a:r>
              <a:rPr lang="en-US" altLang="zh-CN" sz="1200" b="0" i="0" kern="1200" baseline="0" dirty="0" smtClean="0">
                <a:solidFill>
                  <a:schemeClr val="tx1"/>
                </a:solidFill>
                <a:effectLst/>
                <a:latin typeface="+mn-lt"/>
                <a:ea typeface="+mn-ea"/>
                <a:cs typeface="+mn-cs"/>
              </a:rPr>
              <a:t>In Mary Shaw and David </a:t>
            </a:r>
            <a:r>
              <a:rPr lang="en-US" altLang="zh-CN" sz="1200" b="0" i="0" kern="1200" baseline="0" dirty="0" err="1" smtClean="0">
                <a:solidFill>
                  <a:schemeClr val="tx1"/>
                </a:solidFill>
                <a:effectLst/>
                <a:latin typeface="+mn-lt"/>
                <a:ea typeface="+mn-ea"/>
                <a:cs typeface="+mn-cs"/>
              </a:rPr>
              <a:t>Garlan</a:t>
            </a:r>
            <a:r>
              <a:rPr lang="en-US" altLang="zh-CN" sz="1200" b="0" i="0" kern="1200" baseline="0" dirty="0" smtClean="0">
                <a:solidFill>
                  <a:schemeClr val="tx1"/>
                </a:solidFill>
                <a:effectLst/>
                <a:latin typeface="+mn-lt"/>
                <a:ea typeface="+mn-ea"/>
                <a:cs typeface="+mn-cs"/>
              </a:rPr>
              <a:t> theory, the software architecture processes some structural design and description problems in the algorithm and data structure, such as global organization and global control structure, communication, synchronization and data access protocol, etc.</a:t>
            </a:r>
          </a:p>
          <a:p>
            <a:endParaRPr lang="en-US" altLang="zh-CN" sz="1200" b="0" i="0" kern="1200" baseline="0" dirty="0" smtClean="0">
              <a:solidFill>
                <a:schemeClr val="tx1"/>
              </a:solidFill>
              <a:effectLst/>
              <a:latin typeface="+mn-lt"/>
              <a:ea typeface="+mn-ea"/>
              <a:cs typeface="+mn-cs"/>
            </a:endParaRPr>
          </a:p>
          <a:p>
            <a:r>
              <a:rPr lang="en-US" altLang="zh-CN" sz="1200" b="0" i="0" kern="1200" baseline="0" dirty="0" err="1" smtClean="0">
                <a:solidFill>
                  <a:schemeClr val="tx1"/>
                </a:solidFill>
                <a:effectLst/>
                <a:latin typeface="+mn-lt"/>
                <a:ea typeface="+mn-ea"/>
                <a:cs typeface="+mn-cs"/>
              </a:rPr>
              <a:t>Kruchten</a:t>
            </a:r>
            <a:r>
              <a:rPr lang="en-US" altLang="zh-CN" sz="1200" b="0" i="0" kern="1200" baseline="0" dirty="0" smtClean="0">
                <a:solidFill>
                  <a:schemeClr val="tx1"/>
                </a:solidFill>
                <a:effectLst/>
                <a:latin typeface="+mn-lt"/>
                <a:ea typeface="+mn-ea"/>
                <a:cs typeface="+mn-cs"/>
              </a:rPr>
              <a:t> thinks the software architecture contains four components:</a:t>
            </a:r>
          </a:p>
          <a:p>
            <a:r>
              <a:rPr lang="en-US" altLang="zh-CN" sz="1200" b="0" i="0" kern="1200" baseline="0" dirty="0" smtClean="0">
                <a:solidFill>
                  <a:schemeClr val="tx1"/>
                </a:solidFill>
                <a:effectLst/>
                <a:latin typeface="+mn-lt"/>
                <a:ea typeface="+mn-ea"/>
                <a:cs typeface="+mn-cs"/>
              </a:rPr>
              <a:t>Concept which describes the main components and the relation between themselves in the system</a:t>
            </a:r>
          </a:p>
          <a:p>
            <a:r>
              <a:rPr lang="en-US" altLang="zh-CN" sz="1200" b="0" i="0" kern="1200" baseline="0" dirty="0" smtClean="0">
                <a:solidFill>
                  <a:schemeClr val="tx1"/>
                </a:solidFill>
                <a:effectLst/>
                <a:latin typeface="+mn-lt"/>
                <a:ea typeface="+mn-ea"/>
                <a:cs typeface="+mn-cs"/>
              </a:rPr>
              <a:t>Module which contains the function decomposition and layer structure. </a:t>
            </a:r>
          </a:p>
          <a:p>
            <a:r>
              <a:rPr lang="en-US" altLang="zh-CN" sz="1200" b="0" i="0" kern="1200" baseline="0" dirty="0" smtClean="0">
                <a:solidFill>
                  <a:schemeClr val="tx1"/>
                </a:solidFill>
                <a:effectLst/>
                <a:latin typeface="+mn-lt"/>
                <a:ea typeface="+mn-ea"/>
                <a:cs typeface="+mn-cs"/>
              </a:rPr>
              <a:t>The running indicates the dynamic structure of the system.</a:t>
            </a:r>
          </a:p>
          <a:p>
            <a:r>
              <a:rPr lang="en-US" altLang="zh-CN" sz="1200" b="0" i="0" kern="1200" baseline="0" dirty="0" smtClean="0">
                <a:solidFill>
                  <a:schemeClr val="tx1"/>
                </a:solidFill>
                <a:effectLst/>
                <a:latin typeface="+mn-lt"/>
                <a:ea typeface="+mn-ea"/>
                <a:cs typeface="+mn-cs"/>
              </a:rPr>
              <a:t>Codes describe the organization between the variety codes and function library.</a:t>
            </a:r>
          </a:p>
          <a:p>
            <a:endParaRPr lang="en-US" altLang="zh-CN" sz="1200" b="0" i="0" kern="1200" baseline="0" dirty="0" smtClean="0">
              <a:solidFill>
                <a:schemeClr val="tx1"/>
              </a:solidFill>
              <a:effectLst/>
              <a:latin typeface="+mn-lt"/>
              <a:ea typeface="+mn-ea"/>
              <a:cs typeface="+mn-cs"/>
            </a:endParaRPr>
          </a:p>
          <a:p>
            <a:r>
              <a:rPr lang="en-US" altLang="zh-CN" sz="1200" b="0" i="0" kern="1200" baseline="0" dirty="0" smtClean="0">
                <a:solidFill>
                  <a:schemeClr val="tx1"/>
                </a:solidFill>
                <a:effectLst/>
                <a:latin typeface="+mn-lt"/>
                <a:ea typeface="+mn-ea"/>
                <a:cs typeface="+mn-cs"/>
              </a:rPr>
              <a:t>Hayes Roth said the software architecture is an abstract system specification which contains function, connection, interface and relationship.</a:t>
            </a:r>
          </a:p>
          <a:p>
            <a:endParaRPr lang="en-US" altLang="zh-CN" sz="1200" b="0" i="0" kern="1200" baseline="0" dirty="0" smtClean="0">
              <a:solidFill>
                <a:schemeClr val="tx1"/>
              </a:solidFill>
              <a:effectLst/>
              <a:latin typeface="+mn-lt"/>
              <a:ea typeface="+mn-ea"/>
              <a:cs typeface="+mn-cs"/>
            </a:endParaRPr>
          </a:p>
          <a:p>
            <a:r>
              <a:rPr lang="en-US" altLang="zh-CN" sz="1200" b="0" i="0" kern="1200" baseline="0" dirty="0" smtClean="0">
                <a:solidFill>
                  <a:schemeClr val="tx1"/>
                </a:solidFill>
                <a:effectLst/>
                <a:latin typeface="+mn-lt"/>
                <a:ea typeface="+mn-ea"/>
                <a:cs typeface="+mn-cs"/>
              </a:rPr>
              <a:t>David </a:t>
            </a:r>
            <a:r>
              <a:rPr lang="en-US" altLang="zh-CN" sz="1200" b="0" i="0" kern="1200" baseline="0" dirty="0" err="1" smtClean="0">
                <a:solidFill>
                  <a:schemeClr val="tx1"/>
                </a:solidFill>
                <a:effectLst/>
                <a:latin typeface="+mn-lt"/>
                <a:ea typeface="+mn-ea"/>
                <a:cs typeface="+mn-cs"/>
              </a:rPr>
              <a:t>Garlan</a:t>
            </a:r>
            <a:r>
              <a:rPr lang="en-US" altLang="zh-CN" sz="1200" b="0" i="0" kern="1200" baseline="0" dirty="0" smtClean="0">
                <a:solidFill>
                  <a:schemeClr val="tx1"/>
                </a:solidFill>
                <a:effectLst/>
                <a:latin typeface="+mn-lt"/>
                <a:ea typeface="+mn-ea"/>
                <a:cs typeface="+mn-cs"/>
              </a:rPr>
              <a:t> and Dewayne Perry think it a structure of program/system, and the relationship and the evolution approach with the time.</a:t>
            </a:r>
          </a:p>
          <a:p>
            <a:endParaRPr lang="en-US" altLang="zh-CN" sz="1200" b="0" i="0" kern="1200" baseline="0" dirty="0" smtClean="0">
              <a:solidFill>
                <a:schemeClr val="tx1"/>
              </a:solidFill>
              <a:effectLst/>
              <a:latin typeface="+mn-lt"/>
              <a:ea typeface="+mn-ea"/>
              <a:cs typeface="+mn-cs"/>
            </a:endParaRPr>
          </a:p>
          <a:p>
            <a:r>
              <a:rPr lang="en-US" altLang="zh-CN" sz="1200" b="0" i="0" kern="1200" baseline="0" dirty="0" smtClean="0">
                <a:solidFill>
                  <a:schemeClr val="tx1"/>
                </a:solidFill>
                <a:effectLst/>
                <a:latin typeface="+mn-lt"/>
                <a:ea typeface="+mn-ea"/>
                <a:cs typeface="+mn-cs"/>
              </a:rPr>
              <a:t>Barry </a:t>
            </a:r>
            <a:r>
              <a:rPr lang="en-US" altLang="zh-CN" sz="1200" b="0" i="0" kern="1200" baseline="0" dirty="0" err="1" smtClean="0">
                <a:solidFill>
                  <a:schemeClr val="tx1"/>
                </a:solidFill>
                <a:effectLst/>
                <a:latin typeface="+mn-lt"/>
                <a:ea typeface="+mn-ea"/>
                <a:cs typeface="+mn-cs"/>
              </a:rPr>
              <a:t>boehm</a:t>
            </a:r>
            <a:r>
              <a:rPr lang="en-US" altLang="zh-CN" sz="1200" b="0" i="0" kern="1200" baseline="0" dirty="0" smtClean="0">
                <a:solidFill>
                  <a:schemeClr val="tx1"/>
                </a:solidFill>
                <a:effectLst/>
                <a:latin typeface="+mn-lt"/>
                <a:ea typeface="+mn-ea"/>
                <a:cs typeface="+mn-cs"/>
              </a:rPr>
              <a:t> thinks the software architecture contains a component of software and system, and the interactive and restriction between them.</a:t>
            </a:r>
          </a:p>
          <a:p>
            <a:endParaRPr lang="en-US" altLang="zh-CN" sz="1200" b="0" i="0" kern="1200" baseline="0" dirty="0" smtClean="0">
              <a:solidFill>
                <a:schemeClr val="tx1"/>
              </a:solidFill>
              <a:effectLst/>
              <a:latin typeface="+mn-lt"/>
              <a:ea typeface="+mn-ea"/>
              <a:cs typeface="+mn-cs"/>
            </a:endParaRPr>
          </a:p>
          <a:p>
            <a:r>
              <a:rPr lang="en-US" altLang="zh-CN" sz="1200" b="0" i="0" kern="1200" baseline="0" dirty="0" smtClean="0">
                <a:solidFill>
                  <a:schemeClr val="tx1"/>
                </a:solidFill>
                <a:effectLst/>
                <a:latin typeface="+mn-lt"/>
                <a:ea typeface="+mn-ea"/>
                <a:cs typeface="+mn-cs"/>
              </a:rPr>
              <a:t>And Bass, </a:t>
            </a:r>
            <a:r>
              <a:rPr lang="en-US" altLang="zh-CN" sz="1200" b="0" i="0" kern="1200" baseline="0" dirty="0" err="1" smtClean="0">
                <a:solidFill>
                  <a:schemeClr val="tx1"/>
                </a:solidFill>
                <a:effectLst/>
                <a:latin typeface="+mn-lt"/>
                <a:ea typeface="+mn-ea"/>
                <a:cs typeface="+mn-cs"/>
              </a:rPr>
              <a:t>Ctements</a:t>
            </a:r>
            <a:r>
              <a:rPr lang="en-US" altLang="zh-CN" sz="1200" b="0" i="0" kern="1200" baseline="0" dirty="0" smtClean="0">
                <a:solidFill>
                  <a:schemeClr val="tx1"/>
                </a:solidFill>
                <a:effectLst/>
                <a:latin typeface="+mn-lt"/>
                <a:ea typeface="+mn-ea"/>
                <a:cs typeface="+mn-cs"/>
              </a:rPr>
              <a:t> and </a:t>
            </a:r>
            <a:r>
              <a:rPr lang="en-US" altLang="zh-CN" sz="1200" b="0" i="0" kern="1200" baseline="0" dirty="0" err="1" smtClean="0">
                <a:solidFill>
                  <a:schemeClr val="tx1"/>
                </a:solidFill>
                <a:effectLst/>
                <a:latin typeface="+mn-lt"/>
                <a:ea typeface="+mn-ea"/>
                <a:cs typeface="+mn-cs"/>
              </a:rPr>
              <a:t>Kazman</a:t>
            </a:r>
            <a:r>
              <a:rPr lang="en-US" altLang="zh-CN" sz="1200" b="0" i="0" kern="1200" baseline="0" dirty="0" smtClean="0">
                <a:solidFill>
                  <a:schemeClr val="tx1"/>
                </a:solidFill>
                <a:effectLst/>
                <a:latin typeface="+mn-lt"/>
                <a:ea typeface="+mn-ea"/>
                <a:cs typeface="+mn-cs"/>
              </a:rPr>
              <a:t> think that the software architecture includes a/ a group software components, the external behavior of these software components and relationship</a:t>
            </a:r>
          </a:p>
          <a:p>
            <a:endParaRPr lang="en-US" altLang="zh-CN" sz="1200" b="0" i="0" kern="1200" baseline="0" dirty="0" smtClean="0">
              <a:solidFill>
                <a:schemeClr val="tx1"/>
              </a:solidFill>
              <a:effectLst/>
              <a:latin typeface="+mn-lt"/>
              <a:ea typeface="+mn-ea"/>
              <a:cs typeface="+mn-cs"/>
            </a:endParaRPr>
          </a:p>
          <a:p>
            <a:endParaRPr lang="en-US" altLang="zh-CN" sz="1200" b="0" i="0" kern="1200" baseline="0" dirty="0" smtClean="0">
              <a:solidFill>
                <a:schemeClr val="tx1"/>
              </a:solidFill>
              <a:effectLst/>
              <a:latin typeface="+mn-lt"/>
              <a:ea typeface="+mn-ea"/>
              <a:cs typeface="+mn-cs"/>
            </a:endParaRPr>
          </a:p>
          <a:p>
            <a:endParaRPr lang="en-US" altLang="zh-CN" sz="1200" b="0" i="0" kern="1200" baseline="0" dirty="0" smtClean="0">
              <a:solidFill>
                <a:schemeClr val="tx1"/>
              </a:solidFill>
              <a:effectLst/>
              <a:latin typeface="+mn-lt"/>
              <a:ea typeface="+mn-ea"/>
              <a:cs typeface="+mn-cs"/>
            </a:endParaRPr>
          </a:p>
          <a:p>
            <a:endParaRPr lang="en-US" altLang="zh-CN" sz="1200" b="0" i="0" kern="1200" baseline="0" dirty="0" smtClean="0">
              <a:solidFill>
                <a:schemeClr val="tx1"/>
              </a:solidFill>
              <a:effectLst/>
              <a:latin typeface="+mn-lt"/>
              <a:ea typeface="+mn-ea"/>
              <a:cs typeface="+mn-cs"/>
            </a:endParaRPr>
          </a:p>
          <a:p>
            <a:endParaRPr lang="en-US" altLang="zh-CN" sz="1200" b="0" i="0" kern="1200" baseline="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2888B2B-63E7-4995-810F-8C5BD0FBFDAB}" type="slidenum">
              <a:rPr lang="zh-CN" altLang="en-US" smtClean="0"/>
              <a:pPr/>
              <a:t>3</a:t>
            </a:fld>
            <a:endParaRPr lang="zh-CN" altLang="en-US"/>
          </a:p>
        </p:txBody>
      </p:sp>
    </p:spTree>
    <p:extLst>
      <p:ext uri="{BB962C8B-B14F-4D97-AF65-F5344CB8AC3E}">
        <p14:creationId xmlns:p14="http://schemas.microsoft.com/office/powerpoint/2010/main" val="7973138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888B2B-63E7-4995-810F-8C5BD0FBFDAB}" type="slidenum">
              <a:rPr lang="zh-CN" altLang="en-US" smtClean="0"/>
              <a:pPr/>
              <a:t>30</a:t>
            </a:fld>
            <a:endParaRPr lang="zh-CN" altLang="en-US"/>
          </a:p>
        </p:txBody>
      </p:sp>
    </p:spTree>
    <p:extLst>
      <p:ext uri="{BB962C8B-B14F-4D97-AF65-F5344CB8AC3E}">
        <p14:creationId xmlns:p14="http://schemas.microsoft.com/office/powerpoint/2010/main" val="6874300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5FAB8BFC-39C5-46FD-8133-0191F2E535A5}" type="slidenum">
              <a:rPr lang="en-US" altLang="zh-CN" smtClean="0"/>
              <a:pPr>
                <a:defRPr/>
              </a:pPr>
              <a:t>31</a:t>
            </a:fld>
            <a:endParaRPr lang="en-US" altLang="zh-CN"/>
          </a:p>
        </p:txBody>
      </p:sp>
    </p:spTree>
    <p:extLst>
      <p:ext uri="{BB962C8B-B14F-4D97-AF65-F5344CB8AC3E}">
        <p14:creationId xmlns:p14="http://schemas.microsoft.com/office/powerpoint/2010/main" val="5660769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Times New Roman" pitchFamily="18" charset="0"/>
                <a:ea typeface="宋体" pitchFamily="2" charset="-122"/>
              </a:defRPr>
            </a:lvl1pPr>
            <a:lvl2pPr marL="742950" indent="-285750" eaLnBrk="0" hangingPunct="0">
              <a:defRPr kumimoji="1" sz="2400" b="1">
                <a:solidFill>
                  <a:schemeClr val="tx1"/>
                </a:solidFill>
                <a:latin typeface="Times New Roman" pitchFamily="18" charset="0"/>
                <a:ea typeface="宋体" pitchFamily="2" charset="-122"/>
              </a:defRPr>
            </a:lvl2pPr>
            <a:lvl3pPr marL="1143000" indent="-228600" eaLnBrk="0" hangingPunct="0">
              <a:defRPr kumimoji="1" sz="2400" b="1">
                <a:solidFill>
                  <a:schemeClr val="tx1"/>
                </a:solidFill>
                <a:latin typeface="Times New Roman" pitchFamily="18" charset="0"/>
                <a:ea typeface="宋体" pitchFamily="2" charset="-122"/>
              </a:defRPr>
            </a:lvl3pPr>
            <a:lvl4pPr marL="1600200" indent="-228600" eaLnBrk="0" hangingPunct="0">
              <a:defRPr kumimoji="1" sz="2400" b="1">
                <a:solidFill>
                  <a:schemeClr val="tx1"/>
                </a:solidFill>
                <a:latin typeface="Times New Roman" pitchFamily="18" charset="0"/>
                <a:ea typeface="宋体" pitchFamily="2" charset="-122"/>
              </a:defRPr>
            </a:lvl4pPr>
            <a:lvl5pPr marL="2057400" indent="-228600" eaLnBrk="0" hangingPunct="0">
              <a:defRPr kumimoji="1" sz="2400" b="1">
                <a:solidFill>
                  <a:schemeClr val="tx1"/>
                </a:solidFill>
                <a:latin typeface="Times New Roman" pitchFamily="18" charset="0"/>
                <a:ea typeface="宋体" pitchFamily="2" charset="-122"/>
              </a:defRPr>
            </a:lvl5pPr>
            <a:lvl6pPr marL="25146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6pPr>
            <a:lvl7pPr marL="29718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7pPr>
            <a:lvl8pPr marL="34290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8pPr>
            <a:lvl9pPr marL="38862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9pPr>
          </a:lstStyle>
          <a:p>
            <a:pPr eaLnBrk="1" hangingPunct="1"/>
            <a:fld id="{E470030F-52A7-4309-A863-D36F48AF34A4}" type="slidenum">
              <a:rPr lang="en-US" altLang="zh-CN" sz="1200" b="0" smtClean="0"/>
              <a:pPr eaLnBrk="1" hangingPunct="1"/>
              <a:t>32</a:t>
            </a:fld>
            <a:endParaRPr lang="en-US" altLang="zh-CN" sz="1200" b="0" smtClean="0"/>
          </a:p>
        </p:txBody>
      </p:sp>
      <p:sp>
        <p:nvSpPr>
          <p:cNvPr id="15363" name="Rectangle 2"/>
          <p:cNvSpPr>
            <a:spLocks noGrp="1" noRot="1" noChangeAspect="1" noChangeArrowheads="1" noTextEdit="1"/>
          </p:cNvSpPr>
          <p:nvPr>
            <p:ph type="sldImg"/>
          </p:nvPr>
        </p:nvSpPr>
        <p:spPr>
          <a:xfrm>
            <a:off x="1143000" y="685800"/>
            <a:ext cx="4573588" cy="3429000"/>
          </a:xfrm>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Times New Roman" pitchFamily="18" charset="0"/>
                <a:ea typeface="宋体" pitchFamily="2" charset="-122"/>
              </a:defRPr>
            </a:lvl1pPr>
            <a:lvl2pPr marL="742950" indent="-285750" eaLnBrk="0" hangingPunct="0">
              <a:defRPr kumimoji="1" sz="2400" b="1">
                <a:solidFill>
                  <a:schemeClr val="tx1"/>
                </a:solidFill>
                <a:latin typeface="Times New Roman" pitchFamily="18" charset="0"/>
                <a:ea typeface="宋体" pitchFamily="2" charset="-122"/>
              </a:defRPr>
            </a:lvl2pPr>
            <a:lvl3pPr marL="1143000" indent="-228600" eaLnBrk="0" hangingPunct="0">
              <a:defRPr kumimoji="1" sz="2400" b="1">
                <a:solidFill>
                  <a:schemeClr val="tx1"/>
                </a:solidFill>
                <a:latin typeface="Times New Roman" pitchFamily="18" charset="0"/>
                <a:ea typeface="宋体" pitchFamily="2" charset="-122"/>
              </a:defRPr>
            </a:lvl3pPr>
            <a:lvl4pPr marL="1600200" indent="-228600" eaLnBrk="0" hangingPunct="0">
              <a:defRPr kumimoji="1" sz="2400" b="1">
                <a:solidFill>
                  <a:schemeClr val="tx1"/>
                </a:solidFill>
                <a:latin typeface="Times New Roman" pitchFamily="18" charset="0"/>
                <a:ea typeface="宋体" pitchFamily="2" charset="-122"/>
              </a:defRPr>
            </a:lvl4pPr>
            <a:lvl5pPr marL="2057400" indent="-228600" eaLnBrk="0" hangingPunct="0">
              <a:defRPr kumimoji="1" sz="2400" b="1">
                <a:solidFill>
                  <a:schemeClr val="tx1"/>
                </a:solidFill>
                <a:latin typeface="Times New Roman" pitchFamily="18" charset="0"/>
                <a:ea typeface="宋体" pitchFamily="2" charset="-122"/>
              </a:defRPr>
            </a:lvl5pPr>
            <a:lvl6pPr marL="25146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6pPr>
            <a:lvl7pPr marL="29718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7pPr>
            <a:lvl8pPr marL="34290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8pPr>
            <a:lvl9pPr marL="38862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9pPr>
          </a:lstStyle>
          <a:p>
            <a:pPr eaLnBrk="1" hangingPunct="1"/>
            <a:fld id="{AFFC7BD9-DBBC-4F44-81A6-B594F94B91D4}" type="slidenum">
              <a:rPr lang="en-US" altLang="zh-CN" sz="1200" b="0" smtClean="0"/>
              <a:pPr eaLnBrk="1" hangingPunct="1"/>
              <a:t>33</a:t>
            </a:fld>
            <a:endParaRPr lang="en-US" altLang="zh-CN" sz="1200" b="0" smtClean="0"/>
          </a:p>
        </p:txBody>
      </p:sp>
      <p:sp>
        <p:nvSpPr>
          <p:cNvPr id="16387" name="Rectangle 2"/>
          <p:cNvSpPr>
            <a:spLocks noGrp="1" noRot="1" noChangeAspect="1" noChangeArrowheads="1" noTextEdit="1"/>
          </p:cNvSpPr>
          <p:nvPr>
            <p:ph type="sldImg"/>
          </p:nvPr>
        </p:nvSpPr>
        <p:spPr>
          <a:xfrm>
            <a:off x="1143000" y="685800"/>
            <a:ext cx="4573588" cy="34290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dirty="0" smtClean="0"/>
              <a:t>1 The feature-oriented approach to requirements modeling treat features as the basic entities in the problem space, </a:t>
            </a:r>
          </a:p>
          <a:p>
            <a:pPr eaLnBrk="1" hangingPunct="1"/>
            <a:r>
              <a:rPr lang="en-US" altLang="zh-CN" dirty="0" smtClean="0"/>
              <a:t>   and use features and relations between features (namely, feature model) to specify the problem space.</a:t>
            </a:r>
          </a:p>
          <a:p>
            <a:pPr eaLnBrk="1" hangingPunct="1"/>
            <a:endParaRPr lang="en-US" altLang="zh-CN" dirty="0" smtClean="0"/>
          </a:p>
          <a:p>
            <a:pPr eaLnBrk="1" hangingPunct="1"/>
            <a:r>
              <a:rPr lang="en-US" altLang="zh-CN" dirty="0" smtClean="0"/>
              <a:t>2 A feature describes a software characteristic from user or customer views, which essentially consists of a cohesive set </a:t>
            </a:r>
          </a:p>
          <a:p>
            <a:pPr eaLnBrk="1" hangingPunct="1"/>
            <a:r>
              <a:rPr lang="en-US" altLang="zh-CN" dirty="0" smtClean="0"/>
              <a:t>   of  individual requirements.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Times New Roman" pitchFamily="18" charset="0"/>
                <a:ea typeface="宋体" pitchFamily="2" charset="-122"/>
              </a:defRPr>
            </a:lvl1pPr>
            <a:lvl2pPr marL="742950" indent="-285750" eaLnBrk="0" hangingPunct="0">
              <a:defRPr kumimoji="1" sz="2400" b="1">
                <a:solidFill>
                  <a:schemeClr val="tx1"/>
                </a:solidFill>
                <a:latin typeface="Times New Roman" pitchFamily="18" charset="0"/>
                <a:ea typeface="宋体" pitchFamily="2" charset="-122"/>
              </a:defRPr>
            </a:lvl2pPr>
            <a:lvl3pPr marL="1143000" indent="-228600" eaLnBrk="0" hangingPunct="0">
              <a:defRPr kumimoji="1" sz="2400" b="1">
                <a:solidFill>
                  <a:schemeClr val="tx1"/>
                </a:solidFill>
                <a:latin typeface="Times New Roman" pitchFamily="18" charset="0"/>
                <a:ea typeface="宋体" pitchFamily="2" charset="-122"/>
              </a:defRPr>
            </a:lvl3pPr>
            <a:lvl4pPr marL="1600200" indent="-228600" eaLnBrk="0" hangingPunct="0">
              <a:defRPr kumimoji="1" sz="2400" b="1">
                <a:solidFill>
                  <a:schemeClr val="tx1"/>
                </a:solidFill>
                <a:latin typeface="Times New Roman" pitchFamily="18" charset="0"/>
                <a:ea typeface="宋体" pitchFamily="2" charset="-122"/>
              </a:defRPr>
            </a:lvl4pPr>
            <a:lvl5pPr marL="2057400" indent="-228600" eaLnBrk="0" hangingPunct="0">
              <a:defRPr kumimoji="1" sz="2400" b="1">
                <a:solidFill>
                  <a:schemeClr val="tx1"/>
                </a:solidFill>
                <a:latin typeface="Times New Roman" pitchFamily="18" charset="0"/>
                <a:ea typeface="宋体" pitchFamily="2" charset="-122"/>
              </a:defRPr>
            </a:lvl5pPr>
            <a:lvl6pPr marL="25146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6pPr>
            <a:lvl7pPr marL="29718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7pPr>
            <a:lvl8pPr marL="34290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8pPr>
            <a:lvl9pPr marL="38862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9pPr>
          </a:lstStyle>
          <a:p>
            <a:pPr eaLnBrk="1" hangingPunct="1"/>
            <a:fld id="{6D8B1D4F-DFE9-4827-8AF9-F8796DC3267D}" type="slidenum">
              <a:rPr lang="en-US" altLang="zh-CN" sz="1200" b="0" smtClean="0"/>
              <a:pPr eaLnBrk="1" hangingPunct="1"/>
              <a:t>34</a:t>
            </a:fld>
            <a:endParaRPr lang="en-US" altLang="zh-CN" sz="1200" b="0" smtClean="0"/>
          </a:p>
        </p:txBody>
      </p:sp>
      <p:sp>
        <p:nvSpPr>
          <p:cNvPr id="17411" name="Rectangle 2"/>
          <p:cNvSpPr>
            <a:spLocks noGrp="1" noRot="1" noChangeAspect="1" noChangeArrowheads="1" noTextEdit="1"/>
          </p:cNvSpPr>
          <p:nvPr>
            <p:ph type="sldImg"/>
          </p:nvPr>
        </p:nvSpPr>
        <p:spPr>
          <a:xfrm>
            <a:off x="1143000" y="685800"/>
            <a:ext cx="4572000" cy="3429000"/>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Times New Roman" pitchFamily="18" charset="0"/>
                <a:ea typeface="宋体" pitchFamily="2" charset="-122"/>
              </a:defRPr>
            </a:lvl1pPr>
            <a:lvl2pPr marL="742950" indent="-285750" eaLnBrk="0" hangingPunct="0">
              <a:defRPr kumimoji="1" sz="2400" b="1">
                <a:solidFill>
                  <a:schemeClr val="tx1"/>
                </a:solidFill>
                <a:latin typeface="Times New Roman" pitchFamily="18" charset="0"/>
                <a:ea typeface="宋体" pitchFamily="2" charset="-122"/>
              </a:defRPr>
            </a:lvl2pPr>
            <a:lvl3pPr marL="1143000" indent="-228600" eaLnBrk="0" hangingPunct="0">
              <a:defRPr kumimoji="1" sz="2400" b="1">
                <a:solidFill>
                  <a:schemeClr val="tx1"/>
                </a:solidFill>
                <a:latin typeface="Times New Roman" pitchFamily="18" charset="0"/>
                <a:ea typeface="宋体" pitchFamily="2" charset="-122"/>
              </a:defRPr>
            </a:lvl3pPr>
            <a:lvl4pPr marL="1600200" indent="-228600" eaLnBrk="0" hangingPunct="0">
              <a:defRPr kumimoji="1" sz="2400" b="1">
                <a:solidFill>
                  <a:schemeClr val="tx1"/>
                </a:solidFill>
                <a:latin typeface="Times New Roman" pitchFamily="18" charset="0"/>
                <a:ea typeface="宋体" pitchFamily="2" charset="-122"/>
              </a:defRPr>
            </a:lvl4pPr>
            <a:lvl5pPr marL="2057400" indent="-228600" eaLnBrk="0" hangingPunct="0">
              <a:defRPr kumimoji="1" sz="2400" b="1">
                <a:solidFill>
                  <a:schemeClr val="tx1"/>
                </a:solidFill>
                <a:latin typeface="Times New Roman" pitchFamily="18" charset="0"/>
                <a:ea typeface="宋体" pitchFamily="2" charset="-122"/>
              </a:defRPr>
            </a:lvl5pPr>
            <a:lvl6pPr marL="25146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6pPr>
            <a:lvl7pPr marL="29718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7pPr>
            <a:lvl8pPr marL="34290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8pPr>
            <a:lvl9pPr marL="38862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9pPr>
          </a:lstStyle>
          <a:p>
            <a:pPr eaLnBrk="1" hangingPunct="1"/>
            <a:fld id="{E9A2C6C4-7029-44C1-85C3-27995DBD8E89}" type="slidenum">
              <a:rPr lang="en-US" altLang="zh-CN" sz="1200" b="0" smtClean="0"/>
              <a:pPr eaLnBrk="1" hangingPunct="1"/>
              <a:t>35</a:t>
            </a:fld>
            <a:endParaRPr lang="en-US" altLang="zh-CN" sz="1200" b="0" smtClean="0"/>
          </a:p>
        </p:txBody>
      </p:sp>
      <p:sp>
        <p:nvSpPr>
          <p:cNvPr id="18435" name="Rectangle 2"/>
          <p:cNvSpPr>
            <a:spLocks noGrp="1" noRot="1" noChangeAspect="1" noChangeArrowheads="1" noTextEdit="1"/>
          </p:cNvSpPr>
          <p:nvPr>
            <p:ph type="sldImg"/>
          </p:nvPr>
        </p:nvSpPr>
        <p:spPr>
          <a:xfrm>
            <a:off x="1143000" y="685800"/>
            <a:ext cx="4573588" cy="3429000"/>
          </a:xfrm>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Times New Roman" pitchFamily="18" charset="0"/>
                <a:ea typeface="宋体" pitchFamily="2" charset="-122"/>
              </a:defRPr>
            </a:lvl1pPr>
            <a:lvl2pPr marL="742950" indent="-285750" eaLnBrk="0" hangingPunct="0">
              <a:defRPr kumimoji="1" sz="2400" b="1">
                <a:solidFill>
                  <a:schemeClr val="tx1"/>
                </a:solidFill>
                <a:latin typeface="Times New Roman" pitchFamily="18" charset="0"/>
                <a:ea typeface="宋体" pitchFamily="2" charset="-122"/>
              </a:defRPr>
            </a:lvl2pPr>
            <a:lvl3pPr marL="1143000" indent="-228600" eaLnBrk="0" hangingPunct="0">
              <a:defRPr kumimoji="1" sz="2400" b="1">
                <a:solidFill>
                  <a:schemeClr val="tx1"/>
                </a:solidFill>
                <a:latin typeface="Times New Roman" pitchFamily="18" charset="0"/>
                <a:ea typeface="宋体" pitchFamily="2" charset="-122"/>
              </a:defRPr>
            </a:lvl3pPr>
            <a:lvl4pPr marL="1600200" indent="-228600" eaLnBrk="0" hangingPunct="0">
              <a:defRPr kumimoji="1" sz="2400" b="1">
                <a:solidFill>
                  <a:schemeClr val="tx1"/>
                </a:solidFill>
                <a:latin typeface="Times New Roman" pitchFamily="18" charset="0"/>
                <a:ea typeface="宋体" pitchFamily="2" charset="-122"/>
              </a:defRPr>
            </a:lvl4pPr>
            <a:lvl5pPr marL="2057400" indent="-228600" eaLnBrk="0" hangingPunct="0">
              <a:defRPr kumimoji="1" sz="2400" b="1">
                <a:solidFill>
                  <a:schemeClr val="tx1"/>
                </a:solidFill>
                <a:latin typeface="Times New Roman" pitchFamily="18" charset="0"/>
                <a:ea typeface="宋体" pitchFamily="2" charset="-122"/>
              </a:defRPr>
            </a:lvl5pPr>
            <a:lvl6pPr marL="25146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6pPr>
            <a:lvl7pPr marL="29718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7pPr>
            <a:lvl8pPr marL="34290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8pPr>
            <a:lvl9pPr marL="38862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9pPr>
          </a:lstStyle>
          <a:p>
            <a:pPr eaLnBrk="1" hangingPunct="1"/>
            <a:fld id="{A334887D-9F68-4FE5-B3AF-0933B2FB54AE}" type="slidenum">
              <a:rPr lang="en-US" altLang="zh-CN" sz="1200" b="0" smtClean="0"/>
              <a:pPr eaLnBrk="1" hangingPunct="1"/>
              <a:t>36</a:t>
            </a:fld>
            <a:endParaRPr lang="en-US" altLang="zh-CN" sz="1200" b="0" smtClean="0"/>
          </a:p>
        </p:txBody>
      </p:sp>
      <p:sp>
        <p:nvSpPr>
          <p:cNvPr id="19459" name="Rectangle 2"/>
          <p:cNvSpPr>
            <a:spLocks noGrp="1" noRot="1" noChangeAspect="1" noChangeArrowheads="1" noTextEdit="1"/>
          </p:cNvSpPr>
          <p:nvPr>
            <p:ph type="sldImg"/>
          </p:nvPr>
        </p:nvSpPr>
        <p:spPr>
          <a:xfrm>
            <a:off x="1143000" y="685800"/>
            <a:ext cx="4572000" cy="3429000"/>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Times New Roman" pitchFamily="18" charset="0"/>
                <a:ea typeface="宋体" pitchFamily="2" charset="-122"/>
              </a:defRPr>
            </a:lvl1pPr>
            <a:lvl2pPr marL="742950" indent="-285750" eaLnBrk="0" hangingPunct="0">
              <a:defRPr kumimoji="1" sz="2400" b="1">
                <a:solidFill>
                  <a:schemeClr val="tx1"/>
                </a:solidFill>
                <a:latin typeface="Times New Roman" pitchFamily="18" charset="0"/>
                <a:ea typeface="宋体" pitchFamily="2" charset="-122"/>
              </a:defRPr>
            </a:lvl2pPr>
            <a:lvl3pPr marL="1143000" indent="-228600" eaLnBrk="0" hangingPunct="0">
              <a:defRPr kumimoji="1" sz="2400" b="1">
                <a:solidFill>
                  <a:schemeClr val="tx1"/>
                </a:solidFill>
                <a:latin typeface="Times New Roman" pitchFamily="18" charset="0"/>
                <a:ea typeface="宋体" pitchFamily="2" charset="-122"/>
              </a:defRPr>
            </a:lvl3pPr>
            <a:lvl4pPr marL="1600200" indent="-228600" eaLnBrk="0" hangingPunct="0">
              <a:defRPr kumimoji="1" sz="2400" b="1">
                <a:solidFill>
                  <a:schemeClr val="tx1"/>
                </a:solidFill>
                <a:latin typeface="Times New Roman" pitchFamily="18" charset="0"/>
                <a:ea typeface="宋体" pitchFamily="2" charset="-122"/>
              </a:defRPr>
            </a:lvl4pPr>
            <a:lvl5pPr marL="2057400" indent="-228600" eaLnBrk="0" hangingPunct="0">
              <a:defRPr kumimoji="1" sz="2400" b="1">
                <a:solidFill>
                  <a:schemeClr val="tx1"/>
                </a:solidFill>
                <a:latin typeface="Times New Roman" pitchFamily="18" charset="0"/>
                <a:ea typeface="宋体" pitchFamily="2" charset="-122"/>
              </a:defRPr>
            </a:lvl5pPr>
            <a:lvl6pPr marL="25146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6pPr>
            <a:lvl7pPr marL="29718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7pPr>
            <a:lvl8pPr marL="34290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8pPr>
            <a:lvl9pPr marL="38862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9pPr>
          </a:lstStyle>
          <a:p>
            <a:pPr eaLnBrk="1" hangingPunct="1"/>
            <a:fld id="{DBCE2D40-7C1E-4FCB-9B7B-CC0373C1FF47}" type="slidenum">
              <a:rPr lang="en-US" altLang="zh-CN" sz="1200" b="0" smtClean="0"/>
              <a:pPr eaLnBrk="1" hangingPunct="1"/>
              <a:t>37</a:t>
            </a:fld>
            <a:endParaRPr lang="en-US" altLang="zh-CN" sz="1200" b="0" smtClean="0"/>
          </a:p>
        </p:txBody>
      </p:sp>
      <p:sp>
        <p:nvSpPr>
          <p:cNvPr id="20483" name="Rectangle 2"/>
          <p:cNvSpPr>
            <a:spLocks noGrp="1" noRot="1" noChangeAspect="1" noChangeArrowheads="1" noTextEdit="1"/>
          </p:cNvSpPr>
          <p:nvPr>
            <p:ph type="sldImg"/>
          </p:nvPr>
        </p:nvSpPr>
        <p:spPr>
          <a:xfrm>
            <a:off x="1143000" y="685800"/>
            <a:ext cx="4573588" cy="3429000"/>
          </a:xfrm>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Times New Roman" pitchFamily="18" charset="0"/>
                <a:ea typeface="宋体" pitchFamily="2" charset="-122"/>
              </a:defRPr>
            </a:lvl1pPr>
            <a:lvl2pPr marL="742950" indent="-285750" eaLnBrk="0" hangingPunct="0">
              <a:defRPr kumimoji="1" sz="2400" b="1">
                <a:solidFill>
                  <a:schemeClr val="tx1"/>
                </a:solidFill>
                <a:latin typeface="Times New Roman" pitchFamily="18" charset="0"/>
                <a:ea typeface="宋体" pitchFamily="2" charset="-122"/>
              </a:defRPr>
            </a:lvl2pPr>
            <a:lvl3pPr marL="1143000" indent="-228600" eaLnBrk="0" hangingPunct="0">
              <a:defRPr kumimoji="1" sz="2400" b="1">
                <a:solidFill>
                  <a:schemeClr val="tx1"/>
                </a:solidFill>
                <a:latin typeface="Times New Roman" pitchFamily="18" charset="0"/>
                <a:ea typeface="宋体" pitchFamily="2" charset="-122"/>
              </a:defRPr>
            </a:lvl3pPr>
            <a:lvl4pPr marL="1600200" indent="-228600" eaLnBrk="0" hangingPunct="0">
              <a:defRPr kumimoji="1" sz="2400" b="1">
                <a:solidFill>
                  <a:schemeClr val="tx1"/>
                </a:solidFill>
                <a:latin typeface="Times New Roman" pitchFamily="18" charset="0"/>
                <a:ea typeface="宋体" pitchFamily="2" charset="-122"/>
              </a:defRPr>
            </a:lvl4pPr>
            <a:lvl5pPr marL="2057400" indent="-228600" eaLnBrk="0" hangingPunct="0">
              <a:defRPr kumimoji="1" sz="2400" b="1">
                <a:solidFill>
                  <a:schemeClr val="tx1"/>
                </a:solidFill>
                <a:latin typeface="Times New Roman" pitchFamily="18" charset="0"/>
                <a:ea typeface="宋体" pitchFamily="2" charset="-122"/>
              </a:defRPr>
            </a:lvl5pPr>
            <a:lvl6pPr marL="25146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6pPr>
            <a:lvl7pPr marL="29718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7pPr>
            <a:lvl8pPr marL="34290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8pPr>
            <a:lvl9pPr marL="38862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9pPr>
          </a:lstStyle>
          <a:p>
            <a:pPr eaLnBrk="1" hangingPunct="1"/>
            <a:fld id="{7DA02BCB-2769-498D-90B7-DDDAEF70B366}" type="slidenum">
              <a:rPr lang="en-US" altLang="zh-CN" sz="1200" b="0" smtClean="0"/>
              <a:pPr eaLnBrk="1" hangingPunct="1"/>
              <a:t>38</a:t>
            </a:fld>
            <a:endParaRPr lang="en-US" altLang="zh-CN" sz="1200" b="0" smtClean="0"/>
          </a:p>
        </p:txBody>
      </p:sp>
      <p:sp>
        <p:nvSpPr>
          <p:cNvPr id="21507" name="Rectangle 2"/>
          <p:cNvSpPr>
            <a:spLocks noGrp="1" noRot="1" noChangeAspect="1" noChangeArrowheads="1" noTextEdit="1"/>
          </p:cNvSpPr>
          <p:nvPr>
            <p:ph type="sldImg"/>
          </p:nvPr>
        </p:nvSpPr>
        <p:spPr>
          <a:xfrm>
            <a:off x="1143000" y="685800"/>
            <a:ext cx="4573588" cy="3429000"/>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dirty="0" smtClean="0"/>
              <a:t>刘英</a:t>
            </a:r>
            <a:r>
              <a:rPr lang="en-US" altLang="zh-CN" dirty="0" smtClean="0"/>
              <a:t>: </a:t>
            </a:r>
            <a:r>
              <a:rPr lang="zh-CN" altLang="en-US" dirty="0" smtClean="0"/>
              <a:t>如何能够知道一个运行构件与其他构件之间的关系？如何保证正确性？性能开销？</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Times New Roman" pitchFamily="18" charset="0"/>
                <a:ea typeface="宋体" pitchFamily="2" charset="-122"/>
              </a:defRPr>
            </a:lvl1pPr>
            <a:lvl2pPr marL="742950" indent="-285750" eaLnBrk="0" hangingPunct="0">
              <a:defRPr kumimoji="1" sz="2400" b="1">
                <a:solidFill>
                  <a:schemeClr val="tx1"/>
                </a:solidFill>
                <a:latin typeface="Times New Roman" pitchFamily="18" charset="0"/>
                <a:ea typeface="宋体" pitchFamily="2" charset="-122"/>
              </a:defRPr>
            </a:lvl2pPr>
            <a:lvl3pPr marL="1143000" indent="-228600" eaLnBrk="0" hangingPunct="0">
              <a:defRPr kumimoji="1" sz="2400" b="1">
                <a:solidFill>
                  <a:schemeClr val="tx1"/>
                </a:solidFill>
                <a:latin typeface="Times New Roman" pitchFamily="18" charset="0"/>
                <a:ea typeface="宋体" pitchFamily="2" charset="-122"/>
              </a:defRPr>
            </a:lvl3pPr>
            <a:lvl4pPr marL="1600200" indent="-228600" eaLnBrk="0" hangingPunct="0">
              <a:defRPr kumimoji="1" sz="2400" b="1">
                <a:solidFill>
                  <a:schemeClr val="tx1"/>
                </a:solidFill>
                <a:latin typeface="Times New Roman" pitchFamily="18" charset="0"/>
                <a:ea typeface="宋体" pitchFamily="2" charset="-122"/>
              </a:defRPr>
            </a:lvl4pPr>
            <a:lvl5pPr marL="2057400" indent="-228600" eaLnBrk="0" hangingPunct="0">
              <a:defRPr kumimoji="1" sz="2400" b="1">
                <a:solidFill>
                  <a:schemeClr val="tx1"/>
                </a:solidFill>
                <a:latin typeface="Times New Roman" pitchFamily="18" charset="0"/>
                <a:ea typeface="宋体" pitchFamily="2" charset="-122"/>
              </a:defRPr>
            </a:lvl5pPr>
            <a:lvl6pPr marL="25146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6pPr>
            <a:lvl7pPr marL="29718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7pPr>
            <a:lvl8pPr marL="34290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8pPr>
            <a:lvl9pPr marL="38862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9pPr>
          </a:lstStyle>
          <a:p>
            <a:pPr eaLnBrk="1" hangingPunct="1"/>
            <a:fld id="{145769DF-FB8A-413E-A2F6-3F2D95359D91}" type="slidenum">
              <a:rPr lang="en-US" altLang="zh-CN" sz="1200" b="0" smtClean="0"/>
              <a:pPr eaLnBrk="1" hangingPunct="1"/>
              <a:t>39</a:t>
            </a:fld>
            <a:endParaRPr lang="en-US" altLang="zh-CN" sz="1200" b="0" smtClean="0"/>
          </a:p>
        </p:txBody>
      </p:sp>
      <p:sp>
        <p:nvSpPr>
          <p:cNvPr id="22531" name="Rectangle 2"/>
          <p:cNvSpPr>
            <a:spLocks noGrp="1" noRot="1" noChangeAspect="1" noChangeArrowheads="1" noTextEdit="1"/>
          </p:cNvSpPr>
          <p:nvPr>
            <p:ph type="sldImg"/>
          </p:nvPr>
        </p:nvSpPr>
        <p:spPr>
          <a:xfrm>
            <a:off x="1143000" y="685800"/>
            <a:ext cx="4573588" cy="3429000"/>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In</a:t>
            </a:r>
            <a:r>
              <a:rPr lang="en-US" altLang="zh-CN" baseline="0" dirty="0" smtClean="0"/>
              <a:t> our viewpoint, the </a:t>
            </a:r>
            <a:r>
              <a:rPr lang="en-US" altLang="zh-CN" dirty="0" smtClean="0"/>
              <a:t>Software architecture provides a high-level abstraction of structure, activities and properties for software system.</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It contains the description of system constituting</a:t>
            </a:r>
            <a:r>
              <a:rPr lang="en-US" altLang="zh-CN" baseline="0" dirty="0" smtClean="0"/>
              <a:t> elements, interaction between these elements, the model how to guide these elements and the constraints of these models.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 software architecture not only specifies the system’s organizational and topology structure,</a:t>
            </a:r>
            <a:r>
              <a:rPr lang="en-US" altLang="zh-CN" baseline="0" dirty="0" smtClean="0"/>
              <a:t> and also shows the system requirements and the correspondence between the elements which constitute the system. It offers some basic principles of the software design decisions.</a:t>
            </a:r>
            <a:endParaRPr lang="zh-CN" altLang="en-US" dirty="0" smtClean="0"/>
          </a:p>
        </p:txBody>
      </p:sp>
      <p:sp>
        <p:nvSpPr>
          <p:cNvPr id="4" name="灯片编号占位符 3"/>
          <p:cNvSpPr>
            <a:spLocks noGrp="1"/>
          </p:cNvSpPr>
          <p:nvPr>
            <p:ph type="sldNum" sz="quarter" idx="10"/>
          </p:nvPr>
        </p:nvSpPr>
        <p:spPr/>
        <p:txBody>
          <a:bodyPr/>
          <a:lstStyle/>
          <a:p>
            <a:fld id="{22888B2B-63E7-4995-810F-8C5BD0FBFDAB}" type="slidenum">
              <a:rPr lang="zh-CN" altLang="en-US" smtClean="0"/>
              <a:pPr/>
              <a:t>4</a:t>
            </a:fld>
            <a:endParaRPr lang="zh-CN" altLang="en-US"/>
          </a:p>
        </p:txBody>
      </p:sp>
    </p:spTree>
    <p:extLst>
      <p:ext uri="{BB962C8B-B14F-4D97-AF65-F5344CB8AC3E}">
        <p14:creationId xmlns:p14="http://schemas.microsoft.com/office/powerpoint/2010/main" val="9873366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Times New Roman" pitchFamily="18" charset="0"/>
                <a:ea typeface="宋体" pitchFamily="2" charset="-122"/>
              </a:defRPr>
            </a:lvl1pPr>
            <a:lvl2pPr marL="742950" indent="-285750" eaLnBrk="0" hangingPunct="0">
              <a:defRPr kumimoji="1" sz="2400" b="1">
                <a:solidFill>
                  <a:schemeClr val="tx1"/>
                </a:solidFill>
                <a:latin typeface="Times New Roman" pitchFamily="18" charset="0"/>
                <a:ea typeface="宋体" pitchFamily="2" charset="-122"/>
              </a:defRPr>
            </a:lvl2pPr>
            <a:lvl3pPr marL="1143000" indent="-228600" eaLnBrk="0" hangingPunct="0">
              <a:defRPr kumimoji="1" sz="2400" b="1">
                <a:solidFill>
                  <a:schemeClr val="tx1"/>
                </a:solidFill>
                <a:latin typeface="Times New Roman" pitchFamily="18" charset="0"/>
                <a:ea typeface="宋体" pitchFamily="2" charset="-122"/>
              </a:defRPr>
            </a:lvl3pPr>
            <a:lvl4pPr marL="1600200" indent="-228600" eaLnBrk="0" hangingPunct="0">
              <a:defRPr kumimoji="1" sz="2400" b="1">
                <a:solidFill>
                  <a:schemeClr val="tx1"/>
                </a:solidFill>
                <a:latin typeface="Times New Roman" pitchFamily="18" charset="0"/>
                <a:ea typeface="宋体" pitchFamily="2" charset="-122"/>
              </a:defRPr>
            </a:lvl4pPr>
            <a:lvl5pPr marL="2057400" indent="-228600" eaLnBrk="0" hangingPunct="0">
              <a:defRPr kumimoji="1" sz="2400" b="1">
                <a:solidFill>
                  <a:schemeClr val="tx1"/>
                </a:solidFill>
                <a:latin typeface="Times New Roman" pitchFamily="18" charset="0"/>
                <a:ea typeface="宋体" pitchFamily="2" charset="-122"/>
              </a:defRPr>
            </a:lvl5pPr>
            <a:lvl6pPr marL="25146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6pPr>
            <a:lvl7pPr marL="29718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7pPr>
            <a:lvl8pPr marL="34290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8pPr>
            <a:lvl9pPr marL="38862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9pPr>
          </a:lstStyle>
          <a:p>
            <a:pPr eaLnBrk="1" hangingPunct="1"/>
            <a:fld id="{E8E50822-446F-49E8-8303-9824985853E3}" type="slidenum">
              <a:rPr lang="en-US" altLang="zh-CN" sz="1200" b="0" smtClean="0"/>
              <a:pPr eaLnBrk="1" hangingPunct="1"/>
              <a:t>40</a:t>
            </a:fld>
            <a:endParaRPr lang="en-US" altLang="zh-CN" sz="1200" b="0" smtClean="0"/>
          </a:p>
        </p:txBody>
      </p:sp>
      <p:sp>
        <p:nvSpPr>
          <p:cNvPr id="23555" name="Rectangle 2"/>
          <p:cNvSpPr>
            <a:spLocks noGrp="1" noRot="1" noChangeAspect="1" noChangeArrowheads="1" noTextEdit="1"/>
          </p:cNvSpPr>
          <p:nvPr>
            <p:ph type="sldImg"/>
          </p:nvPr>
        </p:nvSpPr>
        <p:spPr>
          <a:xfrm>
            <a:off x="1143000" y="685800"/>
            <a:ext cx="4573588"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dirty="0" smtClean="0"/>
              <a:t>Firstly, the SA model should be analyzed to ensure the desired functionalities and qualities; otherwise, the SA model should be modified or refined before starting the self-adaptation modeling. During the modification, if the architects find that it is difficult to design a static SA that can achieve the desired functionalities or qualities, it implies the necessity of self-adaptation modeling. The self-adaptation modeling may or may not change the SA model violently. If involved components can be designed as autonomous component which can fulfill the requirements, it is unnecessary to modify the topology of the SA model. For example, if some autonomous component is capable of processing requests according to their priorities, surely it can also satisfy such requirement that the response time should be varied according to the priorities of requests. However, if the involved component cannot be designed as autonomous, or the autonomy is not enough to achieve the desired functionalities or qualities, then it is necessary to figure out a proper self-adaptation policy. Usually, there are two ways to design the self-adaptation policy. One is to clarify what should be done for adaptation, including the triggering conditions, the addition or deletion of specified components or connectors. This is appropriate when only part of SA needs to be adapted. The other is to prepare several SA candidates, each of which satisfies certain functionalities or qualities. These SA candidates are switched at runtime according to the desired functionalities or qualities. The above two ways may be combined to produce a more complex self-adaptive SA. Once the SA model satisfies all desired functionalities and qualities (otherwise, the requirements may be modified), it can be implemented by component composition and deployed into a proper execution platform. The execution platform for self-adaptive </a:t>
            </a:r>
            <a:r>
              <a:rPr lang="en-US" altLang="zh-CN" dirty="0" err="1" smtClean="0"/>
              <a:t>Internetware</a:t>
            </a:r>
            <a:r>
              <a:rPr lang="en-US" altLang="zh-CN" dirty="0" smtClean="0"/>
              <a:t> should have sufficient self-adaptation mechanisms, such that it can monitor the runtime information and adapt the runtime SA accordingly. In short, ABC locates the part of </a:t>
            </a:r>
            <a:r>
              <a:rPr lang="en-US" altLang="zh-CN" dirty="0" err="1" smtClean="0"/>
              <a:t>Internetware</a:t>
            </a:r>
            <a:r>
              <a:rPr lang="en-US" altLang="zh-CN" dirty="0" smtClean="0"/>
              <a:t> that requires self-adaptation through SA analysis, determines when and what should be done for self-adaptation by SA design, records strategies for self-adaptation in DSA, and interprets these strategies by means of autonomous components or reflective middleware.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Times New Roman" pitchFamily="18" charset="0"/>
                <a:ea typeface="宋体" pitchFamily="2" charset="-122"/>
              </a:defRPr>
            </a:lvl1pPr>
            <a:lvl2pPr marL="742950" indent="-285750" eaLnBrk="0" hangingPunct="0">
              <a:defRPr kumimoji="1" sz="2400" b="1">
                <a:solidFill>
                  <a:schemeClr val="tx1"/>
                </a:solidFill>
                <a:latin typeface="Times New Roman" pitchFamily="18" charset="0"/>
                <a:ea typeface="宋体" pitchFamily="2" charset="-122"/>
              </a:defRPr>
            </a:lvl2pPr>
            <a:lvl3pPr marL="1143000" indent="-228600" eaLnBrk="0" hangingPunct="0">
              <a:defRPr kumimoji="1" sz="2400" b="1">
                <a:solidFill>
                  <a:schemeClr val="tx1"/>
                </a:solidFill>
                <a:latin typeface="Times New Roman" pitchFamily="18" charset="0"/>
                <a:ea typeface="宋体" pitchFamily="2" charset="-122"/>
              </a:defRPr>
            </a:lvl3pPr>
            <a:lvl4pPr marL="1600200" indent="-228600" eaLnBrk="0" hangingPunct="0">
              <a:defRPr kumimoji="1" sz="2400" b="1">
                <a:solidFill>
                  <a:schemeClr val="tx1"/>
                </a:solidFill>
                <a:latin typeface="Times New Roman" pitchFamily="18" charset="0"/>
                <a:ea typeface="宋体" pitchFamily="2" charset="-122"/>
              </a:defRPr>
            </a:lvl4pPr>
            <a:lvl5pPr marL="2057400" indent="-228600" eaLnBrk="0" hangingPunct="0">
              <a:defRPr kumimoji="1" sz="2400" b="1">
                <a:solidFill>
                  <a:schemeClr val="tx1"/>
                </a:solidFill>
                <a:latin typeface="Times New Roman" pitchFamily="18" charset="0"/>
                <a:ea typeface="宋体" pitchFamily="2" charset="-122"/>
              </a:defRPr>
            </a:lvl5pPr>
            <a:lvl6pPr marL="25146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6pPr>
            <a:lvl7pPr marL="29718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7pPr>
            <a:lvl8pPr marL="34290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8pPr>
            <a:lvl9pPr marL="38862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9pPr>
          </a:lstStyle>
          <a:p>
            <a:pPr eaLnBrk="1" hangingPunct="1"/>
            <a:fld id="{128F85B2-BE74-43DF-926D-5DA59CC6EBAD}" type="slidenum">
              <a:rPr lang="en-US" altLang="zh-CN" sz="1200" b="0" smtClean="0"/>
              <a:pPr eaLnBrk="1" hangingPunct="1"/>
              <a:t>41</a:t>
            </a:fld>
            <a:endParaRPr lang="en-US" altLang="zh-CN" sz="1200" b="0" smtClean="0"/>
          </a:p>
        </p:txBody>
      </p:sp>
      <p:sp>
        <p:nvSpPr>
          <p:cNvPr id="24579" name="Rectangle 2"/>
          <p:cNvSpPr>
            <a:spLocks noGrp="1" noRot="1" noChangeAspect="1" noChangeArrowheads="1" noTextEdit="1"/>
          </p:cNvSpPr>
          <p:nvPr>
            <p:ph type="sldImg"/>
          </p:nvPr>
        </p:nvSpPr>
        <p:spPr>
          <a:xfrm>
            <a:off x="1143000" y="685800"/>
            <a:ext cx="4572000" cy="3429000"/>
          </a:xfrm>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a:xfrm>
            <a:off x="1143000" y="685800"/>
            <a:ext cx="4572000" cy="3429000"/>
          </a:xfrm>
          <a:ln/>
        </p:spPr>
      </p:sp>
      <p:sp>
        <p:nvSpPr>
          <p:cNvPr id="2560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
        <p:nvSpPr>
          <p:cNvPr id="2560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Times New Roman" pitchFamily="18" charset="0"/>
                <a:ea typeface="宋体" pitchFamily="2" charset="-122"/>
              </a:defRPr>
            </a:lvl1pPr>
            <a:lvl2pPr marL="742950" indent="-285750" eaLnBrk="0" hangingPunct="0">
              <a:defRPr kumimoji="1" sz="2400" b="1">
                <a:solidFill>
                  <a:schemeClr val="tx1"/>
                </a:solidFill>
                <a:latin typeface="Times New Roman" pitchFamily="18" charset="0"/>
                <a:ea typeface="宋体" pitchFamily="2" charset="-122"/>
              </a:defRPr>
            </a:lvl2pPr>
            <a:lvl3pPr marL="1143000" indent="-228600" eaLnBrk="0" hangingPunct="0">
              <a:defRPr kumimoji="1" sz="2400" b="1">
                <a:solidFill>
                  <a:schemeClr val="tx1"/>
                </a:solidFill>
                <a:latin typeface="Times New Roman" pitchFamily="18" charset="0"/>
                <a:ea typeface="宋体" pitchFamily="2" charset="-122"/>
              </a:defRPr>
            </a:lvl3pPr>
            <a:lvl4pPr marL="1600200" indent="-228600" eaLnBrk="0" hangingPunct="0">
              <a:defRPr kumimoji="1" sz="2400" b="1">
                <a:solidFill>
                  <a:schemeClr val="tx1"/>
                </a:solidFill>
                <a:latin typeface="Times New Roman" pitchFamily="18" charset="0"/>
                <a:ea typeface="宋体" pitchFamily="2" charset="-122"/>
              </a:defRPr>
            </a:lvl4pPr>
            <a:lvl5pPr marL="2057400" indent="-228600" eaLnBrk="0" hangingPunct="0">
              <a:defRPr kumimoji="1" sz="2400" b="1">
                <a:solidFill>
                  <a:schemeClr val="tx1"/>
                </a:solidFill>
                <a:latin typeface="Times New Roman" pitchFamily="18" charset="0"/>
                <a:ea typeface="宋体" pitchFamily="2" charset="-122"/>
              </a:defRPr>
            </a:lvl5pPr>
            <a:lvl6pPr marL="25146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6pPr>
            <a:lvl7pPr marL="29718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7pPr>
            <a:lvl8pPr marL="34290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8pPr>
            <a:lvl9pPr marL="38862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9pPr>
          </a:lstStyle>
          <a:p>
            <a:pPr eaLnBrk="1" hangingPunct="1"/>
            <a:fld id="{FD12A4A3-672D-42E4-9799-F21AEBCAE873}" type="slidenum">
              <a:rPr lang="en-US" altLang="zh-CN" sz="1200" b="0" smtClean="0"/>
              <a:pPr eaLnBrk="1" hangingPunct="1"/>
              <a:t>42</a:t>
            </a:fld>
            <a:endParaRPr lang="en-US" altLang="zh-CN" sz="1200" b="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C3D89E7-1585-43EC-8EAD-FF22E2BDE1DC}" type="slidenum">
              <a:rPr lang="en-US" altLang="zh-CN" smtClean="0"/>
              <a:pPr>
                <a:defRPr/>
              </a:pPr>
              <a:t>43</a:t>
            </a:fld>
            <a:endParaRPr lang="en-US" altLang="zh-CN"/>
          </a:p>
        </p:txBody>
      </p:sp>
    </p:spTree>
    <p:extLst>
      <p:ext uri="{BB962C8B-B14F-4D97-AF65-F5344CB8AC3E}">
        <p14:creationId xmlns:p14="http://schemas.microsoft.com/office/powerpoint/2010/main" val="27741524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003871F-625F-4F07-9A69-D7332005D94B}" type="slidenum">
              <a:rPr lang="zh-CN" altLang="en-US" smtClean="0"/>
              <a:pPr/>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003871F-625F-4F07-9A69-D7332005D94B}" type="slidenum">
              <a:rPr lang="zh-CN" altLang="en-US" smtClean="0"/>
              <a:pPr/>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003871F-625F-4F07-9A69-D7332005D94B}" type="slidenum">
              <a:rPr lang="zh-CN" altLang="en-US" smtClean="0"/>
              <a:pPr/>
              <a:t>46</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003871F-625F-4F07-9A69-D7332005D94B}" type="slidenum">
              <a:rPr lang="zh-CN" altLang="en-US" smtClean="0"/>
              <a:pPr/>
              <a:t>47</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C3D89E7-1585-43EC-8EAD-FF22E2BDE1DC}" type="slidenum">
              <a:rPr lang="en-US" altLang="zh-CN" smtClean="0"/>
              <a:pPr>
                <a:defRPr/>
              </a:pPr>
              <a:t>48</a:t>
            </a:fld>
            <a:endParaRPr lang="en-US" altLang="zh-CN"/>
          </a:p>
        </p:txBody>
      </p:sp>
    </p:spTree>
    <p:extLst>
      <p:ext uri="{BB962C8B-B14F-4D97-AF65-F5344CB8AC3E}">
        <p14:creationId xmlns:p14="http://schemas.microsoft.com/office/powerpoint/2010/main" val="33870907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888B2B-63E7-4995-810F-8C5BD0FBFDAB}" type="slidenum">
              <a:rPr lang="zh-CN" altLang="en-US" smtClean="0"/>
              <a:pPr/>
              <a:t>49</a:t>
            </a:fld>
            <a:endParaRPr lang="zh-CN" altLang="en-US"/>
          </a:p>
        </p:txBody>
      </p:sp>
    </p:spTree>
    <p:extLst>
      <p:ext uri="{BB962C8B-B14F-4D97-AF65-F5344CB8AC3E}">
        <p14:creationId xmlns:p14="http://schemas.microsoft.com/office/powerpoint/2010/main" val="3514872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888B2B-63E7-4995-810F-8C5BD0FBFDAB}" type="slidenum">
              <a:rPr lang="zh-CN" altLang="en-US" smtClean="0"/>
              <a:pPr/>
              <a:t>5</a:t>
            </a:fld>
            <a:endParaRPr lang="zh-CN" altLang="en-US"/>
          </a:p>
        </p:txBody>
      </p:sp>
    </p:spTree>
    <p:extLst>
      <p:ext uri="{BB962C8B-B14F-4D97-AF65-F5344CB8AC3E}">
        <p14:creationId xmlns:p14="http://schemas.microsoft.com/office/powerpoint/2010/main" val="12287220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888B2B-63E7-4995-810F-8C5BD0FBFDAB}" type="slidenum">
              <a:rPr lang="zh-CN" altLang="en-US" smtClean="0"/>
              <a:pPr/>
              <a:t>50</a:t>
            </a:fld>
            <a:endParaRPr lang="zh-CN" altLang="en-US"/>
          </a:p>
        </p:txBody>
      </p:sp>
    </p:spTree>
    <p:extLst>
      <p:ext uri="{BB962C8B-B14F-4D97-AF65-F5344CB8AC3E}">
        <p14:creationId xmlns:p14="http://schemas.microsoft.com/office/powerpoint/2010/main" val="37857384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33B3CE-DCC1-4957-9D44-9FE4F5706CE0}" type="slidenum">
              <a:rPr lang="zh-CN" altLang="zh-CN" smtClean="0"/>
              <a:pPr/>
              <a:t>51</a:t>
            </a:fld>
            <a:endParaRPr lang="zh-CN" altLang="zh-CN"/>
          </a:p>
        </p:txBody>
      </p:sp>
    </p:spTree>
    <p:extLst>
      <p:ext uri="{BB962C8B-B14F-4D97-AF65-F5344CB8AC3E}">
        <p14:creationId xmlns:p14="http://schemas.microsoft.com/office/powerpoint/2010/main" val="32604994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33B3CE-DCC1-4957-9D44-9FE4F5706CE0}" type="slidenum">
              <a:rPr lang="zh-CN" altLang="zh-CN" smtClean="0"/>
              <a:pPr/>
              <a:t>52</a:t>
            </a:fld>
            <a:endParaRPr lang="zh-CN" altLang="zh-CN"/>
          </a:p>
        </p:txBody>
      </p:sp>
    </p:spTree>
    <p:extLst>
      <p:ext uri="{BB962C8B-B14F-4D97-AF65-F5344CB8AC3E}">
        <p14:creationId xmlns:p14="http://schemas.microsoft.com/office/powerpoint/2010/main" val="36318352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888B2B-63E7-4995-810F-8C5BD0FBFDAB}" type="slidenum">
              <a:rPr lang="zh-CN" altLang="en-US" smtClean="0"/>
              <a:pPr/>
              <a:t>53</a:t>
            </a:fld>
            <a:endParaRPr lang="zh-CN" altLang="en-US"/>
          </a:p>
        </p:txBody>
      </p:sp>
    </p:spTree>
    <p:extLst>
      <p:ext uri="{BB962C8B-B14F-4D97-AF65-F5344CB8AC3E}">
        <p14:creationId xmlns:p14="http://schemas.microsoft.com/office/powerpoint/2010/main" val="12287220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888B2B-63E7-4995-810F-8C5BD0FBFDAB}" type="slidenum">
              <a:rPr lang="zh-CN" altLang="en-US" smtClean="0"/>
              <a:pPr/>
              <a:t>54</a:t>
            </a:fld>
            <a:endParaRPr lang="zh-CN" altLang="en-US"/>
          </a:p>
        </p:txBody>
      </p:sp>
    </p:spTree>
    <p:extLst>
      <p:ext uri="{BB962C8B-B14F-4D97-AF65-F5344CB8AC3E}">
        <p14:creationId xmlns:p14="http://schemas.microsoft.com/office/powerpoint/2010/main" val="19484998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888B2B-63E7-4995-810F-8C5BD0FBFDAB}" type="slidenum">
              <a:rPr lang="zh-CN" altLang="en-US" smtClean="0"/>
              <a:pPr/>
              <a:t>55</a:t>
            </a:fld>
            <a:endParaRPr lang="zh-CN" altLang="en-US"/>
          </a:p>
        </p:txBody>
      </p:sp>
    </p:spTree>
    <p:extLst>
      <p:ext uri="{BB962C8B-B14F-4D97-AF65-F5344CB8AC3E}">
        <p14:creationId xmlns:p14="http://schemas.microsoft.com/office/powerpoint/2010/main" val="34523681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888B2B-63E7-4995-810F-8C5BD0FBFDAB}" type="slidenum">
              <a:rPr lang="zh-CN" altLang="en-US" smtClean="0"/>
              <a:pPr/>
              <a:t>56</a:t>
            </a:fld>
            <a:endParaRPr lang="zh-CN" altLang="en-US"/>
          </a:p>
        </p:txBody>
      </p:sp>
    </p:spTree>
    <p:extLst>
      <p:ext uri="{BB962C8B-B14F-4D97-AF65-F5344CB8AC3E}">
        <p14:creationId xmlns:p14="http://schemas.microsoft.com/office/powerpoint/2010/main" val="14560856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888B2B-63E7-4995-810F-8C5BD0FBFDAB}" type="slidenum">
              <a:rPr lang="zh-CN" altLang="en-US" smtClean="0"/>
              <a:pPr/>
              <a:t>57</a:t>
            </a:fld>
            <a:endParaRPr lang="zh-CN" altLang="en-US"/>
          </a:p>
        </p:txBody>
      </p:sp>
    </p:spTree>
    <p:extLst>
      <p:ext uri="{BB962C8B-B14F-4D97-AF65-F5344CB8AC3E}">
        <p14:creationId xmlns:p14="http://schemas.microsoft.com/office/powerpoint/2010/main" val="3113598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888B2B-63E7-4995-810F-8C5BD0FBFDAB}" type="slidenum">
              <a:rPr lang="zh-CN" altLang="en-US" smtClean="0"/>
              <a:pPr/>
              <a:t>6</a:t>
            </a:fld>
            <a:endParaRPr lang="zh-CN" altLang="en-US"/>
          </a:p>
        </p:txBody>
      </p:sp>
    </p:spTree>
    <p:extLst>
      <p:ext uri="{BB962C8B-B14F-4D97-AF65-F5344CB8AC3E}">
        <p14:creationId xmlns:p14="http://schemas.microsoft.com/office/powerpoint/2010/main" val="3265160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888B2B-63E7-4995-810F-8C5BD0FBFDAB}" type="slidenum">
              <a:rPr lang="zh-CN" altLang="en-US" smtClean="0"/>
              <a:pPr/>
              <a:t>7</a:t>
            </a:fld>
            <a:endParaRPr lang="zh-CN" altLang="en-US"/>
          </a:p>
        </p:txBody>
      </p:sp>
    </p:spTree>
    <p:extLst>
      <p:ext uri="{BB962C8B-B14F-4D97-AF65-F5344CB8AC3E}">
        <p14:creationId xmlns:p14="http://schemas.microsoft.com/office/powerpoint/2010/main" val="666219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888B2B-63E7-4995-810F-8C5BD0FBFDAB}" type="slidenum">
              <a:rPr lang="zh-CN" altLang="en-US" smtClean="0"/>
              <a:pPr/>
              <a:t>8</a:t>
            </a:fld>
            <a:endParaRPr lang="zh-CN" altLang="en-US"/>
          </a:p>
        </p:txBody>
      </p:sp>
    </p:spTree>
    <p:extLst>
      <p:ext uri="{BB962C8B-B14F-4D97-AF65-F5344CB8AC3E}">
        <p14:creationId xmlns:p14="http://schemas.microsoft.com/office/powerpoint/2010/main" val="1228722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err="1" smtClean="0"/>
              <a:t>Yuzhong</a:t>
            </a:r>
            <a:r>
              <a:rPr lang="en-US" altLang="zh-CN" sz="1200" dirty="0" smtClean="0"/>
              <a:t> Sun  Institute Of Computing Technology Chinese Academy Of Sciences (2007)</a:t>
            </a:r>
          </a:p>
          <a:p>
            <a:r>
              <a:rPr lang="en-US" altLang="zh-CN" sz="1200" dirty="0" smtClean="0"/>
              <a:t>Funding support: NSFC  2.5Million RMB</a:t>
            </a:r>
          </a:p>
          <a:p>
            <a:endParaRPr lang="en-US" altLang="zh-CN" sz="1200" dirty="0" smtClean="0"/>
          </a:p>
          <a:p>
            <a:r>
              <a:rPr lang="en-US" altLang="zh-CN" sz="1200" dirty="0" smtClean="0"/>
              <a:t>The project mainly focused on the research on the virtual space of credible capacity calculations. Multidimensional stream credible computing space model was proposed ,and the credibility on the space of flows can be achieved by the chain of credibility. This model can meet the requirement of multi-core and other new Internet services computing technologies.</a:t>
            </a:r>
            <a:endParaRPr lang="zh-CN" altLang="en-US" dirty="0"/>
          </a:p>
        </p:txBody>
      </p:sp>
      <p:sp>
        <p:nvSpPr>
          <p:cNvPr id="4" name="灯片编号占位符 3"/>
          <p:cNvSpPr>
            <a:spLocks noGrp="1"/>
          </p:cNvSpPr>
          <p:nvPr>
            <p:ph type="sldNum" sz="quarter" idx="10"/>
          </p:nvPr>
        </p:nvSpPr>
        <p:spPr/>
        <p:txBody>
          <a:bodyPr/>
          <a:lstStyle/>
          <a:p>
            <a:fld id="{22888B2B-63E7-4995-810F-8C5BD0FBFDAB}" type="slidenum">
              <a:rPr lang="zh-CN" altLang="en-US" smtClean="0"/>
              <a:pPr/>
              <a:t>9</a:t>
            </a:fld>
            <a:endParaRPr lang="zh-CN" altLang="en-US"/>
          </a:p>
        </p:txBody>
      </p:sp>
    </p:spTree>
    <p:extLst>
      <p:ext uri="{BB962C8B-B14F-4D97-AF65-F5344CB8AC3E}">
        <p14:creationId xmlns:p14="http://schemas.microsoft.com/office/powerpoint/2010/main" val="444243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标题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smtClean="0"/>
              <a:t>单击此处编辑母版副标题样式</a:t>
            </a:r>
            <a:endParaRPr kumimoji="0" lang="en-US"/>
          </a:p>
        </p:txBody>
      </p:sp>
      <p:grpSp>
        <p:nvGrpSpPr>
          <p:cNvPr id="2" name="组合 1"/>
          <p:cNvGrpSpPr/>
          <p:nvPr/>
        </p:nvGrpSpPr>
        <p:grpSpPr>
          <a:xfrm>
            <a:off x="-3765" y="4953000"/>
            <a:ext cx="9147765" cy="1912088"/>
            <a:chOff x="-3765" y="4832896"/>
            <a:chExt cx="9147765" cy="2032192"/>
          </a:xfrm>
        </p:grpSpPr>
        <p:sp>
          <p:nvSpPr>
            <p:cNvPr id="7" name="任意多边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任意多边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任意多边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接连接符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占位符 29"/>
          <p:cNvSpPr>
            <a:spLocks noGrp="1"/>
          </p:cNvSpPr>
          <p:nvPr>
            <p:ph type="dt" sz="half" idx="10"/>
          </p:nvPr>
        </p:nvSpPr>
        <p:spPr/>
        <p:txBody>
          <a:bodyPr/>
          <a:lstStyle>
            <a:lvl1pPr>
              <a:defRPr>
                <a:solidFill>
                  <a:srgbClr val="FFFFFF"/>
                </a:solidFill>
              </a:defRPr>
            </a:lvl1pPr>
            <a:extLst/>
          </a:lstStyle>
          <a:p>
            <a:fld id="{2B08BA03-9A56-4E17-B5F7-65B0A42F3F93}" type="datetime1">
              <a:rPr lang="en-US" altLang="zh-CN" smtClean="0"/>
              <a:pPr/>
              <a:t>11-9-27</a:t>
            </a:fld>
            <a:endParaRPr lang="zh-CN" altLang="en-US"/>
          </a:p>
        </p:txBody>
      </p:sp>
      <p:sp>
        <p:nvSpPr>
          <p:cNvPr id="19" name="页脚占位符 18"/>
          <p:cNvSpPr>
            <a:spLocks noGrp="1"/>
          </p:cNvSpPr>
          <p:nvPr>
            <p:ph type="ftr" sz="quarter" idx="11"/>
          </p:nvPr>
        </p:nvSpPr>
        <p:spPr/>
        <p:txBody>
          <a:bodyPr/>
          <a:lstStyle>
            <a:lvl1pPr>
              <a:defRPr>
                <a:solidFill>
                  <a:schemeClr val="accent1">
                    <a:tint val="20000"/>
                  </a:schemeClr>
                </a:solidFill>
              </a:defRPr>
            </a:lvl1pPr>
            <a:extLst/>
          </a:lstStyle>
          <a:p>
            <a:endParaRPr lang="zh-CN" altLang="en-US"/>
          </a:p>
        </p:txBody>
      </p:sp>
      <p:sp>
        <p:nvSpPr>
          <p:cNvPr id="27" name="灯片编号占位符 26"/>
          <p:cNvSpPr>
            <a:spLocks noGrp="1"/>
          </p:cNvSpPr>
          <p:nvPr>
            <p:ph type="sldNum" sz="quarter" idx="12"/>
          </p:nvPr>
        </p:nvSpPr>
        <p:spPr/>
        <p:txBody>
          <a:bodyPr/>
          <a:lstStyle>
            <a:lvl1pPr>
              <a:defRPr>
                <a:solidFill>
                  <a:srgbClr val="FFFFFF"/>
                </a:solidFill>
              </a:defRPr>
            </a:lvl1pPr>
            <a:extLst/>
          </a:lstStyle>
          <a:p>
            <a:fld id="{FB66567B-6BB6-477E-BC27-473F1BE5CFA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1481329"/>
            <a:ext cx="8229600" cy="4386071"/>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010AC119-3D52-4B14-8F76-5E86CAA1D132}" type="datetime1">
              <a:rPr lang="en-US" altLang="zh-CN" smtClean="0"/>
              <a:pPr/>
              <a:t>11-9-27</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FB66567B-6BB6-477E-BC27-473F1BE5CFA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41"/>
            <a:ext cx="6324600" cy="5592760"/>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D6A5A855-C6B2-4B01-ACB2-8E06DB8EFED7}" type="datetime1">
              <a:rPr lang="en-US" altLang="zh-CN" smtClean="0"/>
              <a:pPr/>
              <a:t>11-9-27</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FB66567B-6BB6-477E-BC27-473F1BE5CFA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A71DA013-F950-45AD-B270-5AADC50E1789}" type="datetime1">
              <a:rPr lang="en-US" altLang="zh-CN" smtClean="0"/>
              <a:pPr/>
              <a:t>11-9-27</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FB66567B-6BB6-477E-BC27-473F1BE5CFAB}" type="slidenum">
              <a:rPr lang="zh-CN" altLang="en-US" smtClean="0"/>
              <a:pPr/>
              <a:t>‹#›</a:t>
            </a:fld>
            <a:endParaRPr lang="zh-CN" altLang="en-US"/>
          </a:p>
        </p:txBody>
      </p:sp>
      <p:sp>
        <p:nvSpPr>
          <p:cNvPr id="7" name="标题 6"/>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extLst/>
          </a:lstStyle>
          <a:p>
            <a:fld id="{18ABEBD3-7A1B-436C-8D42-DB8119951FF7}" type="datetime1">
              <a:rPr lang="en-US" altLang="zh-CN" smtClean="0"/>
              <a:pPr/>
              <a:t>11-9-27</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FB66567B-6BB6-477E-BC27-473F1BE5CFAB}" type="slidenum">
              <a:rPr lang="zh-CN" altLang="en-US" smtClean="0"/>
              <a:pPr/>
              <a:t>‹#›</a:t>
            </a:fld>
            <a:endParaRPr lang="zh-CN" altLang="en-US"/>
          </a:p>
        </p:txBody>
      </p:sp>
      <p:sp>
        <p:nvSpPr>
          <p:cNvPr id="7" name="燕尾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燕尾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Ref idx="1002">
        <a:schemeClr val="bg1"/>
      </p:bgRef>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2C02E839-0599-4E0A-AD1B-7EA23B7FD1DB}" type="datetime1">
              <a:rPr lang="en-US" altLang="zh-CN" smtClean="0"/>
              <a:pPr/>
              <a:t>11-9-27</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FB66567B-6BB6-477E-BC27-473F1BE5CFAB}" type="slidenum">
              <a:rPr lang="zh-CN" altLang="en-US" smtClean="0"/>
              <a:pPr/>
              <a:t>‹#›</a:t>
            </a:fld>
            <a:endParaRPr lang="zh-CN" altLang="en-US"/>
          </a:p>
        </p:txBody>
      </p:sp>
      <p:sp>
        <p:nvSpPr>
          <p:cNvPr id="8" name="标题 7"/>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nchor="ctr"/>
          <a:lstStyle>
            <a:lvl1pPr>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fld id="{3F77C0A3-F3B5-4747-8705-BD7A10EE26BE}" type="datetime1">
              <a:rPr lang="en-US" altLang="zh-CN" smtClean="0"/>
              <a:pPr/>
              <a:t>11-9-27</a:t>
            </a:fld>
            <a:endParaRPr lang="zh-CN" altLang="en-US"/>
          </a:p>
        </p:txBody>
      </p:sp>
      <p:sp>
        <p:nvSpPr>
          <p:cNvPr id="8" name="页脚占位符 7"/>
          <p:cNvSpPr>
            <a:spLocks noGrp="1"/>
          </p:cNvSpPr>
          <p:nvPr>
            <p:ph type="ftr" sz="quarter" idx="11"/>
          </p:nvPr>
        </p:nvSpPr>
        <p:spPr/>
        <p:txBody>
          <a:bodyPr/>
          <a:lstStyle>
            <a:extLst/>
          </a:lstStyle>
          <a:p>
            <a:endParaRPr lang="zh-CN" altLang="en-US"/>
          </a:p>
        </p:txBody>
      </p:sp>
      <p:sp>
        <p:nvSpPr>
          <p:cNvPr id="9" name="灯片编号占位符 8"/>
          <p:cNvSpPr>
            <a:spLocks noGrp="1"/>
          </p:cNvSpPr>
          <p:nvPr>
            <p:ph type="sldNum" sz="quarter" idx="12"/>
          </p:nvPr>
        </p:nvSpPr>
        <p:spPr/>
        <p:txBody>
          <a:bodyPr/>
          <a:lstStyle>
            <a:extLst/>
          </a:lstStyle>
          <a:p>
            <a:fld id="{FB66567B-6BB6-477E-BC27-473F1BE5CFAB}"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Ref idx="1002">
        <a:schemeClr val="bg1"/>
      </p:bgRef>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extLst/>
          </a:lstStyle>
          <a:p>
            <a:fld id="{510729E8-078E-4083-B27F-0FF4210A0422}" type="datetime1">
              <a:rPr lang="en-US" altLang="zh-CN" smtClean="0"/>
              <a:pPr/>
              <a:t>11-9-27</a:t>
            </a:fld>
            <a:endParaRPr lang="zh-CN" altLang="en-US"/>
          </a:p>
        </p:txBody>
      </p:sp>
      <p:sp>
        <p:nvSpPr>
          <p:cNvPr id="4" name="页脚占位符 3"/>
          <p:cNvSpPr>
            <a:spLocks noGrp="1"/>
          </p:cNvSpPr>
          <p:nvPr>
            <p:ph type="ftr" sz="quarter" idx="11"/>
          </p:nvPr>
        </p:nvSpPr>
        <p:spPr/>
        <p:txBody>
          <a:bodyPr/>
          <a:lstStyle>
            <a:extLst/>
          </a:lstStyle>
          <a:p>
            <a:endParaRPr lang="zh-CN" altLang="en-US"/>
          </a:p>
        </p:txBody>
      </p:sp>
      <p:sp>
        <p:nvSpPr>
          <p:cNvPr id="5" name="灯片编号占位符 4"/>
          <p:cNvSpPr>
            <a:spLocks noGrp="1"/>
          </p:cNvSpPr>
          <p:nvPr>
            <p:ph type="sldNum" sz="quarter" idx="12"/>
          </p:nvPr>
        </p:nvSpPr>
        <p:spPr/>
        <p:txBody>
          <a:bodyPr/>
          <a:lstStyle>
            <a:extLst/>
          </a:lstStyle>
          <a:p>
            <a:fld id="{FB66567B-6BB6-477E-BC27-473F1BE5CFAB}" type="slidenum">
              <a:rPr lang="zh-CN" altLang="en-US" smtClean="0"/>
              <a:pPr/>
              <a:t>‹#›</a:t>
            </a:fld>
            <a:endParaRPr lang="zh-CN" altLang="en-US"/>
          </a:p>
        </p:txBody>
      </p:sp>
      <p:sp>
        <p:nvSpPr>
          <p:cNvPr id="6" name="标题 5"/>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extLst/>
          </a:lstStyle>
          <a:p>
            <a:fld id="{97078554-0B7E-496B-BE5D-03DC7577F4E3}" type="datetime1">
              <a:rPr lang="en-US" altLang="zh-CN" smtClean="0"/>
              <a:pPr/>
              <a:t>11-9-27</a:t>
            </a:fld>
            <a:endParaRPr lang="zh-CN" altLang="en-US"/>
          </a:p>
        </p:txBody>
      </p:sp>
      <p:sp>
        <p:nvSpPr>
          <p:cNvPr id="3" name="页脚占位符 2"/>
          <p:cNvSpPr>
            <a:spLocks noGrp="1"/>
          </p:cNvSpPr>
          <p:nvPr>
            <p:ph type="ftr" sz="quarter" idx="11"/>
          </p:nvPr>
        </p:nvSpPr>
        <p:spPr/>
        <p:txBody>
          <a:bodyPr/>
          <a:lstStyle>
            <a:extLst/>
          </a:lstStyle>
          <a:p>
            <a:endParaRPr lang="zh-CN" altLang="en-US"/>
          </a:p>
        </p:txBody>
      </p:sp>
      <p:sp>
        <p:nvSpPr>
          <p:cNvPr id="4" name="灯片编号占位符 3"/>
          <p:cNvSpPr>
            <a:spLocks noGrp="1"/>
          </p:cNvSpPr>
          <p:nvPr>
            <p:ph type="sldNum" sz="quarter" idx="12"/>
          </p:nvPr>
        </p:nvSpPr>
        <p:spPr/>
        <p:txBody>
          <a:bodyPr/>
          <a:lstStyle>
            <a:extLst/>
          </a:lstStyle>
          <a:p>
            <a:fld id="{FB66567B-6BB6-477E-BC27-473F1BE5CFA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a:xfrm>
            <a:off x="6727032" y="6407944"/>
            <a:ext cx="1920240" cy="365760"/>
          </a:xfrm>
        </p:spPr>
        <p:txBody>
          <a:bodyPr/>
          <a:lstStyle>
            <a:extLst/>
          </a:lstStyle>
          <a:p>
            <a:fld id="{823FE795-6826-4A74-B5E1-D296F2A14B7F}" type="datetime1">
              <a:rPr lang="en-US" altLang="zh-CN" smtClean="0"/>
              <a:pPr/>
              <a:t>11-9-27</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FB66567B-6BB6-477E-BC27-473F1BE5CFAB}"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2">
        <a:schemeClr val="bg1"/>
      </p:bgRef>
    </p:bg>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CN" altLang="en-US" smtClean="0"/>
              <a:t>单击此处编辑母版文本样式</a:t>
            </a:r>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CN" altLang="en-US" smtClean="0"/>
              <a:t>单击图标添加图片</a:t>
            </a:r>
            <a:endParaRPr kumimoji="0" lang="en-US" dirty="0"/>
          </a:p>
        </p:txBody>
      </p:sp>
      <p:sp>
        <p:nvSpPr>
          <p:cNvPr id="5" name="日期占位符 4"/>
          <p:cNvSpPr>
            <a:spLocks noGrp="1"/>
          </p:cNvSpPr>
          <p:nvPr>
            <p:ph type="dt" sz="half" idx="10"/>
          </p:nvPr>
        </p:nvSpPr>
        <p:spPr/>
        <p:txBody>
          <a:bodyPr/>
          <a:lstStyle>
            <a:lvl1pPr>
              <a:defRPr>
                <a:solidFill>
                  <a:schemeClr val="tx1"/>
                </a:solidFill>
              </a:defRPr>
            </a:lvl1pPr>
            <a:extLst/>
          </a:lstStyle>
          <a:p>
            <a:fld id="{5565084C-8DA8-44BA-90C0-B87560AE1331}" type="datetime1">
              <a:rPr lang="en-US" altLang="zh-CN" smtClean="0"/>
              <a:pPr/>
              <a:t>11-9-27</a:t>
            </a:fld>
            <a:endParaRPr lang="zh-CN" altLang="en-US"/>
          </a:p>
        </p:txBody>
      </p:sp>
      <p:sp>
        <p:nvSpPr>
          <p:cNvPr id="6" name="页脚占位符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zh-CN" altLang="en-US"/>
          </a:p>
        </p:txBody>
      </p:sp>
      <p:sp>
        <p:nvSpPr>
          <p:cNvPr id="7" name="灯片编号占位符 6"/>
          <p:cNvSpPr>
            <a:spLocks noGrp="1"/>
          </p:cNvSpPr>
          <p:nvPr>
            <p:ph type="sldNum" sz="quarter" idx="12"/>
          </p:nvPr>
        </p:nvSpPr>
        <p:spPr/>
        <p:txBody>
          <a:bodyPr/>
          <a:lstStyle>
            <a:lvl1pPr>
              <a:defRPr>
                <a:solidFill>
                  <a:schemeClr val="tx1"/>
                </a:solidFill>
              </a:defRPr>
            </a:lvl1pPr>
            <a:extLst/>
          </a:lstStyle>
          <a:p>
            <a:fld id="{FB66567B-6BB6-477E-BC27-473F1BE5CFAB}" type="slidenum">
              <a:rPr lang="zh-CN" altLang="en-US" smtClean="0"/>
              <a:pPr/>
              <a:t>‹#›</a:t>
            </a:fld>
            <a:endParaRPr lang="zh-CN" altLang="en-US"/>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CN" altLang="en-US" smtClean="0"/>
              <a:t>单击此处编辑母版标题样式</a:t>
            </a:r>
            <a:endParaRPr kumimoji="0" lang="en-US"/>
          </a:p>
        </p:txBody>
      </p:sp>
      <p:sp>
        <p:nvSpPr>
          <p:cNvPr id="8" name="任意多边形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任意多边形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接连接符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燕尾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燕尾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任意多边形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任意多边形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直接连接符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866B4F-F4B5-4E51-B00E-3E60AECE4CBC}" type="datetime1">
              <a:rPr lang="en-US" altLang="zh-CN" smtClean="0"/>
              <a:pPr/>
              <a:t>11-9-27</a:t>
            </a:fld>
            <a:endParaRPr lang="zh-CN" altLang="en-US"/>
          </a:p>
        </p:txBody>
      </p:sp>
      <p:sp>
        <p:nvSpPr>
          <p:cNvPr id="22" name="页脚占位符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zh-CN" altLang="en-US"/>
          </a:p>
        </p:txBody>
      </p:sp>
      <p:sp>
        <p:nvSpPr>
          <p:cNvPr id="18" name="灯片编号占位符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B66567B-6BB6-477E-BC27-473F1BE5CFA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1.bin"/><Relationship Id="rId5" Type="http://schemas.openxmlformats.org/officeDocument/2006/relationships/image" Target="../media/image16.emf"/><Relationship Id="rId6" Type="http://schemas.openxmlformats.org/officeDocument/2006/relationships/image" Target="../media/image15.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2.bin"/><Relationship Id="rId5" Type="http://schemas.openxmlformats.org/officeDocument/2006/relationships/image" Target="../media/image19.emf"/><Relationship Id="rId6" Type="http://schemas.openxmlformats.org/officeDocument/2006/relationships/oleObject" Target="../embeddings/oleObject3.bin"/><Relationship Id="rId7" Type="http://schemas.openxmlformats.org/officeDocument/2006/relationships/image" Target="../media/image20.emf"/><Relationship Id="rId8" Type="http://schemas.openxmlformats.org/officeDocument/2006/relationships/image" Target="../media/image21.png"/><Relationship Id="rId9" Type="http://schemas.openxmlformats.org/officeDocument/2006/relationships/image" Target="../media/image22.jpeg"/><Relationship Id="rId10" Type="http://schemas.openxmlformats.org/officeDocument/2006/relationships/image" Target="../media/image15.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epcc.sjtu.edu.cn/EPCC_SESC.htm" TargetMode="External"/><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7"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6.jpe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chart" Target="../charts/chart4.xml"/><Relationship Id="rId5" Type="http://schemas.openxmlformats.org/officeDocument/2006/relationships/chart" Target="../charts/chart5.xml"/><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hyperlink" Target="http://sei.pku.edu.cn/" TargetMode="External"/><Relationship Id="rId4" Type="http://schemas.openxmlformats.org/officeDocument/2006/relationships/image" Target="../media/image34.gif"/><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 Target="slide9.xml"/><Relationship Id="rId4" Type="http://schemas.openxmlformats.org/officeDocument/2006/relationships/slide" Target="slide11.xml"/><Relationship Id="rId5" Type="http://schemas.openxmlformats.org/officeDocument/2006/relationships/slide" Target="slide6.xml"/><Relationship Id="rId6" Type="http://schemas.openxmlformats.org/officeDocument/2006/relationships/slide" Target="slide8.xml"/><Relationship Id="rId7" Type="http://schemas.openxmlformats.org/officeDocument/2006/relationships/image" Target="../media/image34.gif"/><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4.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4.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4.gi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image" Target="../media/image35.png"/><Relationship Id="rId5" Type="http://schemas.openxmlformats.org/officeDocument/2006/relationships/image" Target="../media/image34.gif"/><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4.gi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image" Target="../media/image36.png"/><Relationship Id="rId5" Type="http://schemas.openxmlformats.org/officeDocument/2006/relationships/image" Target="../media/image34.gif"/><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1" Type="http://schemas.openxmlformats.org/officeDocument/2006/relationships/image" Target="../media/image40.png"/><Relationship Id="rId12" Type="http://schemas.openxmlformats.org/officeDocument/2006/relationships/oleObject" Target="../embeddings/oleObject8.bin"/><Relationship Id="rId13" Type="http://schemas.openxmlformats.org/officeDocument/2006/relationships/image" Target="../media/image41.png"/><Relationship Id="rId14" Type="http://schemas.openxmlformats.org/officeDocument/2006/relationships/image" Target="../media/image42.png"/><Relationship Id="rId15" Type="http://schemas.openxmlformats.org/officeDocument/2006/relationships/image" Target="../media/image34.gi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notesSlide" Target="../notesSlides/notesSlide39.xml"/><Relationship Id="rId4" Type="http://schemas.openxmlformats.org/officeDocument/2006/relationships/oleObject" Target="../embeddings/oleObject4.bin"/><Relationship Id="rId5" Type="http://schemas.openxmlformats.org/officeDocument/2006/relationships/image" Target="../media/image37.wmf"/><Relationship Id="rId6" Type="http://schemas.openxmlformats.org/officeDocument/2006/relationships/oleObject" Target="../embeddings/oleObject5.bin"/><Relationship Id="rId7" Type="http://schemas.openxmlformats.org/officeDocument/2006/relationships/image" Target="../media/image38.wmf"/><Relationship Id="rId8" Type="http://schemas.openxmlformats.org/officeDocument/2006/relationships/oleObject" Target="../embeddings/oleObject6.bin"/><Relationship Id="rId9" Type="http://schemas.openxmlformats.org/officeDocument/2006/relationships/image" Target="../media/image39.wmf"/><Relationship Id="rId10" Type="http://schemas.openxmlformats.org/officeDocument/2006/relationships/oleObject" Target="../embeddings/oleObject7.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34.gif"/><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34.gif"/><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34.gif"/><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hyperlink" Target="http://www.se.fudan.edu.cn/" TargetMode="External"/><Relationship Id="rId4" Type="http://schemas.openxmlformats.org/officeDocument/2006/relationships/image" Target="../media/image51.png"/><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51.png"/></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5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51.png"/></Relationships>
</file>

<file path=ppt/slides/_rels/slide48.xml.rels><?xml version="1.0" encoding="UTF-8" standalone="yes"?>
<Relationships xmlns="http://schemas.openxmlformats.org/package/2006/relationships"><Relationship Id="rId3" Type="http://schemas.openxmlformats.org/officeDocument/2006/relationships/hyperlink" Target="http://moon.nju.edu.cn/cgi-bin/twiki/view/ICSatNJU/ARTEMIS" TargetMode="External"/><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55.png"/><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4" Type="http://schemas.openxmlformats.org/officeDocument/2006/relationships/oleObject" Target="../embeddings/oleObject9.bin"/><Relationship Id="rId5" Type="http://schemas.openxmlformats.org/officeDocument/2006/relationships/image" Target="../media/image57.emf"/><Relationship Id="rId6" Type="http://schemas.openxmlformats.org/officeDocument/2006/relationships/image" Target="../media/image53.png"/><Relationship Id="rId7" Type="http://schemas.openxmlformats.org/officeDocument/2006/relationships/image" Target="../media/image54.png"/><Relationship Id="rId8" Type="http://schemas.openxmlformats.org/officeDocument/2006/relationships/image" Target="../media/image55.png"/><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58.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59.gif"/></Relationships>
</file>

<file path=ppt/slides/_rels/slide56.xml.rels><?xml version="1.0" encoding="UTF-8" standalone="yes"?>
<Relationships xmlns="http://schemas.openxmlformats.org/package/2006/relationships"><Relationship Id="rId3" Type="http://schemas.openxmlformats.org/officeDocument/2006/relationships/image" Target="../media/image60.jpeg"/><Relationship Id="rId4" Type="http://schemas.openxmlformats.org/officeDocument/2006/relationships/image" Target="../media/image61.jpeg"/><Relationship Id="rId5" Type="http://schemas.openxmlformats.org/officeDocument/2006/relationships/image" Target="../media/image62.jpeg"/><Relationship Id="rId6" Type="http://schemas.openxmlformats.org/officeDocument/2006/relationships/image" Target="../media/image63.jpeg"/><Relationship Id="rId7" Type="http://schemas.openxmlformats.org/officeDocument/2006/relationships/image" Target="../media/image64.jpeg"/><Relationship Id="rId8" Type="http://schemas.openxmlformats.org/officeDocument/2006/relationships/image" Target="../media/image65.jpeg"/><Relationship Id="rId9" Type="http://schemas.openxmlformats.org/officeDocument/2006/relationships/image" Target="../media/image66.jpeg"/><Relationship Id="rId10" Type="http://schemas.openxmlformats.org/officeDocument/2006/relationships/image" Target="../media/image67.jpeg"/><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51520" y="1454919"/>
            <a:ext cx="8458200" cy="1470025"/>
          </a:xfrm>
        </p:spPr>
        <p:txBody>
          <a:bodyPr>
            <a:normAutofit fontScale="90000"/>
          </a:bodyPr>
          <a:lstStyle/>
          <a:p>
            <a:r>
              <a:rPr lang="en-US" altLang="zh-CN" b="1" dirty="0">
                <a:solidFill>
                  <a:srgbClr val="0000FF"/>
                </a:solidFill>
                <a:latin typeface="Times New Roman" pitchFamily="18" charset="0"/>
                <a:ea typeface="黑体" pitchFamily="2" charset="-122"/>
                <a:cs typeface="Times New Roman" pitchFamily="18" charset="0"/>
              </a:rPr>
              <a:t>A Brief Introduction of Software Architecture Research in </a:t>
            </a:r>
            <a:r>
              <a:rPr lang="en-US" altLang="zh-CN" b="1" dirty="0" smtClean="0">
                <a:solidFill>
                  <a:srgbClr val="0000FF"/>
                </a:solidFill>
                <a:latin typeface="Times New Roman" pitchFamily="18" charset="0"/>
                <a:ea typeface="黑体" pitchFamily="2" charset="-122"/>
                <a:cs typeface="Times New Roman" pitchFamily="18" charset="0"/>
              </a:rPr>
              <a:t>China</a:t>
            </a:r>
            <a:endParaRPr lang="zh-CN" altLang="en-US" dirty="0"/>
          </a:p>
        </p:txBody>
      </p:sp>
      <p:sp>
        <p:nvSpPr>
          <p:cNvPr id="3" name="副标题 2"/>
          <p:cNvSpPr>
            <a:spLocks noGrp="1"/>
          </p:cNvSpPr>
          <p:nvPr>
            <p:ph type="subTitle" idx="1"/>
          </p:nvPr>
        </p:nvSpPr>
        <p:spPr>
          <a:xfrm>
            <a:off x="2627784" y="3068960"/>
            <a:ext cx="6192688" cy="2664296"/>
          </a:xfrm>
        </p:spPr>
        <p:txBody>
          <a:bodyPr>
            <a:normAutofit/>
          </a:bodyPr>
          <a:lstStyle/>
          <a:p>
            <a:pPr algn="r"/>
            <a:r>
              <a:rPr lang="en-US" altLang="zh-CN" dirty="0"/>
              <a:t>Presented by </a:t>
            </a:r>
            <a:r>
              <a:rPr lang="en-US" altLang="zh-CN" dirty="0" smtClean="0"/>
              <a:t> Software </a:t>
            </a:r>
            <a:r>
              <a:rPr lang="en-US" altLang="zh-CN" i="1" dirty="0" smtClean="0"/>
              <a:t>Architecture Group </a:t>
            </a:r>
            <a:endParaRPr lang="zh-CN" altLang="en-US" dirty="0"/>
          </a:p>
          <a:p>
            <a:pPr algn="r"/>
            <a:endParaRPr lang="en-US" altLang="zh-CN" dirty="0" smtClean="0"/>
          </a:p>
          <a:p>
            <a:pPr algn="r"/>
            <a:r>
              <a:rPr lang="en-US" altLang="zh-CN" dirty="0" smtClean="0"/>
              <a:t>Sep-27-2011</a:t>
            </a:r>
            <a:endParaRPr lang="zh-CN" altLang="en-US" dirty="0"/>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31" y="3159"/>
            <a:ext cx="1059185" cy="689537"/>
          </a:xfrm>
          <a:prstGeom prst="rect">
            <a:avLst/>
          </a:prstGeom>
        </p:spPr>
      </p:pic>
      <p:sp>
        <p:nvSpPr>
          <p:cNvPr id="5" name="TextBox 4"/>
          <p:cNvSpPr txBox="1"/>
          <p:nvPr/>
        </p:nvSpPr>
        <p:spPr>
          <a:xfrm>
            <a:off x="1116141" y="61754"/>
            <a:ext cx="4968027" cy="630942"/>
          </a:xfrm>
          <a:prstGeom prst="rect">
            <a:avLst/>
          </a:prstGeom>
          <a:noFill/>
        </p:spPr>
        <p:txBody>
          <a:bodyPr wrap="none" rtlCol="0">
            <a:spAutoFit/>
          </a:bodyPr>
          <a:lstStyle/>
          <a:p>
            <a:pPr algn="dist"/>
            <a:r>
              <a:rPr lang="zh-CN" altLang="zh-CN" dirty="0" smtClean="0"/>
              <a:t>国</a:t>
            </a:r>
            <a:r>
              <a:rPr lang="en-US" altLang="zh-CN" dirty="0" smtClean="0"/>
              <a:t>   </a:t>
            </a:r>
            <a:r>
              <a:rPr lang="zh-CN" altLang="zh-CN" dirty="0" smtClean="0"/>
              <a:t>家</a:t>
            </a:r>
            <a:r>
              <a:rPr lang="en-US" altLang="zh-CN" dirty="0" smtClean="0"/>
              <a:t>   </a:t>
            </a:r>
            <a:r>
              <a:rPr lang="zh-CN" altLang="zh-CN" dirty="0" smtClean="0"/>
              <a:t>自</a:t>
            </a:r>
            <a:r>
              <a:rPr lang="en-US" altLang="zh-CN" dirty="0" smtClean="0"/>
              <a:t>   </a:t>
            </a:r>
            <a:r>
              <a:rPr lang="zh-CN" altLang="zh-CN" dirty="0" smtClean="0"/>
              <a:t>然</a:t>
            </a:r>
            <a:r>
              <a:rPr lang="en-US" altLang="zh-CN" dirty="0" smtClean="0"/>
              <a:t>   </a:t>
            </a:r>
            <a:r>
              <a:rPr lang="zh-CN" altLang="zh-CN" dirty="0" smtClean="0"/>
              <a:t>科</a:t>
            </a:r>
            <a:r>
              <a:rPr lang="en-US" altLang="zh-CN" dirty="0" smtClean="0"/>
              <a:t>   </a:t>
            </a:r>
            <a:r>
              <a:rPr lang="zh-CN" altLang="zh-CN" dirty="0" smtClean="0"/>
              <a:t>学</a:t>
            </a:r>
            <a:r>
              <a:rPr lang="en-US" altLang="zh-CN" dirty="0" smtClean="0"/>
              <a:t>   </a:t>
            </a:r>
            <a:r>
              <a:rPr lang="zh-CN" altLang="zh-CN" dirty="0" smtClean="0"/>
              <a:t>基</a:t>
            </a:r>
            <a:r>
              <a:rPr lang="en-US" altLang="zh-CN" dirty="0" smtClean="0"/>
              <a:t>   </a:t>
            </a:r>
            <a:r>
              <a:rPr lang="zh-CN" altLang="zh-CN" dirty="0" smtClean="0"/>
              <a:t>金</a:t>
            </a:r>
            <a:r>
              <a:rPr lang="en-US" altLang="zh-CN" dirty="0" smtClean="0"/>
              <a:t>   </a:t>
            </a:r>
            <a:r>
              <a:rPr lang="zh-CN" altLang="zh-CN" dirty="0" smtClean="0"/>
              <a:t>委</a:t>
            </a:r>
            <a:r>
              <a:rPr lang="en-US" altLang="zh-CN" dirty="0" smtClean="0"/>
              <a:t>   </a:t>
            </a:r>
            <a:r>
              <a:rPr lang="zh-CN" altLang="zh-CN" dirty="0" smtClean="0"/>
              <a:t>员</a:t>
            </a:r>
            <a:r>
              <a:rPr lang="en-US" altLang="zh-CN" dirty="0" smtClean="0"/>
              <a:t>   </a:t>
            </a:r>
            <a:r>
              <a:rPr lang="zh-CN" altLang="zh-CN" dirty="0" smtClean="0"/>
              <a:t>会</a:t>
            </a:r>
            <a:endParaRPr lang="en-US" altLang="zh-CN" dirty="0" smtClean="0"/>
          </a:p>
          <a:p>
            <a:pPr algn="dist"/>
            <a:r>
              <a:rPr lang="en-US" altLang="zh-CN" sz="1700" dirty="0" smtClean="0"/>
              <a:t>National </a:t>
            </a:r>
            <a:r>
              <a:rPr lang="en-US" altLang="zh-CN" sz="1700" dirty="0"/>
              <a:t>Natural Science Foundation of </a:t>
            </a:r>
            <a:r>
              <a:rPr lang="en-US" altLang="zh-CN" sz="1700" dirty="0" smtClean="0"/>
              <a:t>China</a:t>
            </a:r>
            <a:endParaRPr lang="zh-CN" altLang="zh-CN" sz="1700" dirty="0"/>
          </a:p>
        </p:txBody>
      </p:sp>
    </p:spTree>
    <p:extLst>
      <p:ext uri="{BB962C8B-B14F-4D97-AF65-F5344CB8AC3E}">
        <p14:creationId xmlns:p14="http://schemas.microsoft.com/office/powerpoint/2010/main" val="22189804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504" y="274638"/>
            <a:ext cx="8579296" cy="1143000"/>
          </a:xfrm>
        </p:spPr>
        <p:txBody>
          <a:bodyPr>
            <a:normAutofit fontScale="90000"/>
          </a:bodyPr>
          <a:lstStyle/>
          <a:p>
            <a:r>
              <a:rPr lang="en-US" altLang="zh-CN" sz="2800" dirty="0" smtClean="0"/>
              <a:t>The new generation </a:t>
            </a:r>
            <a:r>
              <a:rPr lang="en-US" altLang="zh-CN" sz="2800" dirty="0"/>
              <a:t>network </a:t>
            </a:r>
            <a:r>
              <a:rPr lang="en-US" altLang="zh-CN" sz="2800" dirty="0" smtClean="0"/>
              <a:t>middleware architecture, protocol </a:t>
            </a:r>
            <a:r>
              <a:rPr lang="en-US" altLang="zh-CN" sz="2800" dirty="0"/>
              <a:t>and implementation mechanism</a:t>
            </a:r>
            <a:endParaRPr lang="zh-CN" altLang="en-US" sz="2800" dirty="0"/>
          </a:p>
        </p:txBody>
      </p:sp>
      <p:sp>
        <p:nvSpPr>
          <p:cNvPr id="3" name="内容占位符 2"/>
          <p:cNvSpPr>
            <a:spLocks noGrp="1"/>
          </p:cNvSpPr>
          <p:nvPr>
            <p:ph idx="1"/>
          </p:nvPr>
        </p:nvSpPr>
        <p:spPr/>
        <p:txBody>
          <a:bodyPr>
            <a:normAutofit/>
          </a:bodyPr>
          <a:lstStyle/>
          <a:p>
            <a:endParaRPr lang="en-US" altLang="zh-CN" sz="2200" dirty="0"/>
          </a:p>
          <a:p>
            <a:endParaRPr lang="zh-CN" alt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265" y="1729675"/>
            <a:ext cx="8351191" cy="436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4"/>
          <p:cNvSpPr>
            <a:spLocks noChangeShapeType="1"/>
          </p:cNvSpPr>
          <p:nvPr/>
        </p:nvSpPr>
        <p:spPr bwMode="auto">
          <a:xfrm>
            <a:off x="0" y="1484784"/>
            <a:ext cx="8066087" cy="0"/>
          </a:xfrm>
          <a:prstGeom prst="line">
            <a:avLst/>
          </a:prstGeom>
          <a:noFill/>
          <a:ln w="38100">
            <a:solidFill>
              <a:srgbClr val="FF99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rgbClr val="995C00"/>
                  </a:outerShdw>
                </a:effectLst>
              </a14:hiddenEffects>
            </a:ext>
          </a:extLst>
        </p:spPr>
        <p:txBody>
          <a:bodyPr wrap="none"/>
          <a:lstStyle/>
          <a:p>
            <a:endParaRPr lang="zh-CN" altLang="en-US"/>
          </a:p>
        </p:txBody>
      </p:sp>
      <p:sp>
        <p:nvSpPr>
          <p:cNvPr id="4" name="日期占位符 3"/>
          <p:cNvSpPr>
            <a:spLocks noGrp="1"/>
          </p:cNvSpPr>
          <p:nvPr>
            <p:ph type="dt" sz="half" idx="10"/>
          </p:nvPr>
        </p:nvSpPr>
        <p:spPr/>
        <p:txBody>
          <a:bodyPr/>
          <a:lstStyle/>
          <a:p>
            <a:fld id="{80B0CD2D-315F-4004-B57B-2216E607FC05}" type="datetime1">
              <a:rPr lang="en-US" altLang="zh-CN" smtClean="0"/>
              <a:pPr/>
              <a:t>11-9-27</a:t>
            </a:fld>
            <a:endParaRPr lang="zh-CN" altLang="en-US"/>
          </a:p>
        </p:txBody>
      </p:sp>
      <p:sp>
        <p:nvSpPr>
          <p:cNvPr id="6" name="灯片编号占位符 5"/>
          <p:cNvSpPr>
            <a:spLocks noGrp="1"/>
          </p:cNvSpPr>
          <p:nvPr>
            <p:ph type="sldNum" sz="quarter" idx="12"/>
          </p:nvPr>
        </p:nvSpPr>
        <p:spPr/>
        <p:txBody>
          <a:bodyPr/>
          <a:lstStyle/>
          <a:p>
            <a:fld id="{FB66567B-6BB6-477E-BC27-473F1BE5CFAB}" type="slidenum">
              <a:rPr lang="zh-CN" altLang="en-US" smtClean="0"/>
              <a:pPr/>
              <a:t>10</a:t>
            </a:fld>
            <a:endParaRPr lang="zh-CN" altLang="en-US"/>
          </a:p>
        </p:txBody>
      </p:sp>
    </p:spTree>
    <p:extLst>
      <p:ext uri="{BB962C8B-B14F-4D97-AF65-F5344CB8AC3E}">
        <p14:creationId xmlns:p14="http://schemas.microsoft.com/office/powerpoint/2010/main" val="4969443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en-US" altLang="zh-CN" dirty="0" smtClean="0"/>
              <a:t>Introduction</a:t>
            </a:r>
          </a:p>
          <a:p>
            <a:r>
              <a:rPr lang="en-US" altLang="zh-CN" dirty="0" smtClean="0"/>
              <a:t>Founding Support</a:t>
            </a:r>
          </a:p>
          <a:p>
            <a:r>
              <a:rPr lang="en-US" altLang="zh-CN" dirty="0" smtClean="0"/>
              <a:t>Basic Research and Program</a:t>
            </a:r>
          </a:p>
          <a:p>
            <a:r>
              <a:rPr lang="en-US" altLang="zh-CN" dirty="0" smtClean="0">
                <a:solidFill>
                  <a:schemeClr val="accent2"/>
                </a:solidFill>
              </a:rPr>
              <a:t>Representative Research Groups</a:t>
            </a:r>
          </a:p>
          <a:p>
            <a:pPr lvl="1"/>
            <a:r>
              <a:rPr lang="en-US" altLang="zh-CN" dirty="0">
                <a:solidFill>
                  <a:schemeClr val="accent2"/>
                </a:solidFill>
              </a:rPr>
              <a:t>Shanghai </a:t>
            </a:r>
            <a:r>
              <a:rPr lang="en-US" altLang="zh-CN" dirty="0" smtClean="0">
                <a:solidFill>
                  <a:schemeClr val="accent2"/>
                </a:solidFill>
              </a:rPr>
              <a:t>Jiao Tong </a:t>
            </a:r>
            <a:r>
              <a:rPr lang="en-US" altLang="zh-CN" dirty="0">
                <a:solidFill>
                  <a:schemeClr val="accent2"/>
                </a:solidFill>
              </a:rPr>
              <a:t>University</a:t>
            </a:r>
          </a:p>
          <a:p>
            <a:pPr lvl="1"/>
            <a:r>
              <a:rPr lang="en-US" altLang="zh-CN" dirty="0">
                <a:solidFill>
                  <a:schemeClr val="accent2"/>
                </a:solidFill>
              </a:rPr>
              <a:t>National University of Defense </a:t>
            </a:r>
            <a:r>
              <a:rPr lang="en-US" altLang="zh-CN" dirty="0" smtClean="0">
                <a:solidFill>
                  <a:schemeClr val="accent2"/>
                </a:solidFill>
              </a:rPr>
              <a:t>Technology</a:t>
            </a:r>
          </a:p>
          <a:p>
            <a:pPr lvl="1"/>
            <a:r>
              <a:rPr lang="en-US" altLang="zh-CN" dirty="0" smtClean="0">
                <a:solidFill>
                  <a:schemeClr val="accent2"/>
                </a:solidFill>
              </a:rPr>
              <a:t>Peking University</a:t>
            </a:r>
          </a:p>
          <a:p>
            <a:pPr lvl="1"/>
            <a:r>
              <a:rPr lang="en-US" altLang="zh-CN" dirty="0" smtClean="0">
                <a:solidFill>
                  <a:schemeClr val="accent2"/>
                </a:solidFill>
              </a:rPr>
              <a:t>Fudan University</a:t>
            </a:r>
            <a:endParaRPr lang="en-US" altLang="zh-CN" dirty="0">
              <a:solidFill>
                <a:schemeClr val="accent2"/>
              </a:solidFill>
            </a:endParaRPr>
          </a:p>
          <a:p>
            <a:pPr lvl="1"/>
            <a:r>
              <a:rPr lang="en-US" altLang="zh-CN" dirty="0" smtClean="0">
                <a:solidFill>
                  <a:schemeClr val="accent2"/>
                </a:solidFill>
              </a:rPr>
              <a:t>Nanjing University</a:t>
            </a:r>
          </a:p>
          <a:p>
            <a:r>
              <a:rPr lang="en-US" altLang="zh-CN" dirty="0" smtClean="0"/>
              <a:t>Conclusion</a:t>
            </a:r>
            <a:endParaRPr lang="zh-CN" altLang="en-US" dirty="0"/>
          </a:p>
        </p:txBody>
      </p:sp>
      <p:sp>
        <p:nvSpPr>
          <p:cNvPr id="3" name="标题 2"/>
          <p:cNvSpPr>
            <a:spLocks noGrp="1"/>
          </p:cNvSpPr>
          <p:nvPr>
            <p:ph type="title"/>
          </p:nvPr>
        </p:nvSpPr>
        <p:spPr/>
        <p:txBody>
          <a:bodyPr/>
          <a:lstStyle/>
          <a:p>
            <a:r>
              <a:rPr lang="en-US" altLang="zh-CN" dirty="0" smtClean="0"/>
              <a:t>Agenda</a:t>
            </a:r>
            <a:endParaRPr lang="zh-CN" altLang="en-US" dirty="0"/>
          </a:p>
        </p:txBody>
      </p:sp>
      <p:sp>
        <p:nvSpPr>
          <p:cNvPr id="4" name="Line 4"/>
          <p:cNvSpPr>
            <a:spLocks noChangeShapeType="1"/>
          </p:cNvSpPr>
          <p:nvPr/>
        </p:nvSpPr>
        <p:spPr bwMode="auto">
          <a:xfrm>
            <a:off x="0" y="1268760"/>
            <a:ext cx="8066087" cy="0"/>
          </a:xfrm>
          <a:prstGeom prst="line">
            <a:avLst/>
          </a:prstGeom>
          <a:noFill/>
          <a:ln w="38100">
            <a:solidFill>
              <a:srgbClr val="FF99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rgbClr val="995C00"/>
                  </a:outerShdw>
                </a:effectLst>
              </a14:hiddenEffects>
            </a:ext>
          </a:extLst>
        </p:spPr>
        <p:txBody>
          <a:bodyPr wrap="none"/>
          <a:lstStyle/>
          <a:p>
            <a:endParaRPr lang="zh-CN" altLang="en-US"/>
          </a:p>
        </p:txBody>
      </p:sp>
      <p:sp>
        <p:nvSpPr>
          <p:cNvPr id="5" name="日期占位符 4"/>
          <p:cNvSpPr>
            <a:spLocks noGrp="1"/>
          </p:cNvSpPr>
          <p:nvPr>
            <p:ph type="dt" sz="half" idx="10"/>
          </p:nvPr>
        </p:nvSpPr>
        <p:spPr/>
        <p:txBody>
          <a:bodyPr/>
          <a:lstStyle/>
          <a:p>
            <a:fld id="{61559C89-3676-46D7-8751-7BBB84502753}" type="datetime1">
              <a:rPr lang="en-US" altLang="zh-CN" smtClean="0"/>
              <a:pPr/>
              <a:t>11-9-27</a:t>
            </a:fld>
            <a:endParaRPr lang="zh-CN" altLang="en-US"/>
          </a:p>
        </p:txBody>
      </p:sp>
      <p:sp>
        <p:nvSpPr>
          <p:cNvPr id="6" name="灯片编号占位符 5"/>
          <p:cNvSpPr>
            <a:spLocks noGrp="1"/>
          </p:cNvSpPr>
          <p:nvPr>
            <p:ph type="sldNum" sz="quarter" idx="12"/>
          </p:nvPr>
        </p:nvSpPr>
        <p:spPr/>
        <p:txBody>
          <a:bodyPr/>
          <a:lstStyle/>
          <a:p>
            <a:fld id="{FB66567B-6BB6-477E-BC27-473F1BE5CFAB}" type="slidenum">
              <a:rPr lang="zh-CN" altLang="en-US" smtClean="0"/>
              <a:pPr/>
              <a:t>11</a:t>
            </a:fld>
            <a:endParaRPr lang="zh-CN" altLang="en-US"/>
          </a:p>
        </p:txBody>
      </p:sp>
    </p:spTree>
    <p:extLst>
      <p:ext uri="{BB962C8B-B14F-4D97-AF65-F5344CB8AC3E}">
        <p14:creationId xmlns:p14="http://schemas.microsoft.com/office/powerpoint/2010/main" val="33338507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Line 4"/>
          <p:cNvSpPr>
            <a:spLocks noChangeShapeType="1"/>
          </p:cNvSpPr>
          <p:nvPr/>
        </p:nvSpPr>
        <p:spPr bwMode="auto">
          <a:xfrm>
            <a:off x="2267744" y="861649"/>
            <a:ext cx="6876256" cy="0"/>
          </a:xfrm>
          <a:prstGeom prst="line">
            <a:avLst/>
          </a:prstGeom>
          <a:noFill/>
          <a:ln w="38100">
            <a:solidFill>
              <a:srgbClr val="FF99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rgbClr val="995C00"/>
                  </a:outerShdw>
                </a:effectLst>
              </a14:hiddenEffects>
            </a:ext>
          </a:extLst>
        </p:spPr>
        <p:txBody>
          <a:bodyPr wrap="none"/>
          <a:lstStyle/>
          <a:p>
            <a:endParaRPr lang="zh-CN" altLang="en-US"/>
          </a:p>
        </p:txBody>
      </p:sp>
      <p:sp>
        <p:nvSpPr>
          <p:cNvPr id="912393" name="Rectangle 9"/>
          <p:cNvSpPr>
            <a:spLocks noChangeArrowheads="1"/>
          </p:cNvSpPr>
          <p:nvPr/>
        </p:nvSpPr>
        <p:spPr bwMode="auto">
          <a:xfrm>
            <a:off x="1266825" y="158750"/>
            <a:ext cx="7877175" cy="606425"/>
          </a:xfrm>
          <a:prstGeom prst="rect">
            <a:avLst/>
          </a:prstGeom>
          <a:solidFill>
            <a:srgbClr val="FFFFFF"/>
          </a:solidFill>
          <a:ln>
            <a:noFill/>
          </a:ln>
          <a:effectLst/>
          <a:extLs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a:defRPr/>
            </a:pPr>
            <a:r>
              <a:rPr lang="en-US" altLang="zh-CN" sz="2800" b="1" dirty="0">
                <a:solidFill>
                  <a:srgbClr val="0000FF"/>
                </a:solidFill>
                <a:effectLst>
                  <a:outerShdw blurRad="38100" dist="38100" dir="2700000" algn="tl">
                    <a:srgbClr val="C0C0C0"/>
                  </a:outerShdw>
                </a:effectLst>
                <a:latin typeface="Comic Sans MS" pitchFamily="66" charset="0"/>
                <a:ea typeface="黑体" pitchFamily="2" charset="-122"/>
              </a:rPr>
              <a:t>Representative Research Groups </a:t>
            </a:r>
            <a:r>
              <a:rPr lang="en-US" altLang="zh-CN" sz="2800" b="1" dirty="0" smtClean="0">
                <a:solidFill>
                  <a:srgbClr val="0000FF"/>
                </a:solidFill>
                <a:effectLst>
                  <a:outerShdw blurRad="38100" dist="38100" dir="2700000" algn="tl">
                    <a:srgbClr val="C0C0C0"/>
                  </a:outerShdw>
                </a:effectLst>
                <a:latin typeface="Comic Sans MS" pitchFamily="66" charset="0"/>
                <a:ea typeface="黑体" pitchFamily="2" charset="-122"/>
              </a:rPr>
              <a:t>(1/5</a:t>
            </a:r>
            <a:r>
              <a:rPr lang="en-US" altLang="zh-CN" sz="2800" b="1" dirty="0">
                <a:solidFill>
                  <a:srgbClr val="0000FF"/>
                </a:solidFill>
                <a:effectLst>
                  <a:outerShdw blurRad="38100" dist="38100" dir="2700000" algn="tl">
                    <a:srgbClr val="C0C0C0"/>
                  </a:outerShdw>
                </a:effectLst>
                <a:latin typeface="Comic Sans MS" pitchFamily="66" charset="0"/>
                <a:ea typeface="黑体" pitchFamily="2" charset="-122"/>
              </a:rPr>
              <a:t>)</a:t>
            </a:r>
          </a:p>
        </p:txBody>
      </p:sp>
      <p:sp>
        <p:nvSpPr>
          <p:cNvPr id="20486" name="Text Box 11"/>
          <p:cNvSpPr txBox="1">
            <a:spLocks noChangeArrowheads="1"/>
          </p:cNvSpPr>
          <p:nvPr/>
        </p:nvSpPr>
        <p:spPr bwMode="auto">
          <a:xfrm>
            <a:off x="288925" y="1327150"/>
            <a:ext cx="8675688"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5125" indent="-365125" eaLnBrk="0" hangingPunct="0">
              <a:defRPr kumimoji="1" sz="2400">
                <a:solidFill>
                  <a:schemeClr val="tx1"/>
                </a:solidFill>
                <a:latin typeface="Tahoma" pitchFamily="34" charset="0"/>
                <a:ea typeface="宋体" pitchFamily="2" charset="-122"/>
              </a:defRPr>
            </a:lvl1pPr>
            <a:lvl2pPr marL="742950" indent="-285750" eaLnBrk="0" hangingPunct="0">
              <a:defRPr kumimoji="1" sz="2400">
                <a:solidFill>
                  <a:schemeClr val="tx1"/>
                </a:solidFill>
                <a:latin typeface="Tahoma" pitchFamily="34" charset="0"/>
                <a:ea typeface="宋体" pitchFamily="2" charset="-122"/>
              </a:defRPr>
            </a:lvl2pPr>
            <a:lvl3pPr marL="1143000" indent="-228600" eaLnBrk="0" hangingPunct="0">
              <a:defRPr kumimoji="1" sz="2400">
                <a:solidFill>
                  <a:schemeClr val="tx1"/>
                </a:solidFill>
                <a:latin typeface="Tahoma" pitchFamily="34" charset="0"/>
                <a:ea typeface="宋体" pitchFamily="2" charset="-122"/>
              </a:defRPr>
            </a:lvl3pPr>
            <a:lvl4pPr marL="1600200" indent="-228600" eaLnBrk="0" hangingPunct="0">
              <a:defRPr kumimoji="1" sz="2400">
                <a:solidFill>
                  <a:schemeClr val="tx1"/>
                </a:solidFill>
                <a:latin typeface="Tahoma" pitchFamily="34" charset="0"/>
                <a:ea typeface="宋体" pitchFamily="2" charset="-122"/>
              </a:defRPr>
            </a:lvl4pPr>
            <a:lvl5pPr marL="2057400" indent="-228600" eaLnBrk="0" hangingPunct="0">
              <a:defRPr kumimoji="1"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pitchFamily="34" charset="0"/>
                <a:ea typeface="宋体" pitchFamily="2" charset="-122"/>
              </a:defRPr>
            </a:lvl9pPr>
          </a:lstStyle>
          <a:p>
            <a:pPr eaLnBrk="1" hangingPunct="1">
              <a:lnSpc>
                <a:spcPct val="150000"/>
              </a:lnSpc>
            </a:pPr>
            <a:r>
              <a:rPr lang="en-US" altLang="zh-CN" sz="2000" dirty="0">
                <a:solidFill>
                  <a:schemeClr val="accent2"/>
                </a:solidFill>
              </a:rPr>
              <a:t>Shanghai Jiao Tong University</a:t>
            </a:r>
          </a:p>
          <a:p>
            <a:pPr eaLnBrk="1" hangingPunct="1">
              <a:lnSpc>
                <a:spcPct val="150000"/>
              </a:lnSpc>
              <a:buFontTx/>
              <a:buChar char="•"/>
            </a:pPr>
            <a:r>
              <a:rPr lang="en-US" altLang="zh-CN" sz="2000" dirty="0">
                <a:solidFill>
                  <a:srgbClr val="0000FF"/>
                </a:solidFill>
              </a:rPr>
              <a:t>Focus</a:t>
            </a:r>
            <a:r>
              <a:rPr lang="en-US" altLang="zh-CN" sz="2000" dirty="0"/>
              <a:t>: </a:t>
            </a:r>
            <a:r>
              <a:rPr lang="en-US" altLang="zh-CN" sz="2000" dirty="0" smtClean="0"/>
              <a:t>Architecture </a:t>
            </a:r>
            <a:r>
              <a:rPr lang="en-US" altLang="zh-CN" sz="2000" dirty="0"/>
              <a:t>for </a:t>
            </a:r>
            <a:r>
              <a:rPr lang="en-US" altLang="zh-CN" sz="2000" dirty="0" smtClean="0"/>
              <a:t>Distributed Computing</a:t>
            </a:r>
            <a:endParaRPr lang="en-US" altLang="zh-CN" sz="2000" dirty="0"/>
          </a:p>
          <a:p>
            <a:pPr eaLnBrk="1" hangingPunct="1">
              <a:lnSpc>
                <a:spcPct val="150000"/>
              </a:lnSpc>
              <a:buFontTx/>
              <a:buChar char="•"/>
            </a:pPr>
            <a:r>
              <a:rPr lang="en-US" altLang="zh-CN" sz="2000" dirty="0">
                <a:solidFill>
                  <a:srgbClr val="0000FF"/>
                </a:solidFill>
              </a:rPr>
              <a:t>Typical </a:t>
            </a:r>
            <a:r>
              <a:rPr lang="en-US" altLang="zh-CN" sz="2000" dirty="0" smtClean="0">
                <a:solidFill>
                  <a:srgbClr val="0000FF"/>
                </a:solidFill>
              </a:rPr>
              <a:t>project</a:t>
            </a:r>
          </a:p>
          <a:p>
            <a:pPr lvl="1" eaLnBrk="1" hangingPunct="1">
              <a:lnSpc>
                <a:spcPct val="150000"/>
              </a:lnSpc>
              <a:buFontTx/>
              <a:buChar char="•"/>
            </a:pPr>
            <a:r>
              <a:rPr lang="en-US" altLang="zh-CN" sz="2000" dirty="0" smtClean="0">
                <a:solidFill>
                  <a:srgbClr val="0000FF"/>
                </a:solidFill>
              </a:rPr>
              <a:t>Key technologies </a:t>
            </a:r>
            <a:r>
              <a:rPr lang="en-US" altLang="zh-CN" sz="2000" dirty="0">
                <a:solidFill>
                  <a:srgbClr val="0000FF"/>
                </a:solidFill>
              </a:rPr>
              <a:t>of </a:t>
            </a:r>
            <a:r>
              <a:rPr lang="en-US" altLang="zh-CN" sz="2000" dirty="0" smtClean="0">
                <a:solidFill>
                  <a:srgbClr val="0000FF"/>
                </a:solidFill>
              </a:rPr>
              <a:t>Compiler Optimization </a:t>
            </a:r>
            <a:r>
              <a:rPr lang="en-US" altLang="zh-CN" sz="2000" dirty="0">
                <a:solidFill>
                  <a:srgbClr val="0000FF"/>
                </a:solidFill>
              </a:rPr>
              <a:t>for on-chip </a:t>
            </a:r>
            <a:r>
              <a:rPr lang="en-US" altLang="zh-CN" sz="2000" dirty="0" smtClean="0">
                <a:solidFill>
                  <a:srgbClr val="0000FF"/>
                </a:solidFill>
              </a:rPr>
              <a:t>Multi-core Processor</a:t>
            </a:r>
          </a:p>
          <a:p>
            <a:pPr lvl="1" eaLnBrk="1" hangingPunct="1">
              <a:lnSpc>
                <a:spcPct val="150000"/>
              </a:lnSpc>
              <a:buFontTx/>
              <a:buChar char="•"/>
            </a:pPr>
            <a:r>
              <a:rPr lang="en-US" altLang="zh-CN" sz="2000" dirty="0" smtClean="0">
                <a:solidFill>
                  <a:srgbClr val="0000FF"/>
                </a:solidFill>
              </a:rPr>
              <a:t> </a:t>
            </a:r>
            <a:r>
              <a:rPr lang="en-US" altLang="zh-CN" sz="2000" dirty="0">
                <a:solidFill>
                  <a:srgbClr val="0000FF"/>
                </a:solidFill>
              </a:rPr>
              <a:t>Computer </a:t>
            </a:r>
            <a:r>
              <a:rPr lang="en-US" altLang="zh-CN" sz="2000" dirty="0" smtClean="0">
                <a:solidFill>
                  <a:srgbClr val="0000FF"/>
                </a:solidFill>
              </a:rPr>
              <a:t>Networks</a:t>
            </a:r>
            <a:r>
              <a:rPr lang="en-US" altLang="zh-CN" sz="2000" dirty="0">
                <a:solidFill>
                  <a:srgbClr val="0000FF"/>
                </a:solidFill>
              </a:rPr>
              <a:t> and </a:t>
            </a:r>
            <a:r>
              <a:rPr lang="en-US" altLang="zh-CN" sz="2000" dirty="0" smtClean="0">
                <a:solidFill>
                  <a:srgbClr val="0000FF"/>
                </a:solidFill>
              </a:rPr>
              <a:t>Distributed </a:t>
            </a:r>
            <a:r>
              <a:rPr lang="en-US" altLang="zh-CN" sz="2000" dirty="0">
                <a:solidFill>
                  <a:srgbClr val="0000FF"/>
                </a:solidFill>
              </a:rPr>
              <a:t>computing </a:t>
            </a:r>
            <a:r>
              <a:rPr lang="en-US" altLang="zh-CN" sz="2000" dirty="0" smtClean="0">
                <a:solidFill>
                  <a:srgbClr val="0000FF"/>
                </a:solidFill>
              </a:rPr>
              <a:t>Systems</a:t>
            </a:r>
          </a:p>
          <a:p>
            <a:pPr eaLnBrk="1" hangingPunct="1">
              <a:lnSpc>
                <a:spcPct val="150000"/>
              </a:lnSpc>
              <a:buFontTx/>
              <a:buChar char="•"/>
            </a:pPr>
            <a:r>
              <a:rPr lang="en-US" altLang="zh-CN" sz="2000" dirty="0" smtClean="0">
                <a:solidFill>
                  <a:srgbClr val="0000FF"/>
                </a:solidFill>
              </a:rPr>
              <a:t>Website</a:t>
            </a:r>
            <a:r>
              <a:rPr lang="en-US" altLang="zh-CN" sz="2000" dirty="0" smtClean="0"/>
              <a:t>: http://epcc.sjtu.edu.cn</a:t>
            </a:r>
            <a:endParaRPr lang="en-US" altLang="zh-CN" sz="2000" dirty="0"/>
          </a:p>
          <a:p>
            <a:pPr eaLnBrk="1" hangingPunct="1">
              <a:lnSpc>
                <a:spcPct val="150000"/>
              </a:lnSpc>
              <a:buFontTx/>
              <a:buChar char="•"/>
            </a:pPr>
            <a:r>
              <a:rPr lang="en-US" altLang="zh-CN" sz="2000" dirty="0">
                <a:solidFill>
                  <a:srgbClr val="0000FF"/>
                </a:solidFill>
              </a:rPr>
              <a:t>Main </a:t>
            </a:r>
            <a:r>
              <a:rPr lang="en-US" altLang="zh-CN" sz="2000" dirty="0" smtClean="0">
                <a:solidFill>
                  <a:srgbClr val="0000FF"/>
                </a:solidFill>
              </a:rPr>
              <a:t>publications</a:t>
            </a:r>
            <a:r>
              <a:rPr lang="en-US" altLang="zh-CN" sz="2000" dirty="0" smtClean="0"/>
              <a:t>:</a:t>
            </a:r>
          </a:p>
          <a:p>
            <a:pPr lvl="1" eaLnBrk="1" hangingPunct="1">
              <a:lnSpc>
                <a:spcPct val="150000"/>
              </a:lnSpc>
              <a:buFontTx/>
              <a:buChar char="•"/>
            </a:pPr>
            <a:r>
              <a:rPr lang="en-US" altLang="zh-CN" sz="2000" dirty="0" smtClean="0"/>
              <a:t>IEEE TPDS</a:t>
            </a:r>
            <a:r>
              <a:rPr lang="zh-CN" altLang="en-US" sz="2000" dirty="0" smtClean="0"/>
              <a:t>，</a:t>
            </a:r>
            <a:r>
              <a:rPr lang="en-US" altLang="zh-CN" sz="2000" dirty="0" smtClean="0"/>
              <a:t>IEEE TC, TVC, CCPE, CIKM,  WWW, JPDC,  IPDPS, PACT, etc. </a:t>
            </a:r>
            <a:endParaRPr lang="en-US" altLang="zh-CN" sz="2000" dirty="0"/>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123727" cy="663665"/>
          </a:xfrm>
          <a:prstGeom prst="rect">
            <a:avLst/>
          </a:prstGeom>
        </p:spPr>
      </p:pic>
      <p:sp>
        <p:nvSpPr>
          <p:cNvPr id="3" name="日期占位符 2"/>
          <p:cNvSpPr>
            <a:spLocks noGrp="1"/>
          </p:cNvSpPr>
          <p:nvPr>
            <p:ph type="dt" sz="half" idx="10"/>
          </p:nvPr>
        </p:nvSpPr>
        <p:spPr/>
        <p:txBody>
          <a:bodyPr/>
          <a:lstStyle/>
          <a:p>
            <a:fld id="{CC980DAC-2B60-4860-B7C3-7634A06CDA3A}" type="datetime1">
              <a:rPr lang="en-US" altLang="zh-CN" smtClean="0"/>
              <a:pPr/>
              <a:t>11-9-27</a:t>
            </a:fld>
            <a:endParaRPr lang="zh-CN" altLang="en-US"/>
          </a:p>
        </p:txBody>
      </p:sp>
      <p:sp>
        <p:nvSpPr>
          <p:cNvPr id="4" name="灯片编号占位符 3"/>
          <p:cNvSpPr>
            <a:spLocks noGrp="1"/>
          </p:cNvSpPr>
          <p:nvPr>
            <p:ph type="sldNum" sz="quarter" idx="12"/>
          </p:nvPr>
        </p:nvSpPr>
        <p:spPr/>
        <p:txBody>
          <a:bodyPr/>
          <a:lstStyle/>
          <a:p>
            <a:fld id="{FB66567B-6BB6-477E-BC27-473F1BE5CFAB}" type="slidenum">
              <a:rPr lang="zh-CN" altLang="en-US" smtClean="0"/>
              <a:pPr/>
              <a:t>12</a:t>
            </a:fld>
            <a:endParaRPr lang="zh-CN" altLang="en-US"/>
          </a:p>
        </p:txBody>
      </p:sp>
    </p:spTree>
    <p:extLst>
      <p:ext uri="{BB962C8B-B14F-4D97-AF65-F5344CB8AC3E}">
        <p14:creationId xmlns:p14="http://schemas.microsoft.com/office/powerpoint/2010/main" val="2626078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lnSpcReduction="10000"/>
          </a:bodyPr>
          <a:lstStyle/>
          <a:p>
            <a:r>
              <a:rPr lang="en-US" altLang="zh-CN" sz="2400" b="1" dirty="0">
                <a:latin typeface="Times New Roman" pitchFamily="18" charset="0"/>
                <a:cs typeface="Times New Roman" pitchFamily="18" charset="0"/>
              </a:rPr>
              <a:t>Multi/Many-core processor</a:t>
            </a:r>
            <a:r>
              <a:rPr lang="en-US" altLang="zh-CN" sz="2400" dirty="0">
                <a:latin typeface="Times New Roman" pitchFamily="18" charset="0"/>
                <a:cs typeface="Times New Roman" pitchFamily="18" charset="0"/>
              </a:rPr>
              <a:t> is the inevitable trend of development of processor, and has been applied in desktop, server and mobile and embedded system. </a:t>
            </a:r>
          </a:p>
          <a:p>
            <a:r>
              <a:rPr lang="en-US" altLang="zh-CN" sz="2400" dirty="0">
                <a:latin typeface="Times New Roman" pitchFamily="18" charset="0"/>
                <a:cs typeface="Times New Roman" pitchFamily="18" charset="0"/>
              </a:rPr>
              <a:t>However, the </a:t>
            </a:r>
            <a:r>
              <a:rPr lang="en-US" altLang="zh-CN" sz="2400" b="1" dirty="0">
                <a:latin typeface="Times New Roman" pitchFamily="18" charset="0"/>
                <a:cs typeface="Times New Roman" pitchFamily="18" charset="0"/>
              </a:rPr>
              <a:t>power</a:t>
            </a:r>
            <a:r>
              <a:rPr lang="en-US" altLang="zh-CN" sz="2400" dirty="0">
                <a:latin typeface="Times New Roman" pitchFamily="18" charset="0"/>
                <a:cs typeface="Times New Roman" pitchFamily="18" charset="0"/>
              </a:rPr>
              <a:t>, </a:t>
            </a:r>
            <a:r>
              <a:rPr lang="en-US" altLang="zh-CN" sz="2400" b="1" dirty="0">
                <a:latin typeface="Times New Roman" pitchFamily="18" charset="0"/>
                <a:cs typeface="Times New Roman" pitchFamily="18" charset="0"/>
              </a:rPr>
              <a:t>memory</a:t>
            </a:r>
            <a:r>
              <a:rPr lang="en-US" altLang="zh-CN" sz="2400" dirty="0">
                <a:latin typeface="Times New Roman" pitchFamily="18" charset="0"/>
                <a:cs typeface="Times New Roman" pitchFamily="18" charset="0"/>
              </a:rPr>
              <a:t> and the </a:t>
            </a:r>
            <a:r>
              <a:rPr lang="en-US" altLang="zh-CN" sz="2400" b="1" dirty="0">
                <a:latin typeface="Times New Roman" pitchFamily="18" charset="0"/>
                <a:cs typeface="Times New Roman" pitchFamily="18" charset="0"/>
              </a:rPr>
              <a:t>parallelization of software </a:t>
            </a:r>
            <a:r>
              <a:rPr lang="en-US" altLang="zh-CN" sz="2400" dirty="0">
                <a:latin typeface="Times New Roman" pitchFamily="18" charset="0"/>
                <a:cs typeface="Times New Roman" pitchFamily="18" charset="0"/>
              </a:rPr>
              <a:t>limited the development of multi-core processor.</a:t>
            </a:r>
          </a:p>
          <a:p>
            <a:r>
              <a:rPr lang="en-US" altLang="zh-CN" sz="2400" dirty="0">
                <a:latin typeface="Times New Roman" pitchFamily="18" charset="0"/>
                <a:cs typeface="Times New Roman" pitchFamily="18" charset="0"/>
              </a:rPr>
              <a:t> In this project, we studied several key technologies of the compiler optimization for on-chip multi-core processor: </a:t>
            </a:r>
          </a:p>
          <a:p>
            <a:pPr lvl="1"/>
            <a:r>
              <a:rPr lang="en-US" altLang="zh-CN" sz="2000" b="1" dirty="0">
                <a:latin typeface="Times New Roman" pitchFamily="18" charset="0"/>
                <a:cs typeface="Times New Roman" pitchFamily="18" charset="0"/>
              </a:rPr>
              <a:t>Architecture of Multi-core Processor</a:t>
            </a:r>
            <a:r>
              <a:rPr lang="en-US" altLang="zh-CN" sz="2000" dirty="0">
                <a:latin typeface="Times New Roman" pitchFamily="18" charset="0"/>
                <a:cs typeface="Times New Roman" pitchFamily="18" charset="0"/>
              </a:rPr>
              <a:t>,</a:t>
            </a:r>
          </a:p>
          <a:p>
            <a:pPr lvl="1"/>
            <a:r>
              <a:rPr lang="en-US" altLang="zh-CN" sz="2000" b="1" dirty="0">
                <a:latin typeface="Times New Roman" pitchFamily="18" charset="0"/>
                <a:cs typeface="Times New Roman" pitchFamily="18" charset="0"/>
              </a:rPr>
              <a:t>Acceleration Model</a:t>
            </a:r>
            <a:endParaRPr lang="en-US" altLang="zh-CN" sz="2000" dirty="0">
              <a:latin typeface="Times New Roman" pitchFamily="18" charset="0"/>
              <a:cs typeface="Times New Roman" pitchFamily="18" charset="0"/>
            </a:endParaRPr>
          </a:p>
          <a:p>
            <a:pPr lvl="1"/>
            <a:r>
              <a:rPr lang="en-US" altLang="zh-CN" sz="2000" b="1" dirty="0">
                <a:latin typeface="Times New Roman" pitchFamily="18" charset="0"/>
                <a:cs typeface="Times New Roman" pitchFamily="18" charset="0"/>
              </a:rPr>
              <a:t>Compiler Optimization</a:t>
            </a:r>
            <a:endParaRPr lang="en-US" altLang="zh-CN" sz="2000" dirty="0">
              <a:latin typeface="Times New Roman" pitchFamily="18" charset="0"/>
              <a:cs typeface="Times New Roman" pitchFamily="18" charset="0"/>
            </a:endParaRPr>
          </a:p>
          <a:p>
            <a:pPr lvl="1"/>
            <a:r>
              <a:rPr lang="en-US" altLang="zh-CN" sz="2000" b="1" dirty="0">
                <a:latin typeface="Times New Roman" pitchFamily="18" charset="0"/>
                <a:cs typeface="Times New Roman" pitchFamily="18" charset="0"/>
              </a:rPr>
              <a:t>Low-power framework and methods</a:t>
            </a:r>
          </a:p>
          <a:p>
            <a:pPr lvl="1"/>
            <a:r>
              <a:rPr lang="en-US" altLang="zh-CN" sz="2000" b="1" dirty="0">
                <a:latin typeface="Times New Roman" pitchFamily="18" charset="0"/>
                <a:cs typeface="Times New Roman" pitchFamily="18" charset="0"/>
              </a:rPr>
              <a:t>Task Stealing Scheduling </a:t>
            </a:r>
          </a:p>
          <a:p>
            <a:pPr lvl="1"/>
            <a:r>
              <a:rPr lang="en-US" altLang="zh-CN" sz="2000" dirty="0">
                <a:latin typeface="Times New Roman" pitchFamily="18" charset="0"/>
                <a:cs typeface="Times New Roman" pitchFamily="18" charset="0"/>
              </a:rPr>
              <a:t>etc. </a:t>
            </a:r>
            <a:endParaRPr lang="zh-CN" altLang="zh-CN" sz="2000" dirty="0">
              <a:latin typeface="Times New Roman" pitchFamily="18" charset="0"/>
              <a:cs typeface="Times New Roman" pitchFamily="18" charset="0"/>
            </a:endParaRPr>
          </a:p>
        </p:txBody>
      </p:sp>
      <p:sp>
        <p:nvSpPr>
          <p:cNvPr id="3" name="日期占位符 2"/>
          <p:cNvSpPr>
            <a:spLocks noGrp="1"/>
          </p:cNvSpPr>
          <p:nvPr>
            <p:ph type="dt" sz="half" idx="10"/>
          </p:nvPr>
        </p:nvSpPr>
        <p:spPr/>
        <p:txBody>
          <a:bodyPr/>
          <a:lstStyle/>
          <a:p>
            <a:fld id="{A71DA013-F950-45AD-B270-5AADC50E1789}" type="datetime1">
              <a:rPr lang="en-US" altLang="zh-CN" smtClean="0"/>
              <a:pPr/>
              <a:t>11-9-27</a:t>
            </a:fld>
            <a:endParaRPr lang="zh-CN" altLang="en-US"/>
          </a:p>
        </p:txBody>
      </p:sp>
      <p:sp>
        <p:nvSpPr>
          <p:cNvPr id="4" name="灯片编号占位符 3"/>
          <p:cNvSpPr>
            <a:spLocks noGrp="1"/>
          </p:cNvSpPr>
          <p:nvPr>
            <p:ph type="sldNum" sz="quarter" idx="12"/>
          </p:nvPr>
        </p:nvSpPr>
        <p:spPr/>
        <p:txBody>
          <a:bodyPr/>
          <a:lstStyle/>
          <a:p>
            <a:fld id="{FB66567B-6BB6-477E-BC27-473F1BE5CFAB}" type="slidenum">
              <a:rPr lang="zh-CN" altLang="en-US" smtClean="0"/>
              <a:pPr/>
              <a:t>13</a:t>
            </a:fld>
            <a:endParaRPr lang="zh-CN" altLang="en-US"/>
          </a:p>
        </p:txBody>
      </p:sp>
      <p:sp>
        <p:nvSpPr>
          <p:cNvPr id="6" name="标题 1"/>
          <p:cNvSpPr>
            <a:spLocks noGrp="1"/>
          </p:cNvSpPr>
          <p:nvPr>
            <p:ph type="title"/>
          </p:nvPr>
        </p:nvSpPr>
        <p:spPr>
          <a:xfrm>
            <a:off x="2279611" y="319177"/>
            <a:ext cx="6553200" cy="688975"/>
          </a:xfrm>
        </p:spPr>
        <p:txBody>
          <a:bodyPr>
            <a:normAutofit fontScale="90000"/>
          </a:bodyPr>
          <a:lstStyle/>
          <a:p>
            <a:pPr algn="r"/>
            <a:r>
              <a:rPr lang="en-US" altLang="zh-CN" sz="3100" dirty="0" smtClean="0">
                <a:latin typeface="Times New Roman" pitchFamily="18" charset="0"/>
                <a:cs typeface="Times New Roman" pitchFamily="18" charset="0"/>
              </a:rPr>
              <a:t>Compiler</a:t>
            </a:r>
            <a:r>
              <a:rPr lang="en-US" altLang="zh-CN" sz="2800" dirty="0" smtClean="0">
                <a:latin typeface="Times New Roman" pitchFamily="18" charset="0"/>
                <a:cs typeface="Times New Roman" pitchFamily="18" charset="0"/>
              </a:rPr>
              <a:t> Optimization </a:t>
            </a:r>
            <a:r>
              <a:rPr lang="en-US" altLang="zh-CN" sz="2800" dirty="0">
                <a:latin typeface="Times New Roman" pitchFamily="18" charset="0"/>
                <a:cs typeface="Times New Roman" pitchFamily="18" charset="0"/>
              </a:rPr>
              <a:t>for on-chip multi-core processor</a:t>
            </a:r>
            <a:endParaRPr lang="en-US" altLang="zh-CN" sz="2800" dirty="0" smtClean="0"/>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123727" cy="663665"/>
          </a:xfrm>
          <a:prstGeom prst="rect">
            <a:avLst/>
          </a:prstGeom>
        </p:spPr>
      </p:pic>
      <p:sp>
        <p:nvSpPr>
          <p:cNvPr id="8" name="Line 4"/>
          <p:cNvSpPr>
            <a:spLocks noChangeShapeType="1"/>
          </p:cNvSpPr>
          <p:nvPr/>
        </p:nvSpPr>
        <p:spPr bwMode="auto">
          <a:xfrm>
            <a:off x="2267744" y="1124744"/>
            <a:ext cx="6876256" cy="0"/>
          </a:xfrm>
          <a:prstGeom prst="line">
            <a:avLst/>
          </a:prstGeom>
          <a:noFill/>
          <a:ln w="38100">
            <a:solidFill>
              <a:srgbClr val="FF99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rgbClr val="995C00"/>
                  </a:outerShdw>
                </a:effectLst>
              </a14:hiddenEffects>
            </a:ext>
          </a:extLst>
        </p:spPr>
        <p:txBody>
          <a:bodyPr wrap="none"/>
          <a:lstStyle/>
          <a:p>
            <a:endParaRPr lang="zh-CN" altLang="en-US"/>
          </a:p>
        </p:txBody>
      </p:sp>
    </p:spTree>
    <p:extLst>
      <p:ext uri="{BB962C8B-B14F-4D97-AF65-F5344CB8AC3E}">
        <p14:creationId xmlns:p14="http://schemas.microsoft.com/office/powerpoint/2010/main" val="19872842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a:xfrm>
            <a:off x="2195736" y="179388"/>
            <a:ext cx="6553200" cy="688975"/>
          </a:xfrm>
        </p:spPr>
        <p:txBody>
          <a:bodyPr>
            <a:normAutofit/>
          </a:bodyPr>
          <a:lstStyle/>
          <a:p>
            <a:pPr algn="r"/>
            <a:r>
              <a:rPr lang="en-US" altLang="zh-CN" sz="2800" dirty="0" smtClean="0"/>
              <a:t>Multi-core Processor Modeling</a:t>
            </a:r>
          </a:p>
        </p:txBody>
      </p:sp>
      <p:sp>
        <p:nvSpPr>
          <p:cNvPr id="3" name="内容占位符 2"/>
          <p:cNvSpPr>
            <a:spLocks noGrp="1"/>
          </p:cNvSpPr>
          <p:nvPr>
            <p:ph idx="1"/>
          </p:nvPr>
        </p:nvSpPr>
        <p:spPr/>
        <p:txBody>
          <a:bodyPr>
            <a:normAutofit lnSpcReduction="10000"/>
          </a:bodyPr>
          <a:lstStyle/>
          <a:p>
            <a:pPr algn="just"/>
            <a:r>
              <a:rPr lang="en-US" altLang="zh-CN" sz="2000" b="1" smtClean="0">
                <a:solidFill>
                  <a:schemeClr val="tx1"/>
                </a:solidFill>
                <a:latin typeface="Times New Roman" pitchFamily="18" charset="0"/>
                <a:cs typeface="Times New Roman" pitchFamily="18" charset="0"/>
              </a:rPr>
              <a:t>Scratch Pad Memory Model</a:t>
            </a:r>
            <a:endParaRPr lang="en-US" altLang="zh-CN" sz="2000" smtClean="0">
              <a:solidFill>
                <a:schemeClr val="tx1"/>
              </a:solidFill>
              <a:latin typeface="Times New Roman" pitchFamily="18" charset="0"/>
              <a:cs typeface="Times New Roman" pitchFamily="18" charset="0"/>
            </a:endParaRPr>
          </a:p>
          <a:p>
            <a:pPr lvl="1" algn="just"/>
            <a:r>
              <a:rPr lang="en-US" altLang="zh-CN" sz="1800" smtClean="0">
                <a:solidFill>
                  <a:schemeClr val="tx1"/>
                </a:solidFill>
                <a:latin typeface="Times New Roman" pitchFamily="18" charset="0"/>
                <a:cs typeface="Times New Roman" pitchFamily="18" charset="0"/>
              </a:rPr>
              <a:t>Characteristic: Small-Capacity; low-power Consumption; high- speed access</a:t>
            </a:r>
          </a:p>
          <a:p>
            <a:pPr lvl="1" algn="just"/>
            <a:r>
              <a:rPr lang="en-US" altLang="zh-CN" sz="1800" smtClean="0">
                <a:solidFill>
                  <a:schemeClr val="tx1"/>
                </a:solidFill>
                <a:latin typeface="Times New Roman" pitchFamily="18" charset="0"/>
                <a:cs typeface="Times New Roman" pitchFamily="18" charset="0"/>
              </a:rPr>
              <a:t>Allocation strategy:  Static Allocation; Dynamic allocation</a:t>
            </a:r>
            <a:endParaRPr lang="zh-CN" altLang="zh-CN" sz="1800" smtClean="0">
              <a:solidFill>
                <a:schemeClr val="tx1"/>
              </a:solidFill>
              <a:latin typeface="Times New Roman" pitchFamily="18" charset="0"/>
              <a:cs typeface="Times New Roman" pitchFamily="18" charset="0"/>
            </a:endParaRPr>
          </a:p>
          <a:p>
            <a:pPr algn="just"/>
            <a:r>
              <a:rPr lang="en-US" altLang="zh-CN" sz="2000" b="1" smtClean="0">
                <a:solidFill>
                  <a:schemeClr val="tx1"/>
                </a:solidFill>
                <a:latin typeface="Times New Roman" pitchFamily="18" charset="0"/>
                <a:cs typeface="Times New Roman" pitchFamily="18" charset="0"/>
              </a:rPr>
              <a:t>Data Pipeline Model</a:t>
            </a:r>
          </a:p>
          <a:p>
            <a:pPr lvl="1" algn="just"/>
            <a:r>
              <a:rPr lang="en-US" altLang="zh-CN" sz="1800" smtClean="0">
                <a:solidFill>
                  <a:schemeClr val="tx1"/>
                </a:solidFill>
                <a:latin typeface="Times New Roman" pitchFamily="18" charset="0"/>
                <a:cs typeface="Times New Roman" pitchFamily="18" charset="0"/>
              </a:rPr>
              <a:t>Dynamic voltage scaling</a:t>
            </a:r>
          </a:p>
          <a:p>
            <a:pPr lvl="1" algn="just"/>
            <a:r>
              <a:rPr lang="en-US" altLang="zh-CN" sz="1800" smtClean="0">
                <a:solidFill>
                  <a:schemeClr val="tx1"/>
                </a:solidFill>
                <a:latin typeface="Times New Roman" pitchFamily="18" charset="0"/>
                <a:cs typeface="Times New Roman" pitchFamily="18" charset="0"/>
              </a:rPr>
              <a:t>Instruction-level speed modeling</a:t>
            </a:r>
          </a:p>
          <a:p>
            <a:pPr lvl="1" algn="just"/>
            <a:r>
              <a:rPr lang="en-US" altLang="zh-CN" sz="1800" smtClean="0">
                <a:solidFill>
                  <a:schemeClr val="tx1"/>
                </a:solidFill>
                <a:latin typeface="Times New Roman" pitchFamily="18" charset="0"/>
                <a:cs typeface="Times New Roman" pitchFamily="18" charset="0"/>
              </a:rPr>
              <a:t>Graphical data fetch modeling</a:t>
            </a:r>
          </a:p>
          <a:p>
            <a:pPr lvl="1" algn="just"/>
            <a:r>
              <a:rPr lang="en-US" altLang="zh-CN" sz="1800" smtClean="0">
                <a:solidFill>
                  <a:schemeClr val="tx1"/>
                </a:solidFill>
                <a:latin typeface="Times New Roman" pitchFamily="18" charset="0"/>
                <a:cs typeface="Times New Roman" pitchFamily="18" charset="0"/>
              </a:rPr>
              <a:t>Independence between DMA and CPU</a:t>
            </a:r>
          </a:p>
          <a:p>
            <a:pPr lvl="1" algn="just"/>
            <a:r>
              <a:rPr lang="en-US" altLang="zh-CN" sz="1800" smtClean="0">
                <a:solidFill>
                  <a:schemeClr val="tx1"/>
                </a:solidFill>
                <a:latin typeface="Times New Roman" pitchFamily="18" charset="0"/>
                <a:cs typeface="Times New Roman" pitchFamily="18" charset="0"/>
              </a:rPr>
              <a:t>Data Predictability from loop iteration </a:t>
            </a:r>
            <a:endParaRPr lang="en-US" altLang="zh-CN" b="1" smtClean="0">
              <a:solidFill>
                <a:schemeClr val="tx1"/>
              </a:solidFill>
              <a:latin typeface="Times New Roman" pitchFamily="18" charset="0"/>
              <a:cs typeface="Times New Roman" pitchFamily="18" charset="0"/>
            </a:endParaRPr>
          </a:p>
          <a:p>
            <a:pPr algn="just"/>
            <a:r>
              <a:rPr lang="en-US" altLang="zh-CN" sz="2000" b="1" smtClean="0">
                <a:solidFill>
                  <a:schemeClr val="tx1"/>
                </a:solidFill>
                <a:latin typeface="Times New Roman" pitchFamily="18" charset="0"/>
                <a:cs typeface="Times New Roman" pitchFamily="18" charset="0"/>
              </a:rPr>
              <a:t>Power Cost Model</a:t>
            </a:r>
          </a:p>
          <a:p>
            <a:pPr lvl="1" algn="just"/>
            <a:r>
              <a:rPr lang="en-US" altLang="zh-CN" sz="1800" smtClean="0">
                <a:solidFill>
                  <a:schemeClr val="tx1"/>
                </a:solidFill>
                <a:latin typeface="Times New Roman" pitchFamily="18" charset="0"/>
                <a:cs typeface="Times New Roman" pitchFamily="18" charset="0"/>
              </a:rPr>
              <a:t>Quantify static power consumption</a:t>
            </a:r>
          </a:p>
          <a:p>
            <a:pPr lvl="1" algn="just"/>
            <a:r>
              <a:rPr lang="en-US" altLang="zh-CN" sz="1800" smtClean="0">
                <a:solidFill>
                  <a:schemeClr val="tx1"/>
                </a:solidFill>
                <a:latin typeface="Times New Roman" pitchFamily="18" charset="0"/>
                <a:cs typeface="Times New Roman" pitchFamily="18" charset="0"/>
              </a:rPr>
              <a:t>Quantify command power</a:t>
            </a:r>
          </a:p>
          <a:p>
            <a:pPr lvl="1" algn="just"/>
            <a:r>
              <a:rPr lang="en-US" altLang="zh-CN" sz="1800" smtClean="0">
                <a:solidFill>
                  <a:schemeClr val="tx1"/>
                </a:solidFill>
                <a:latin typeface="Times New Roman" pitchFamily="18" charset="0"/>
                <a:cs typeface="Times New Roman" pitchFamily="18" charset="0"/>
              </a:rPr>
              <a:t>Quantify power of cache and memory access</a:t>
            </a:r>
          </a:p>
          <a:p>
            <a:pPr lvl="1" algn="just"/>
            <a:r>
              <a:rPr lang="en-US" altLang="zh-CN" sz="1800" smtClean="0">
                <a:solidFill>
                  <a:schemeClr val="tx1"/>
                </a:solidFill>
                <a:latin typeface="Times New Roman" pitchFamily="18" charset="0"/>
                <a:cs typeface="Times New Roman" pitchFamily="18" charset="0"/>
              </a:rPr>
              <a:t>Multi-core communication power modeling</a:t>
            </a:r>
          </a:p>
          <a:p>
            <a:pPr algn="just"/>
            <a:endParaRPr lang="en-US" altLang="zh-CN" smtClean="0">
              <a:solidFill>
                <a:schemeClr val="tx1"/>
              </a:solidFill>
              <a:latin typeface="Times New Roman" pitchFamily="18" charset="0"/>
              <a:cs typeface="Times New Roman" pitchFamily="18" charset="0"/>
            </a:endParaRPr>
          </a:p>
          <a:p>
            <a:endParaRPr lang="zh-CN" altLang="en-US" smtClean="0"/>
          </a:p>
        </p:txBody>
      </p:sp>
      <p:graphicFrame>
        <p:nvGraphicFramePr>
          <p:cNvPr id="6" name="对象 5"/>
          <p:cNvGraphicFramePr>
            <a:graphicFrameLocks noChangeAspect="1"/>
          </p:cNvGraphicFramePr>
          <p:nvPr/>
        </p:nvGraphicFramePr>
        <p:xfrm>
          <a:off x="5494338" y="3087688"/>
          <a:ext cx="3200400" cy="1408112"/>
        </p:xfrm>
        <a:graphic>
          <a:graphicData uri="http://schemas.openxmlformats.org/presentationml/2006/ole">
            <mc:AlternateContent xmlns:mc="http://schemas.openxmlformats.org/markup-compatibility/2006">
              <mc:Choice xmlns:v="urn:schemas-microsoft-com:vml" Requires="v">
                <p:oleObj spid="_x0000_s10326" r:id="rId4" imgW="2050694" imgH="1042721" progId="">
                  <p:embed/>
                </p:oleObj>
              </mc:Choice>
              <mc:Fallback>
                <p:oleObj r:id="rId4" imgW="2050694" imgH="1042721" progId="">
                  <p:embed/>
                  <p:pic>
                    <p:nvPicPr>
                      <p:cNvPr id="0" name="Picture 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4338" y="3087688"/>
                        <a:ext cx="3200400" cy="1408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a:spLocks noChangeArrowheads="1"/>
          </p:cNvSpPr>
          <p:nvPr/>
        </p:nvSpPr>
        <p:spPr bwMode="auto">
          <a:xfrm>
            <a:off x="6324600" y="4495800"/>
            <a:ext cx="15859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黑体" pitchFamily="49" charset="-122"/>
              </a:defRPr>
            </a:lvl1pPr>
            <a:lvl2pPr marL="742950" indent="-285750" eaLnBrk="0" hangingPunct="0">
              <a:defRPr sz="2400">
                <a:solidFill>
                  <a:schemeClr val="tx1"/>
                </a:solidFill>
                <a:latin typeface="Arial" pitchFamily="34" charset="0"/>
                <a:ea typeface="黑体" pitchFamily="49" charset="-122"/>
              </a:defRPr>
            </a:lvl2pPr>
            <a:lvl3pPr marL="1143000" indent="-228600" eaLnBrk="0" hangingPunct="0">
              <a:defRPr sz="2400">
                <a:solidFill>
                  <a:schemeClr val="tx1"/>
                </a:solidFill>
                <a:latin typeface="Arial" pitchFamily="34" charset="0"/>
                <a:ea typeface="黑体" pitchFamily="49" charset="-122"/>
              </a:defRPr>
            </a:lvl3pPr>
            <a:lvl4pPr marL="1600200" indent="-228600" eaLnBrk="0" hangingPunct="0">
              <a:defRPr sz="2400">
                <a:solidFill>
                  <a:schemeClr val="tx1"/>
                </a:solidFill>
                <a:latin typeface="Arial" pitchFamily="34" charset="0"/>
                <a:ea typeface="黑体" pitchFamily="49" charset="-122"/>
              </a:defRPr>
            </a:lvl4pPr>
            <a:lvl5pPr marL="2057400" indent="-228600" eaLnBrk="0" hangingPunct="0">
              <a:defRPr sz="2400">
                <a:solidFill>
                  <a:schemeClr val="tx1"/>
                </a:solidFill>
                <a:latin typeface="Arial" pitchFamily="34" charset="0"/>
                <a:ea typeface="黑体" pitchFamily="49" charset="-122"/>
              </a:defRPr>
            </a:lvl5pPr>
            <a:lvl6pPr marL="2514600" indent="-228600" algn="ctr" eaLnBrk="0" fontAlgn="base" hangingPunct="0">
              <a:spcBef>
                <a:spcPct val="0"/>
              </a:spcBef>
              <a:spcAft>
                <a:spcPct val="0"/>
              </a:spcAft>
              <a:defRPr sz="2400">
                <a:solidFill>
                  <a:schemeClr val="tx1"/>
                </a:solidFill>
                <a:latin typeface="Arial" pitchFamily="34" charset="0"/>
                <a:ea typeface="黑体" pitchFamily="49" charset="-122"/>
              </a:defRPr>
            </a:lvl6pPr>
            <a:lvl7pPr marL="2971800" indent="-228600" algn="ctr" eaLnBrk="0" fontAlgn="base" hangingPunct="0">
              <a:spcBef>
                <a:spcPct val="0"/>
              </a:spcBef>
              <a:spcAft>
                <a:spcPct val="0"/>
              </a:spcAft>
              <a:defRPr sz="2400">
                <a:solidFill>
                  <a:schemeClr val="tx1"/>
                </a:solidFill>
                <a:latin typeface="Arial" pitchFamily="34" charset="0"/>
                <a:ea typeface="黑体" pitchFamily="49" charset="-122"/>
              </a:defRPr>
            </a:lvl7pPr>
            <a:lvl8pPr marL="3429000" indent="-228600" algn="ctr" eaLnBrk="0" fontAlgn="base" hangingPunct="0">
              <a:spcBef>
                <a:spcPct val="0"/>
              </a:spcBef>
              <a:spcAft>
                <a:spcPct val="0"/>
              </a:spcAft>
              <a:defRPr sz="2400">
                <a:solidFill>
                  <a:schemeClr val="tx1"/>
                </a:solidFill>
                <a:latin typeface="Arial" pitchFamily="34" charset="0"/>
                <a:ea typeface="黑体" pitchFamily="49" charset="-122"/>
              </a:defRPr>
            </a:lvl8pPr>
            <a:lvl9pPr marL="3886200" indent="-228600" algn="ctr" eaLnBrk="0" fontAlgn="base" hangingPunct="0">
              <a:spcBef>
                <a:spcPct val="0"/>
              </a:spcBef>
              <a:spcAft>
                <a:spcPct val="0"/>
              </a:spcAft>
              <a:defRPr sz="2400">
                <a:solidFill>
                  <a:schemeClr val="tx1"/>
                </a:solidFill>
                <a:latin typeface="Arial" pitchFamily="34" charset="0"/>
                <a:ea typeface="黑体" pitchFamily="49" charset="-122"/>
              </a:defRPr>
            </a:lvl9pPr>
          </a:lstStyle>
          <a:p>
            <a:pPr eaLnBrk="1" hangingPunct="1"/>
            <a:r>
              <a:rPr lang="en-US" altLang="zh-CN" sz="1200" i="1">
                <a:latin typeface="Times New Roman" pitchFamily="18" charset="0"/>
                <a:cs typeface="Times New Roman" pitchFamily="18" charset="0"/>
              </a:rPr>
              <a:t>Basic model of McP</a:t>
            </a:r>
            <a:endParaRPr lang="zh-CN" altLang="en-US" sz="1200" i="1">
              <a:latin typeface="Times New Roman" pitchFamily="18" charset="0"/>
              <a:cs typeface="Times New Roman" pitchFamily="18" charset="0"/>
            </a:endParaRPr>
          </a:p>
        </p:txBody>
      </p:sp>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2123727" cy="663665"/>
          </a:xfrm>
          <a:prstGeom prst="rect">
            <a:avLst/>
          </a:prstGeom>
        </p:spPr>
      </p:pic>
      <p:sp>
        <p:nvSpPr>
          <p:cNvPr id="9" name="Line 4"/>
          <p:cNvSpPr>
            <a:spLocks noChangeShapeType="1"/>
          </p:cNvSpPr>
          <p:nvPr/>
        </p:nvSpPr>
        <p:spPr bwMode="auto">
          <a:xfrm>
            <a:off x="2267744" y="861649"/>
            <a:ext cx="6876256" cy="0"/>
          </a:xfrm>
          <a:prstGeom prst="line">
            <a:avLst/>
          </a:prstGeom>
          <a:noFill/>
          <a:ln w="38100">
            <a:solidFill>
              <a:srgbClr val="FF99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rgbClr val="995C00"/>
                  </a:outerShdw>
                </a:effectLst>
              </a14:hiddenEffects>
            </a:ext>
          </a:extLst>
        </p:spPr>
        <p:txBody>
          <a:bodyPr wrap="none"/>
          <a:lstStyle/>
          <a:p>
            <a:endParaRPr lang="zh-CN" altLang="en-US"/>
          </a:p>
        </p:txBody>
      </p:sp>
      <p:sp>
        <p:nvSpPr>
          <p:cNvPr id="2" name="日期占位符 1"/>
          <p:cNvSpPr>
            <a:spLocks noGrp="1"/>
          </p:cNvSpPr>
          <p:nvPr>
            <p:ph type="dt" sz="half" idx="10"/>
          </p:nvPr>
        </p:nvSpPr>
        <p:spPr/>
        <p:txBody>
          <a:bodyPr/>
          <a:lstStyle/>
          <a:p>
            <a:fld id="{785A3274-2144-4271-AB4F-47783730D7AC}" type="datetime1">
              <a:rPr lang="en-US" altLang="zh-CN" smtClean="0"/>
              <a:pPr/>
              <a:t>11-9-27</a:t>
            </a:fld>
            <a:endParaRPr lang="zh-CN" altLang="en-US"/>
          </a:p>
        </p:txBody>
      </p:sp>
      <p:sp>
        <p:nvSpPr>
          <p:cNvPr id="10" name="灯片编号占位符 9"/>
          <p:cNvSpPr>
            <a:spLocks noGrp="1"/>
          </p:cNvSpPr>
          <p:nvPr>
            <p:ph type="sldNum" sz="quarter" idx="12"/>
          </p:nvPr>
        </p:nvSpPr>
        <p:spPr/>
        <p:txBody>
          <a:bodyPr/>
          <a:lstStyle/>
          <a:p>
            <a:fld id="{FB66567B-6BB6-477E-BC27-473F1BE5CFAB}" type="slidenum">
              <a:rPr lang="zh-CN" altLang="en-US" smtClean="0"/>
              <a:pPr/>
              <a:t>14</a:t>
            </a:fld>
            <a:endParaRPr lang="zh-CN" altLang="en-US"/>
          </a:p>
        </p:txBody>
      </p:sp>
    </p:spTree>
    <p:extLst>
      <p:ext uri="{BB962C8B-B14F-4D97-AF65-F5344CB8AC3E}">
        <p14:creationId xmlns:p14="http://schemas.microsoft.com/office/powerpoint/2010/main" val="337322602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a:xfrm>
            <a:off x="798513" y="179388"/>
            <a:ext cx="7862887" cy="688975"/>
          </a:xfrm>
        </p:spPr>
        <p:txBody>
          <a:bodyPr>
            <a:normAutofit/>
          </a:bodyPr>
          <a:lstStyle/>
          <a:p>
            <a:pPr algn="r"/>
            <a:r>
              <a:rPr lang="en-US" altLang="zh-CN" sz="2800" dirty="0" smtClean="0"/>
              <a:t>Multi-thread parallelization</a:t>
            </a:r>
            <a:endParaRPr lang="zh-CN" altLang="en-US" sz="2800" dirty="0" smtClean="0"/>
          </a:p>
        </p:txBody>
      </p:sp>
      <p:sp>
        <p:nvSpPr>
          <p:cNvPr id="3" name="内容占位符 2"/>
          <p:cNvSpPr>
            <a:spLocks noGrp="1"/>
          </p:cNvSpPr>
          <p:nvPr>
            <p:ph idx="1"/>
          </p:nvPr>
        </p:nvSpPr>
        <p:spPr>
          <a:xfrm>
            <a:off x="457200" y="1481329"/>
            <a:ext cx="4834880" cy="3891888"/>
          </a:xfrm>
        </p:spPr>
        <p:txBody>
          <a:bodyPr/>
          <a:lstStyle/>
          <a:p>
            <a:r>
              <a:rPr lang="en-US" altLang="zh-CN" dirty="0" smtClean="0">
                <a:solidFill>
                  <a:schemeClr val="tx1"/>
                </a:solidFill>
                <a:latin typeface="Times New Roman" pitchFamily="18" charset="0"/>
                <a:cs typeface="Times New Roman" pitchFamily="18" charset="0"/>
              </a:rPr>
              <a:t>Template Meta-programming method</a:t>
            </a:r>
          </a:p>
          <a:p>
            <a:r>
              <a:rPr lang="en-US" altLang="zh-CN" dirty="0" smtClean="0">
                <a:solidFill>
                  <a:schemeClr val="tx1"/>
                </a:solidFill>
                <a:latin typeface="Times New Roman" pitchFamily="18" charset="0"/>
                <a:cs typeface="Times New Roman" pitchFamily="18" charset="0"/>
              </a:rPr>
              <a:t>Architecture of bi-tier task-stealing</a:t>
            </a:r>
          </a:p>
          <a:p>
            <a:r>
              <a:rPr lang="en-US" altLang="zh-CN" dirty="0" smtClean="0">
                <a:solidFill>
                  <a:schemeClr val="tx1"/>
                </a:solidFill>
                <a:latin typeface="Times New Roman" pitchFamily="18" charset="0"/>
                <a:cs typeface="Times New Roman" pitchFamily="18" charset="0"/>
              </a:rPr>
              <a:t>Cycle of sentence migration transformation</a:t>
            </a:r>
          </a:p>
          <a:p>
            <a:endParaRPr lang="zh-CN" altLang="en-US" dirty="0" smtClean="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08773" y="4149080"/>
            <a:ext cx="4367283" cy="2251429"/>
          </a:xfrm>
          <a:prstGeom prst="rect">
            <a:avLst/>
          </a:prstGeom>
          <a:noFill/>
          <a:ln>
            <a:noFill/>
          </a:ln>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3491880" y="6400509"/>
            <a:ext cx="13985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黑体" pitchFamily="49" charset="-122"/>
              </a:defRPr>
            </a:lvl1pPr>
            <a:lvl2pPr marL="742950" indent="-285750" eaLnBrk="0" hangingPunct="0">
              <a:defRPr sz="2400">
                <a:solidFill>
                  <a:schemeClr val="tx1"/>
                </a:solidFill>
                <a:latin typeface="Arial" pitchFamily="34" charset="0"/>
                <a:ea typeface="黑体" pitchFamily="49" charset="-122"/>
              </a:defRPr>
            </a:lvl2pPr>
            <a:lvl3pPr marL="1143000" indent="-228600" eaLnBrk="0" hangingPunct="0">
              <a:defRPr sz="2400">
                <a:solidFill>
                  <a:schemeClr val="tx1"/>
                </a:solidFill>
                <a:latin typeface="Arial" pitchFamily="34" charset="0"/>
                <a:ea typeface="黑体" pitchFamily="49" charset="-122"/>
              </a:defRPr>
            </a:lvl3pPr>
            <a:lvl4pPr marL="1600200" indent="-228600" eaLnBrk="0" hangingPunct="0">
              <a:defRPr sz="2400">
                <a:solidFill>
                  <a:schemeClr val="tx1"/>
                </a:solidFill>
                <a:latin typeface="Arial" pitchFamily="34" charset="0"/>
                <a:ea typeface="黑体" pitchFamily="49" charset="-122"/>
              </a:defRPr>
            </a:lvl4pPr>
            <a:lvl5pPr marL="2057400" indent="-228600" eaLnBrk="0" hangingPunct="0">
              <a:defRPr sz="2400">
                <a:solidFill>
                  <a:schemeClr val="tx1"/>
                </a:solidFill>
                <a:latin typeface="Arial" pitchFamily="34" charset="0"/>
                <a:ea typeface="黑体" pitchFamily="49" charset="-122"/>
              </a:defRPr>
            </a:lvl5pPr>
            <a:lvl6pPr marL="2514600" indent="-228600" algn="ctr" eaLnBrk="0" fontAlgn="base" hangingPunct="0">
              <a:spcBef>
                <a:spcPct val="0"/>
              </a:spcBef>
              <a:spcAft>
                <a:spcPct val="0"/>
              </a:spcAft>
              <a:defRPr sz="2400">
                <a:solidFill>
                  <a:schemeClr val="tx1"/>
                </a:solidFill>
                <a:latin typeface="Arial" pitchFamily="34" charset="0"/>
                <a:ea typeface="黑体" pitchFamily="49" charset="-122"/>
              </a:defRPr>
            </a:lvl6pPr>
            <a:lvl7pPr marL="2971800" indent="-228600" algn="ctr" eaLnBrk="0" fontAlgn="base" hangingPunct="0">
              <a:spcBef>
                <a:spcPct val="0"/>
              </a:spcBef>
              <a:spcAft>
                <a:spcPct val="0"/>
              </a:spcAft>
              <a:defRPr sz="2400">
                <a:solidFill>
                  <a:schemeClr val="tx1"/>
                </a:solidFill>
                <a:latin typeface="Arial" pitchFamily="34" charset="0"/>
                <a:ea typeface="黑体" pitchFamily="49" charset="-122"/>
              </a:defRPr>
            </a:lvl7pPr>
            <a:lvl8pPr marL="3429000" indent="-228600" algn="ctr" eaLnBrk="0" fontAlgn="base" hangingPunct="0">
              <a:spcBef>
                <a:spcPct val="0"/>
              </a:spcBef>
              <a:spcAft>
                <a:spcPct val="0"/>
              </a:spcAft>
              <a:defRPr sz="2400">
                <a:solidFill>
                  <a:schemeClr val="tx1"/>
                </a:solidFill>
                <a:latin typeface="Arial" pitchFamily="34" charset="0"/>
                <a:ea typeface="黑体" pitchFamily="49" charset="-122"/>
              </a:defRPr>
            </a:lvl8pPr>
            <a:lvl9pPr marL="3886200" indent="-228600" algn="ctr" eaLnBrk="0" fontAlgn="base" hangingPunct="0">
              <a:spcBef>
                <a:spcPct val="0"/>
              </a:spcBef>
              <a:spcAft>
                <a:spcPct val="0"/>
              </a:spcAft>
              <a:defRPr sz="2400">
                <a:solidFill>
                  <a:schemeClr val="tx1"/>
                </a:solidFill>
                <a:latin typeface="Arial" pitchFamily="34" charset="0"/>
                <a:ea typeface="黑体" pitchFamily="49" charset="-122"/>
              </a:defRPr>
            </a:lvl9pPr>
          </a:lstStyle>
          <a:p>
            <a:pPr eaLnBrk="1" hangingPunct="1"/>
            <a:r>
              <a:rPr lang="en-US" altLang="zh-CN" sz="1200" i="1">
                <a:latin typeface="Times New Roman" pitchFamily="18" charset="0"/>
                <a:cs typeface="Times New Roman" pitchFamily="18" charset="0"/>
              </a:rPr>
              <a:t>bi-tier task-stealing</a:t>
            </a:r>
            <a:endParaRPr lang="zh-CN" altLang="en-US" sz="1200" i="1">
              <a:latin typeface="Times New Roman" pitchFamily="18" charset="0"/>
              <a:cs typeface="Times New Roman" pitchFamily="18" charset="0"/>
            </a:endParaRPr>
          </a:p>
        </p:txBody>
      </p:sp>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076056" y="1268759"/>
            <a:ext cx="3339927" cy="4725903"/>
          </a:xfrm>
          <a:prstGeom prst="rect">
            <a:avLst/>
          </a:prstGeom>
          <a:noFill/>
          <a:ln>
            <a:noFill/>
          </a:ln>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5796136" y="5949280"/>
            <a:ext cx="27106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黑体" pitchFamily="49" charset="-122"/>
              </a:defRPr>
            </a:lvl1pPr>
            <a:lvl2pPr marL="742950" indent="-285750" eaLnBrk="0" hangingPunct="0">
              <a:defRPr sz="2400">
                <a:solidFill>
                  <a:schemeClr val="tx1"/>
                </a:solidFill>
                <a:latin typeface="Arial" pitchFamily="34" charset="0"/>
                <a:ea typeface="黑体" pitchFamily="49" charset="-122"/>
              </a:defRPr>
            </a:lvl2pPr>
            <a:lvl3pPr marL="1143000" indent="-228600" eaLnBrk="0" hangingPunct="0">
              <a:defRPr sz="2400">
                <a:solidFill>
                  <a:schemeClr val="tx1"/>
                </a:solidFill>
                <a:latin typeface="Arial" pitchFamily="34" charset="0"/>
                <a:ea typeface="黑体" pitchFamily="49" charset="-122"/>
              </a:defRPr>
            </a:lvl3pPr>
            <a:lvl4pPr marL="1600200" indent="-228600" eaLnBrk="0" hangingPunct="0">
              <a:defRPr sz="2400">
                <a:solidFill>
                  <a:schemeClr val="tx1"/>
                </a:solidFill>
                <a:latin typeface="Arial" pitchFamily="34" charset="0"/>
                <a:ea typeface="黑体" pitchFamily="49" charset="-122"/>
              </a:defRPr>
            </a:lvl4pPr>
            <a:lvl5pPr marL="2057400" indent="-228600" eaLnBrk="0" hangingPunct="0">
              <a:defRPr sz="2400">
                <a:solidFill>
                  <a:schemeClr val="tx1"/>
                </a:solidFill>
                <a:latin typeface="Arial" pitchFamily="34" charset="0"/>
                <a:ea typeface="黑体" pitchFamily="49" charset="-122"/>
              </a:defRPr>
            </a:lvl5pPr>
            <a:lvl6pPr marL="2514600" indent="-228600" algn="ctr" eaLnBrk="0" fontAlgn="base" hangingPunct="0">
              <a:spcBef>
                <a:spcPct val="0"/>
              </a:spcBef>
              <a:spcAft>
                <a:spcPct val="0"/>
              </a:spcAft>
              <a:defRPr sz="2400">
                <a:solidFill>
                  <a:schemeClr val="tx1"/>
                </a:solidFill>
                <a:latin typeface="Arial" pitchFamily="34" charset="0"/>
                <a:ea typeface="黑体" pitchFamily="49" charset="-122"/>
              </a:defRPr>
            </a:lvl6pPr>
            <a:lvl7pPr marL="2971800" indent="-228600" algn="ctr" eaLnBrk="0" fontAlgn="base" hangingPunct="0">
              <a:spcBef>
                <a:spcPct val="0"/>
              </a:spcBef>
              <a:spcAft>
                <a:spcPct val="0"/>
              </a:spcAft>
              <a:defRPr sz="2400">
                <a:solidFill>
                  <a:schemeClr val="tx1"/>
                </a:solidFill>
                <a:latin typeface="Arial" pitchFamily="34" charset="0"/>
                <a:ea typeface="黑体" pitchFamily="49" charset="-122"/>
              </a:defRPr>
            </a:lvl7pPr>
            <a:lvl8pPr marL="3429000" indent="-228600" algn="ctr" eaLnBrk="0" fontAlgn="base" hangingPunct="0">
              <a:spcBef>
                <a:spcPct val="0"/>
              </a:spcBef>
              <a:spcAft>
                <a:spcPct val="0"/>
              </a:spcAft>
              <a:defRPr sz="2400">
                <a:solidFill>
                  <a:schemeClr val="tx1"/>
                </a:solidFill>
                <a:latin typeface="Arial" pitchFamily="34" charset="0"/>
                <a:ea typeface="黑体" pitchFamily="49" charset="-122"/>
              </a:defRPr>
            </a:lvl8pPr>
            <a:lvl9pPr marL="3886200" indent="-228600" algn="ctr" eaLnBrk="0" fontAlgn="base" hangingPunct="0">
              <a:spcBef>
                <a:spcPct val="0"/>
              </a:spcBef>
              <a:spcAft>
                <a:spcPct val="0"/>
              </a:spcAft>
              <a:defRPr sz="2400">
                <a:solidFill>
                  <a:schemeClr val="tx1"/>
                </a:solidFill>
                <a:latin typeface="Arial" pitchFamily="34" charset="0"/>
                <a:ea typeface="黑体" pitchFamily="49" charset="-122"/>
              </a:defRPr>
            </a:lvl9pPr>
          </a:lstStyle>
          <a:p>
            <a:pPr eaLnBrk="1" hangingPunct="1"/>
            <a:r>
              <a:rPr lang="en-US" altLang="zh-CN" sz="1200" i="1" dirty="0"/>
              <a:t>Programming Model Overview</a:t>
            </a:r>
            <a:endParaRPr lang="zh-CN" altLang="en-US" sz="1200" i="1" dirty="0">
              <a:latin typeface="Times New Roman" pitchFamily="18" charset="0"/>
              <a:cs typeface="Times New Roman" pitchFamily="18" charset="0"/>
            </a:endParaRPr>
          </a:p>
        </p:txBody>
      </p:sp>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123727" cy="663665"/>
          </a:xfrm>
          <a:prstGeom prst="rect">
            <a:avLst/>
          </a:prstGeom>
        </p:spPr>
      </p:pic>
      <p:sp>
        <p:nvSpPr>
          <p:cNvPr id="9" name="Line 4"/>
          <p:cNvSpPr>
            <a:spLocks noChangeShapeType="1"/>
          </p:cNvSpPr>
          <p:nvPr/>
        </p:nvSpPr>
        <p:spPr bwMode="auto">
          <a:xfrm>
            <a:off x="2267744" y="861649"/>
            <a:ext cx="6876256" cy="0"/>
          </a:xfrm>
          <a:prstGeom prst="line">
            <a:avLst/>
          </a:prstGeom>
          <a:noFill/>
          <a:ln w="38100">
            <a:solidFill>
              <a:srgbClr val="FF99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rgbClr val="995C00"/>
                  </a:outerShdw>
                </a:effectLst>
              </a14:hiddenEffects>
            </a:ext>
          </a:extLst>
        </p:spPr>
        <p:txBody>
          <a:bodyPr wrap="none"/>
          <a:lstStyle/>
          <a:p>
            <a:endParaRPr lang="zh-CN" altLang="en-US"/>
          </a:p>
        </p:txBody>
      </p:sp>
      <p:sp>
        <p:nvSpPr>
          <p:cNvPr id="2" name="日期占位符 1"/>
          <p:cNvSpPr>
            <a:spLocks noGrp="1"/>
          </p:cNvSpPr>
          <p:nvPr>
            <p:ph type="dt" sz="half" idx="10"/>
          </p:nvPr>
        </p:nvSpPr>
        <p:spPr/>
        <p:txBody>
          <a:bodyPr/>
          <a:lstStyle/>
          <a:p>
            <a:fld id="{17757410-2FB7-4326-A999-8A262BC79EE0}" type="datetime1">
              <a:rPr lang="en-US" altLang="zh-CN" smtClean="0"/>
              <a:pPr/>
              <a:t>11-9-27</a:t>
            </a:fld>
            <a:endParaRPr lang="zh-CN" altLang="en-US"/>
          </a:p>
        </p:txBody>
      </p:sp>
      <p:sp>
        <p:nvSpPr>
          <p:cNvPr id="10" name="灯片编号占位符 9"/>
          <p:cNvSpPr>
            <a:spLocks noGrp="1"/>
          </p:cNvSpPr>
          <p:nvPr>
            <p:ph type="sldNum" sz="quarter" idx="12"/>
          </p:nvPr>
        </p:nvSpPr>
        <p:spPr/>
        <p:txBody>
          <a:bodyPr/>
          <a:lstStyle/>
          <a:p>
            <a:fld id="{FB66567B-6BB6-477E-BC27-473F1BE5CFAB}" type="slidenum">
              <a:rPr lang="zh-CN" altLang="en-US" smtClean="0"/>
              <a:pPr/>
              <a:t>15</a:t>
            </a:fld>
            <a:endParaRPr lang="zh-CN" altLang="en-US"/>
          </a:p>
        </p:txBody>
      </p:sp>
    </p:spTree>
    <p:extLst>
      <p:ext uri="{BB962C8B-B14F-4D97-AF65-F5344CB8AC3E}">
        <p14:creationId xmlns:p14="http://schemas.microsoft.com/office/powerpoint/2010/main" val="407622377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a:xfrm>
            <a:off x="2560712" y="372359"/>
            <a:ext cx="6290320" cy="582612"/>
          </a:xfrm>
        </p:spPr>
        <p:txBody>
          <a:bodyPr>
            <a:noAutofit/>
          </a:bodyPr>
          <a:lstStyle/>
          <a:p>
            <a:pPr algn="r"/>
            <a:r>
              <a:rPr lang="en-US" altLang="zh-CN" sz="2800" dirty="0" smtClean="0"/>
              <a:t>Compiler optimization and low-power-cost method</a:t>
            </a:r>
          </a:p>
        </p:txBody>
      </p:sp>
      <p:sp>
        <p:nvSpPr>
          <p:cNvPr id="8195" name="内容占位符 2"/>
          <p:cNvSpPr>
            <a:spLocks noGrp="1"/>
          </p:cNvSpPr>
          <p:nvPr>
            <p:ph idx="1"/>
          </p:nvPr>
        </p:nvSpPr>
        <p:spPr/>
        <p:txBody>
          <a:bodyPr/>
          <a:lstStyle/>
          <a:p>
            <a:r>
              <a:rPr lang="en-US" altLang="zh-CN" smtClean="0">
                <a:solidFill>
                  <a:schemeClr val="tx1"/>
                </a:solidFill>
                <a:latin typeface="Times New Roman" pitchFamily="18" charset="0"/>
                <a:cs typeface="Times New Roman" pitchFamily="18" charset="0"/>
              </a:rPr>
              <a:t>Space overlapping model</a:t>
            </a:r>
          </a:p>
          <a:p>
            <a:r>
              <a:rPr lang="en-US" altLang="zh-CN" smtClean="0">
                <a:solidFill>
                  <a:schemeClr val="tx1"/>
                </a:solidFill>
                <a:latin typeface="Times New Roman" pitchFamily="18" charset="0"/>
                <a:cs typeface="Times New Roman" pitchFamily="18" charset="0"/>
              </a:rPr>
              <a:t>Data pipelining</a:t>
            </a:r>
          </a:p>
          <a:p>
            <a:r>
              <a:rPr lang="en-US" altLang="zh-CN" smtClean="0">
                <a:solidFill>
                  <a:schemeClr val="tx1"/>
                </a:solidFill>
                <a:latin typeface="Times New Roman" pitchFamily="18" charset="0"/>
                <a:cs typeface="Times New Roman" pitchFamily="18" charset="0"/>
              </a:rPr>
              <a:t>Voltage power adjusting </a:t>
            </a:r>
            <a:endParaRPr lang="zh-CN" altLang="zh-CN" smtClean="0">
              <a:solidFill>
                <a:schemeClr val="tx1"/>
              </a:solidFill>
              <a:latin typeface="Times New Roman" pitchFamily="18" charset="0"/>
              <a:cs typeface="Times New Roman" pitchFamily="18" charset="0"/>
            </a:endParaRPr>
          </a:p>
          <a:p>
            <a:r>
              <a:rPr lang="en-US" altLang="zh-CN" b="1" smtClean="0">
                <a:solidFill>
                  <a:schemeClr val="tx1"/>
                </a:solidFill>
                <a:latin typeface="Times New Roman" pitchFamily="18" charset="0"/>
                <a:cs typeface="Times New Roman" pitchFamily="18" charset="0"/>
              </a:rPr>
              <a:t> </a:t>
            </a:r>
            <a:r>
              <a:rPr lang="en-US" altLang="zh-CN" smtClean="0">
                <a:solidFill>
                  <a:schemeClr val="tx1"/>
                </a:solidFill>
                <a:latin typeface="Times New Roman" pitchFamily="18" charset="0"/>
                <a:cs typeface="Times New Roman" pitchFamily="18" charset="0"/>
              </a:rPr>
              <a:t>Power Reduction Structure</a:t>
            </a:r>
            <a:endParaRPr lang="zh-CN" altLang="zh-CN" smtClean="0">
              <a:solidFill>
                <a:schemeClr val="tx1"/>
              </a:solidFill>
              <a:latin typeface="Times New Roman" pitchFamily="18" charset="0"/>
              <a:cs typeface="Times New Roman" pitchFamily="18" charset="0"/>
            </a:endParaRPr>
          </a:p>
          <a:p>
            <a:r>
              <a:rPr lang="en-US" altLang="zh-CN" smtClean="0">
                <a:solidFill>
                  <a:schemeClr val="tx1"/>
                </a:solidFill>
                <a:latin typeface="Times New Roman" pitchFamily="18" charset="0"/>
                <a:cs typeface="Times New Roman" pitchFamily="18" charset="0"/>
              </a:rPr>
              <a:t>Label compression</a:t>
            </a:r>
            <a:endParaRPr lang="zh-CN" altLang="en-US" smtClean="0"/>
          </a:p>
        </p:txBody>
      </p:sp>
      <p:graphicFrame>
        <p:nvGraphicFramePr>
          <p:cNvPr id="8196" name="对象 3"/>
          <p:cNvGraphicFramePr>
            <a:graphicFrameLocks noChangeAspect="1"/>
          </p:cNvGraphicFramePr>
          <p:nvPr/>
        </p:nvGraphicFramePr>
        <p:xfrm>
          <a:off x="754063" y="1957388"/>
          <a:ext cx="7772400" cy="3359150"/>
        </p:xfrm>
        <a:graphic>
          <a:graphicData uri="http://schemas.openxmlformats.org/presentationml/2006/ole">
            <mc:AlternateContent xmlns:mc="http://schemas.openxmlformats.org/markup-compatibility/2006">
              <mc:Choice xmlns:v="urn:schemas-microsoft-com:vml" Requires="v">
                <p:oleObj spid="_x0000_s11382" r:id="rId4" imgW="6216029" imgH="2689740" progId="">
                  <p:embed/>
                </p:oleObj>
              </mc:Choice>
              <mc:Fallback>
                <p:oleObj r:id="rId4" imgW="6216029" imgH="2689740" progId="">
                  <p:embed/>
                  <p:pic>
                    <p:nvPicPr>
                      <p:cNvPr id="0" name="Picture 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063" y="1957388"/>
                        <a:ext cx="7772400" cy="335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对象 1"/>
          <p:cNvGraphicFramePr>
            <a:graphicFrameLocks noChangeAspect="1"/>
          </p:cNvGraphicFramePr>
          <p:nvPr/>
        </p:nvGraphicFramePr>
        <p:xfrm>
          <a:off x="431800" y="2498725"/>
          <a:ext cx="8407400" cy="1617663"/>
        </p:xfrm>
        <a:graphic>
          <a:graphicData uri="http://schemas.openxmlformats.org/presentationml/2006/ole">
            <mc:AlternateContent xmlns:mc="http://schemas.openxmlformats.org/markup-compatibility/2006">
              <mc:Choice xmlns:v="urn:schemas-microsoft-com:vml" Requires="v">
                <p:oleObj spid="_x0000_s11383" name="Visio" r:id="rId6" imgW="6165799" imgH="1078687" progId="">
                  <p:embed/>
                </p:oleObj>
              </mc:Choice>
              <mc:Fallback>
                <p:oleObj name="Visio" r:id="rId6" imgW="6165799" imgH="1078687" progId="">
                  <p:embed/>
                  <p:pic>
                    <p:nvPicPr>
                      <p:cNvPr id="0" name="Picture 6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800" y="2498725"/>
                        <a:ext cx="8407400" cy="1617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组合 4"/>
          <p:cNvGrpSpPr>
            <a:grpSpLocks/>
          </p:cNvGrpSpPr>
          <p:nvPr/>
        </p:nvGrpSpPr>
        <p:grpSpPr bwMode="auto">
          <a:xfrm>
            <a:off x="2054095" y="1981200"/>
            <a:ext cx="5173663" cy="3543300"/>
            <a:chOff x="504478" y="7993137"/>
            <a:chExt cx="7271927" cy="5167215"/>
          </a:xfrm>
          <a:solidFill>
            <a:schemeClr val="bg1"/>
          </a:solidFill>
        </p:grpSpPr>
        <p:pic>
          <p:nvPicPr>
            <p:cNvPr id="7" name="图片 5"/>
            <p:cNvPicPr>
              <a:picLocks noChangeAspect="1"/>
            </p:cNvPicPr>
            <p:nvPr/>
          </p:nvPicPr>
          <p:blipFill>
            <a:blip r:embed="rId8" cstate="print">
              <a:extLst>
                <a:ext uri="{28A0092B-C50C-407E-A947-70E740481C1C}">
                  <a14:useLocalDpi xmlns:a14="http://schemas.microsoft.com/office/drawing/2010/main" val="0"/>
                </a:ext>
              </a:extLst>
            </a:blip>
            <a:srcRect t="2" b="10957"/>
            <a:stretch>
              <a:fillRect/>
            </a:stretch>
          </p:blipFill>
          <p:spPr bwMode="auto">
            <a:xfrm>
              <a:off x="504478" y="7993137"/>
              <a:ext cx="7271927" cy="4608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TextBox 6"/>
            <p:cNvSpPr txBox="1">
              <a:spLocks noChangeArrowheads="1"/>
            </p:cNvSpPr>
            <p:nvPr/>
          </p:nvSpPr>
          <p:spPr bwMode="auto">
            <a:xfrm>
              <a:off x="549974" y="12428639"/>
              <a:ext cx="1693444" cy="731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黑体" pitchFamily="49" charset="-122"/>
                </a:defRPr>
              </a:lvl1pPr>
              <a:lvl2pPr marL="742950" indent="-285750" eaLnBrk="0" hangingPunct="0">
                <a:defRPr sz="2400">
                  <a:solidFill>
                    <a:schemeClr val="tx1"/>
                  </a:solidFill>
                  <a:latin typeface="Arial" charset="0"/>
                  <a:ea typeface="黑体" pitchFamily="49" charset="-122"/>
                </a:defRPr>
              </a:lvl2pPr>
              <a:lvl3pPr marL="1143000" indent="-228600" eaLnBrk="0" hangingPunct="0">
                <a:defRPr sz="2400">
                  <a:solidFill>
                    <a:schemeClr val="tx1"/>
                  </a:solidFill>
                  <a:latin typeface="Arial" charset="0"/>
                  <a:ea typeface="黑体" pitchFamily="49" charset="-122"/>
                </a:defRPr>
              </a:lvl3pPr>
              <a:lvl4pPr marL="1600200" indent="-228600" eaLnBrk="0" hangingPunct="0">
                <a:defRPr sz="2400">
                  <a:solidFill>
                    <a:schemeClr val="tx1"/>
                  </a:solidFill>
                  <a:latin typeface="Arial" charset="0"/>
                  <a:ea typeface="黑体" pitchFamily="49" charset="-122"/>
                </a:defRPr>
              </a:lvl4pPr>
              <a:lvl5pPr marL="2057400" indent="-228600" eaLnBrk="0" hangingPunct="0">
                <a:defRPr sz="2400">
                  <a:solidFill>
                    <a:schemeClr val="tx1"/>
                  </a:solidFill>
                  <a:latin typeface="Arial" charset="0"/>
                  <a:ea typeface="黑体" pitchFamily="49" charset="-122"/>
                </a:defRPr>
              </a:lvl5pPr>
              <a:lvl6pPr marL="2514600" indent="-228600" algn="ctr" eaLnBrk="0" fontAlgn="base" hangingPunct="0">
                <a:spcBef>
                  <a:spcPct val="0"/>
                </a:spcBef>
                <a:spcAft>
                  <a:spcPct val="0"/>
                </a:spcAft>
                <a:defRPr sz="2400">
                  <a:solidFill>
                    <a:schemeClr val="tx1"/>
                  </a:solidFill>
                  <a:latin typeface="Arial" charset="0"/>
                  <a:ea typeface="黑体" pitchFamily="49" charset="-122"/>
                </a:defRPr>
              </a:lvl6pPr>
              <a:lvl7pPr marL="2971800" indent="-228600" algn="ctr" eaLnBrk="0" fontAlgn="base" hangingPunct="0">
                <a:spcBef>
                  <a:spcPct val="0"/>
                </a:spcBef>
                <a:spcAft>
                  <a:spcPct val="0"/>
                </a:spcAft>
                <a:defRPr sz="2400">
                  <a:solidFill>
                    <a:schemeClr val="tx1"/>
                  </a:solidFill>
                  <a:latin typeface="Arial" charset="0"/>
                  <a:ea typeface="黑体" pitchFamily="49" charset="-122"/>
                </a:defRPr>
              </a:lvl7pPr>
              <a:lvl8pPr marL="3429000" indent="-228600" algn="ctr" eaLnBrk="0" fontAlgn="base" hangingPunct="0">
                <a:spcBef>
                  <a:spcPct val="0"/>
                </a:spcBef>
                <a:spcAft>
                  <a:spcPct val="0"/>
                </a:spcAft>
                <a:defRPr sz="2400">
                  <a:solidFill>
                    <a:schemeClr val="tx1"/>
                  </a:solidFill>
                  <a:latin typeface="Arial" charset="0"/>
                  <a:ea typeface="黑体" pitchFamily="49" charset="-122"/>
                </a:defRPr>
              </a:lvl8pPr>
              <a:lvl9pPr marL="3886200" indent="-228600" algn="ctr" eaLnBrk="0" fontAlgn="base" hangingPunct="0">
                <a:spcBef>
                  <a:spcPct val="0"/>
                </a:spcBef>
                <a:spcAft>
                  <a:spcPct val="0"/>
                </a:spcAft>
                <a:defRPr sz="2400">
                  <a:solidFill>
                    <a:schemeClr val="tx1"/>
                  </a:solidFill>
                  <a:latin typeface="Arial" charset="0"/>
                  <a:ea typeface="黑体" pitchFamily="49" charset="-122"/>
                </a:defRPr>
              </a:lvl9pPr>
            </a:lstStyle>
            <a:p>
              <a:pPr eaLnBrk="1" hangingPunct="1">
                <a:defRPr/>
              </a:pPr>
              <a:r>
                <a:rPr lang="en-US" altLang="zh-CN" sz="800" smtClean="0"/>
                <a:t>Without Data </a:t>
              </a:r>
            </a:p>
            <a:p>
              <a:pPr eaLnBrk="1" hangingPunct="1">
                <a:defRPr/>
              </a:pPr>
              <a:r>
                <a:rPr lang="en-US" altLang="zh-CN" sz="800" smtClean="0"/>
                <a:t>Pipelining</a:t>
              </a:r>
              <a:endParaRPr lang="zh-CN" altLang="en-US" sz="800" smtClean="0"/>
            </a:p>
          </p:txBody>
        </p:sp>
        <p:sp>
          <p:nvSpPr>
            <p:cNvPr id="9" name="TextBox 7"/>
            <p:cNvSpPr txBox="1">
              <a:spLocks noChangeArrowheads="1"/>
            </p:cNvSpPr>
            <p:nvPr/>
          </p:nvSpPr>
          <p:spPr bwMode="auto">
            <a:xfrm>
              <a:off x="2602122" y="12428639"/>
              <a:ext cx="1380235" cy="731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黑体" pitchFamily="49" charset="-122"/>
                </a:defRPr>
              </a:lvl1pPr>
              <a:lvl2pPr marL="742950" indent="-285750" eaLnBrk="0" hangingPunct="0">
                <a:defRPr sz="2400">
                  <a:solidFill>
                    <a:schemeClr val="tx1"/>
                  </a:solidFill>
                  <a:latin typeface="Arial" charset="0"/>
                  <a:ea typeface="黑体" pitchFamily="49" charset="-122"/>
                </a:defRPr>
              </a:lvl2pPr>
              <a:lvl3pPr marL="1143000" indent="-228600" eaLnBrk="0" hangingPunct="0">
                <a:defRPr sz="2400">
                  <a:solidFill>
                    <a:schemeClr val="tx1"/>
                  </a:solidFill>
                  <a:latin typeface="Arial" charset="0"/>
                  <a:ea typeface="黑体" pitchFamily="49" charset="-122"/>
                </a:defRPr>
              </a:lvl3pPr>
              <a:lvl4pPr marL="1600200" indent="-228600" eaLnBrk="0" hangingPunct="0">
                <a:defRPr sz="2400">
                  <a:solidFill>
                    <a:schemeClr val="tx1"/>
                  </a:solidFill>
                  <a:latin typeface="Arial" charset="0"/>
                  <a:ea typeface="黑体" pitchFamily="49" charset="-122"/>
                </a:defRPr>
              </a:lvl4pPr>
              <a:lvl5pPr marL="2057400" indent="-228600" eaLnBrk="0" hangingPunct="0">
                <a:defRPr sz="2400">
                  <a:solidFill>
                    <a:schemeClr val="tx1"/>
                  </a:solidFill>
                  <a:latin typeface="Arial" charset="0"/>
                  <a:ea typeface="黑体" pitchFamily="49" charset="-122"/>
                </a:defRPr>
              </a:lvl5pPr>
              <a:lvl6pPr marL="2514600" indent="-228600" algn="ctr" eaLnBrk="0" fontAlgn="base" hangingPunct="0">
                <a:spcBef>
                  <a:spcPct val="0"/>
                </a:spcBef>
                <a:spcAft>
                  <a:spcPct val="0"/>
                </a:spcAft>
                <a:defRPr sz="2400">
                  <a:solidFill>
                    <a:schemeClr val="tx1"/>
                  </a:solidFill>
                  <a:latin typeface="Arial" charset="0"/>
                  <a:ea typeface="黑体" pitchFamily="49" charset="-122"/>
                </a:defRPr>
              </a:lvl6pPr>
              <a:lvl7pPr marL="2971800" indent="-228600" algn="ctr" eaLnBrk="0" fontAlgn="base" hangingPunct="0">
                <a:spcBef>
                  <a:spcPct val="0"/>
                </a:spcBef>
                <a:spcAft>
                  <a:spcPct val="0"/>
                </a:spcAft>
                <a:defRPr sz="2400">
                  <a:solidFill>
                    <a:schemeClr val="tx1"/>
                  </a:solidFill>
                  <a:latin typeface="Arial" charset="0"/>
                  <a:ea typeface="黑体" pitchFamily="49" charset="-122"/>
                </a:defRPr>
              </a:lvl7pPr>
              <a:lvl8pPr marL="3429000" indent="-228600" algn="ctr" eaLnBrk="0" fontAlgn="base" hangingPunct="0">
                <a:spcBef>
                  <a:spcPct val="0"/>
                </a:spcBef>
                <a:spcAft>
                  <a:spcPct val="0"/>
                </a:spcAft>
                <a:defRPr sz="2400">
                  <a:solidFill>
                    <a:schemeClr val="tx1"/>
                  </a:solidFill>
                  <a:latin typeface="Arial" charset="0"/>
                  <a:ea typeface="黑体" pitchFamily="49" charset="-122"/>
                </a:defRPr>
              </a:lvl8pPr>
              <a:lvl9pPr marL="3886200" indent="-228600" algn="ctr" eaLnBrk="0" fontAlgn="base" hangingPunct="0">
                <a:spcBef>
                  <a:spcPct val="0"/>
                </a:spcBef>
                <a:spcAft>
                  <a:spcPct val="0"/>
                </a:spcAft>
                <a:defRPr sz="2400">
                  <a:solidFill>
                    <a:schemeClr val="tx1"/>
                  </a:solidFill>
                  <a:latin typeface="Arial" charset="0"/>
                  <a:ea typeface="黑体" pitchFamily="49" charset="-122"/>
                </a:defRPr>
              </a:lvl9pPr>
            </a:lstStyle>
            <a:p>
              <a:pPr eaLnBrk="1" hangingPunct="1">
                <a:defRPr/>
              </a:pPr>
              <a:r>
                <a:rPr lang="en-US" altLang="zh-CN" sz="800" smtClean="0"/>
                <a:t>With Data </a:t>
              </a:r>
            </a:p>
            <a:p>
              <a:pPr eaLnBrk="1" hangingPunct="1">
                <a:defRPr/>
              </a:pPr>
              <a:r>
                <a:rPr lang="en-US" altLang="zh-CN" sz="800" smtClean="0"/>
                <a:t>Pipelining</a:t>
              </a:r>
              <a:endParaRPr lang="zh-CN" altLang="en-US" sz="800" smtClean="0"/>
            </a:p>
          </p:txBody>
        </p:sp>
        <p:sp>
          <p:nvSpPr>
            <p:cNvPr id="10" name="TextBox 8"/>
            <p:cNvSpPr txBox="1">
              <a:spLocks noChangeArrowheads="1"/>
            </p:cNvSpPr>
            <p:nvPr/>
          </p:nvSpPr>
          <p:spPr bwMode="auto">
            <a:xfrm>
              <a:off x="4456613" y="12428639"/>
              <a:ext cx="1380235" cy="731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黑体" pitchFamily="49" charset="-122"/>
                </a:defRPr>
              </a:lvl1pPr>
              <a:lvl2pPr marL="742950" indent="-285750" eaLnBrk="0" hangingPunct="0">
                <a:defRPr sz="2400">
                  <a:solidFill>
                    <a:schemeClr val="tx1"/>
                  </a:solidFill>
                  <a:latin typeface="Arial" charset="0"/>
                  <a:ea typeface="黑体" pitchFamily="49" charset="-122"/>
                </a:defRPr>
              </a:lvl2pPr>
              <a:lvl3pPr marL="1143000" indent="-228600" eaLnBrk="0" hangingPunct="0">
                <a:defRPr sz="2400">
                  <a:solidFill>
                    <a:schemeClr val="tx1"/>
                  </a:solidFill>
                  <a:latin typeface="Arial" charset="0"/>
                  <a:ea typeface="黑体" pitchFamily="49" charset="-122"/>
                </a:defRPr>
              </a:lvl3pPr>
              <a:lvl4pPr marL="1600200" indent="-228600" eaLnBrk="0" hangingPunct="0">
                <a:defRPr sz="2400">
                  <a:solidFill>
                    <a:schemeClr val="tx1"/>
                  </a:solidFill>
                  <a:latin typeface="Arial" charset="0"/>
                  <a:ea typeface="黑体" pitchFamily="49" charset="-122"/>
                </a:defRPr>
              </a:lvl4pPr>
              <a:lvl5pPr marL="2057400" indent="-228600" eaLnBrk="0" hangingPunct="0">
                <a:defRPr sz="2400">
                  <a:solidFill>
                    <a:schemeClr val="tx1"/>
                  </a:solidFill>
                  <a:latin typeface="Arial" charset="0"/>
                  <a:ea typeface="黑体" pitchFamily="49" charset="-122"/>
                </a:defRPr>
              </a:lvl5pPr>
              <a:lvl6pPr marL="2514600" indent="-228600" algn="ctr" eaLnBrk="0" fontAlgn="base" hangingPunct="0">
                <a:spcBef>
                  <a:spcPct val="0"/>
                </a:spcBef>
                <a:spcAft>
                  <a:spcPct val="0"/>
                </a:spcAft>
                <a:defRPr sz="2400">
                  <a:solidFill>
                    <a:schemeClr val="tx1"/>
                  </a:solidFill>
                  <a:latin typeface="Arial" charset="0"/>
                  <a:ea typeface="黑体" pitchFamily="49" charset="-122"/>
                </a:defRPr>
              </a:lvl6pPr>
              <a:lvl7pPr marL="2971800" indent="-228600" algn="ctr" eaLnBrk="0" fontAlgn="base" hangingPunct="0">
                <a:spcBef>
                  <a:spcPct val="0"/>
                </a:spcBef>
                <a:spcAft>
                  <a:spcPct val="0"/>
                </a:spcAft>
                <a:defRPr sz="2400">
                  <a:solidFill>
                    <a:schemeClr val="tx1"/>
                  </a:solidFill>
                  <a:latin typeface="Arial" charset="0"/>
                  <a:ea typeface="黑体" pitchFamily="49" charset="-122"/>
                </a:defRPr>
              </a:lvl7pPr>
              <a:lvl8pPr marL="3429000" indent="-228600" algn="ctr" eaLnBrk="0" fontAlgn="base" hangingPunct="0">
                <a:spcBef>
                  <a:spcPct val="0"/>
                </a:spcBef>
                <a:spcAft>
                  <a:spcPct val="0"/>
                </a:spcAft>
                <a:defRPr sz="2400">
                  <a:solidFill>
                    <a:schemeClr val="tx1"/>
                  </a:solidFill>
                  <a:latin typeface="Arial" charset="0"/>
                  <a:ea typeface="黑体" pitchFamily="49" charset="-122"/>
                </a:defRPr>
              </a:lvl8pPr>
              <a:lvl9pPr marL="3886200" indent="-228600" algn="ctr" eaLnBrk="0" fontAlgn="base" hangingPunct="0">
                <a:spcBef>
                  <a:spcPct val="0"/>
                </a:spcBef>
                <a:spcAft>
                  <a:spcPct val="0"/>
                </a:spcAft>
                <a:defRPr sz="2400">
                  <a:solidFill>
                    <a:schemeClr val="tx1"/>
                  </a:solidFill>
                  <a:latin typeface="Arial" charset="0"/>
                  <a:ea typeface="黑体" pitchFamily="49" charset="-122"/>
                </a:defRPr>
              </a:lvl9pPr>
            </a:lstStyle>
            <a:p>
              <a:pPr eaLnBrk="1" hangingPunct="1">
                <a:defRPr/>
              </a:pPr>
              <a:r>
                <a:rPr lang="en-US" altLang="zh-CN" sz="800" smtClean="0"/>
                <a:t>With Data </a:t>
              </a:r>
            </a:p>
            <a:p>
              <a:pPr eaLnBrk="1" hangingPunct="1">
                <a:defRPr/>
              </a:pPr>
              <a:r>
                <a:rPr lang="en-US" altLang="zh-CN" sz="800" smtClean="0"/>
                <a:t>Pipelining</a:t>
              </a:r>
              <a:endParaRPr lang="zh-CN" altLang="en-US" sz="800" smtClean="0"/>
            </a:p>
          </p:txBody>
        </p:sp>
        <p:sp>
          <p:nvSpPr>
            <p:cNvPr id="11" name="TextBox 9"/>
            <p:cNvSpPr txBox="1">
              <a:spLocks noChangeArrowheads="1"/>
            </p:cNvSpPr>
            <p:nvPr/>
          </p:nvSpPr>
          <p:spPr bwMode="auto">
            <a:xfrm>
              <a:off x="6396170" y="12428639"/>
              <a:ext cx="1380235" cy="731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黑体" pitchFamily="49" charset="-122"/>
                </a:defRPr>
              </a:lvl1pPr>
              <a:lvl2pPr marL="742950" indent="-285750" eaLnBrk="0" hangingPunct="0">
                <a:defRPr sz="2400">
                  <a:solidFill>
                    <a:schemeClr val="tx1"/>
                  </a:solidFill>
                  <a:latin typeface="Arial" charset="0"/>
                  <a:ea typeface="黑体" pitchFamily="49" charset="-122"/>
                </a:defRPr>
              </a:lvl2pPr>
              <a:lvl3pPr marL="1143000" indent="-228600" eaLnBrk="0" hangingPunct="0">
                <a:defRPr sz="2400">
                  <a:solidFill>
                    <a:schemeClr val="tx1"/>
                  </a:solidFill>
                  <a:latin typeface="Arial" charset="0"/>
                  <a:ea typeface="黑体" pitchFamily="49" charset="-122"/>
                </a:defRPr>
              </a:lvl3pPr>
              <a:lvl4pPr marL="1600200" indent="-228600" eaLnBrk="0" hangingPunct="0">
                <a:defRPr sz="2400">
                  <a:solidFill>
                    <a:schemeClr val="tx1"/>
                  </a:solidFill>
                  <a:latin typeface="Arial" charset="0"/>
                  <a:ea typeface="黑体" pitchFamily="49" charset="-122"/>
                </a:defRPr>
              </a:lvl4pPr>
              <a:lvl5pPr marL="2057400" indent="-228600" eaLnBrk="0" hangingPunct="0">
                <a:defRPr sz="2400">
                  <a:solidFill>
                    <a:schemeClr val="tx1"/>
                  </a:solidFill>
                  <a:latin typeface="Arial" charset="0"/>
                  <a:ea typeface="黑体" pitchFamily="49" charset="-122"/>
                </a:defRPr>
              </a:lvl5pPr>
              <a:lvl6pPr marL="2514600" indent="-228600" algn="ctr" eaLnBrk="0" fontAlgn="base" hangingPunct="0">
                <a:spcBef>
                  <a:spcPct val="0"/>
                </a:spcBef>
                <a:spcAft>
                  <a:spcPct val="0"/>
                </a:spcAft>
                <a:defRPr sz="2400">
                  <a:solidFill>
                    <a:schemeClr val="tx1"/>
                  </a:solidFill>
                  <a:latin typeface="Arial" charset="0"/>
                  <a:ea typeface="黑体" pitchFamily="49" charset="-122"/>
                </a:defRPr>
              </a:lvl6pPr>
              <a:lvl7pPr marL="2971800" indent="-228600" algn="ctr" eaLnBrk="0" fontAlgn="base" hangingPunct="0">
                <a:spcBef>
                  <a:spcPct val="0"/>
                </a:spcBef>
                <a:spcAft>
                  <a:spcPct val="0"/>
                </a:spcAft>
                <a:defRPr sz="2400">
                  <a:solidFill>
                    <a:schemeClr val="tx1"/>
                  </a:solidFill>
                  <a:latin typeface="Arial" charset="0"/>
                  <a:ea typeface="黑体" pitchFamily="49" charset="-122"/>
                </a:defRPr>
              </a:lvl7pPr>
              <a:lvl8pPr marL="3429000" indent="-228600" algn="ctr" eaLnBrk="0" fontAlgn="base" hangingPunct="0">
                <a:spcBef>
                  <a:spcPct val="0"/>
                </a:spcBef>
                <a:spcAft>
                  <a:spcPct val="0"/>
                </a:spcAft>
                <a:defRPr sz="2400">
                  <a:solidFill>
                    <a:schemeClr val="tx1"/>
                  </a:solidFill>
                  <a:latin typeface="Arial" charset="0"/>
                  <a:ea typeface="黑体" pitchFamily="49" charset="-122"/>
                </a:defRPr>
              </a:lvl8pPr>
              <a:lvl9pPr marL="3886200" indent="-228600" algn="ctr" eaLnBrk="0" fontAlgn="base" hangingPunct="0">
                <a:spcBef>
                  <a:spcPct val="0"/>
                </a:spcBef>
                <a:spcAft>
                  <a:spcPct val="0"/>
                </a:spcAft>
                <a:defRPr sz="2400">
                  <a:solidFill>
                    <a:schemeClr val="tx1"/>
                  </a:solidFill>
                  <a:latin typeface="Arial" charset="0"/>
                  <a:ea typeface="黑体" pitchFamily="49" charset="-122"/>
                </a:defRPr>
              </a:lvl9pPr>
            </a:lstStyle>
            <a:p>
              <a:pPr eaLnBrk="1" hangingPunct="1">
                <a:defRPr/>
              </a:pPr>
              <a:r>
                <a:rPr lang="en-US" altLang="zh-CN" sz="800" smtClean="0"/>
                <a:t>With Data </a:t>
              </a:r>
            </a:p>
            <a:p>
              <a:pPr eaLnBrk="1" hangingPunct="1">
                <a:defRPr/>
              </a:pPr>
              <a:r>
                <a:rPr lang="en-US" altLang="zh-CN" sz="800" smtClean="0"/>
                <a:t>Pipelining</a:t>
              </a:r>
              <a:endParaRPr lang="zh-CN" altLang="en-US" sz="800" smtClean="0"/>
            </a:p>
          </p:txBody>
        </p:sp>
      </p:grpSp>
      <p:pic>
        <p:nvPicPr>
          <p:cNvPr id="12" name="Picture 2" descr="Description: Macintosh HD:Users:long:Documents:workspace_latex:book:fianl:TRoCMP_Camera-ready_2nd_Revised:book_img:fig3.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66950" y="1981200"/>
            <a:ext cx="4746625" cy="42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2123727" cy="663665"/>
          </a:xfrm>
          <a:prstGeom prst="rect">
            <a:avLst/>
          </a:prstGeom>
        </p:spPr>
      </p:pic>
      <p:sp>
        <p:nvSpPr>
          <p:cNvPr id="14" name="Line 4"/>
          <p:cNvSpPr>
            <a:spLocks noChangeShapeType="1"/>
          </p:cNvSpPr>
          <p:nvPr/>
        </p:nvSpPr>
        <p:spPr bwMode="auto">
          <a:xfrm>
            <a:off x="2267744" y="1268760"/>
            <a:ext cx="6876256" cy="0"/>
          </a:xfrm>
          <a:prstGeom prst="line">
            <a:avLst/>
          </a:prstGeom>
          <a:noFill/>
          <a:ln w="38100">
            <a:solidFill>
              <a:srgbClr val="FF99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rgbClr val="995C00"/>
                  </a:outerShdw>
                </a:effectLst>
              </a14:hiddenEffects>
            </a:ext>
          </a:extLst>
        </p:spPr>
        <p:txBody>
          <a:bodyPr wrap="none"/>
          <a:lstStyle/>
          <a:p>
            <a:endParaRPr lang="zh-CN" altLang="en-US"/>
          </a:p>
        </p:txBody>
      </p:sp>
      <p:sp>
        <p:nvSpPr>
          <p:cNvPr id="3" name="日期占位符 2"/>
          <p:cNvSpPr>
            <a:spLocks noGrp="1"/>
          </p:cNvSpPr>
          <p:nvPr>
            <p:ph type="dt" sz="half" idx="10"/>
          </p:nvPr>
        </p:nvSpPr>
        <p:spPr/>
        <p:txBody>
          <a:bodyPr/>
          <a:lstStyle/>
          <a:p>
            <a:fld id="{EE974C7F-F148-463F-A62D-4FB23E50580A}" type="datetime1">
              <a:rPr lang="en-US" altLang="zh-CN" smtClean="0"/>
              <a:pPr/>
              <a:t>11-9-27</a:t>
            </a:fld>
            <a:endParaRPr lang="zh-CN" altLang="en-US"/>
          </a:p>
        </p:txBody>
      </p:sp>
      <p:sp>
        <p:nvSpPr>
          <p:cNvPr id="4" name="灯片编号占位符 3"/>
          <p:cNvSpPr>
            <a:spLocks noGrp="1"/>
          </p:cNvSpPr>
          <p:nvPr>
            <p:ph type="sldNum" sz="quarter" idx="12"/>
          </p:nvPr>
        </p:nvSpPr>
        <p:spPr/>
        <p:txBody>
          <a:bodyPr/>
          <a:lstStyle/>
          <a:p>
            <a:fld id="{FB66567B-6BB6-477E-BC27-473F1BE5CFAB}" type="slidenum">
              <a:rPr lang="zh-CN" altLang="en-US" smtClean="0"/>
              <a:pPr/>
              <a:t>16</a:t>
            </a:fld>
            <a:endParaRPr lang="zh-CN" altLang="en-US"/>
          </a:p>
        </p:txBody>
      </p:sp>
    </p:spTree>
    <p:extLst>
      <p:ext uri="{BB962C8B-B14F-4D97-AF65-F5344CB8AC3E}">
        <p14:creationId xmlns:p14="http://schemas.microsoft.com/office/powerpoint/2010/main" val="40003879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500"/>
                                        <p:tgtEl>
                                          <p:spTgt spid="8195">
                                            <p:txEl>
                                              <p:pRg st="0" end="0"/>
                                            </p:txEl>
                                          </p:spTgt>
                                        </p:tgtEl>
                                      </p:cBhvr>
                                    </p:animEffect>
                                  </p:childTnLst>
                                </p:cTn>
                              </p:par>
                            </p:childTnLst>
                          </p:cTn>
                        </p:par>
                        <p:par>
                          <p:cTn id="8" fill="hold" nodeType="afterGroup">
                            <p:stCondLst>
                              <p:cond delay="500"/>
                            </p:stCondLst>
                            <p:childTnLst>
                              <p:par>
                                <p:cTn id="9" presetID="2" presetClass="entr" presetSubtype="2" fill="hold" nodeType="afterEffect">
                                  <p:stCondLst>
                                    <p:cond delay="0"/>
                                  </p:stCondLst>
                                  <p:childTnLst>
                                    <p:set>
                                      <p:cBhvr>
                                        <p:cTn id="10" dur="1" fill="hold">
                                          <p:stCondLst>
                                            <p:cond delay="0"/>
                                          </p:stCondLst>
                                        </p:cTn>
                                        <p:tgtEl>
                                          <p:spTgt spid="8196"/>
                                        </p:tgtEl>
                                        <p:attrNameLst>
                                          <p:attrName>style.visibility</p:attrName>
                                        </p:attrNameLst>
                                      </p:cBhvr>
                                      <p:to>
                                        <p:strVal val="visible"/>
                                      </p:to>
                                    </p:set>
                                    <p:anim calcmode="lin" valueType="num">
                                      <p:cBhvr additive="base">
                                        <p:cTn id="11" dur="500" fill="hold"/>
                                        <p:tgtEl>
                                          <p:spTgt spid="8196"/>
                                        </p:tgtEl>
                                        <p:attrNameLst>
                                          <p:attrName>ppt_x</p:attrName>
                                        </p:attrNameLst>
                                      </p:cBhvr>
                                      <p:tavLst>
                                        <p:tav tm="0">
                                          <p:val>
                                            <p:strVal val="1+#ppt_w/2"/>
                                          </p:val>
                                        </p:tav>
                                        <p:tav tm="100000">
                                          <p:val>
                                            <p:strVal val="#ppt_x"/>
                                          </p:val>
                                        </p:tav>
                                      </p:tavLst>
                                    </p:anim>
                                    <p:anim calcmode="lin" valueType="num">
                                      <p:cBhvr additive="base">
                                        <p:cTn id="12" dur="500" fill="hold"/>
                                        <p:tgtEl>
                                          <p:spTgt spid="8196"/>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xit" presetSubtype="4" fill="hold" nodeType="clickEffect">
                                  <p:stCondLst>
                                    <p:cond delay="0"/>
                                  </p:stCondLst>
                                  <p:childTnLst>
                                    <p:anim calcmode="lin" valueType="num">
                                      <p:cBhvr additive="base">
                                        <p:cTn id="16" dur="500"/>
                                        <p:tgtEl>
                                          <p:spTgt spid="8196"/>
                                        </p:tgtEl>
                                        <p:attrNameLst>
                                          <p:attrName>ppt_x</p:attrName>
                                        </p:attrNameLst>
                                      </p:cBhvr>
                                      <p:tavLst>
                                        <p:tav tm="0">
                                          <p:val>
                                            <p:strVal val="ppt_x"/>
                                          </p:val>
                                        </p:tav>
                                        <p:tav tm="100000">
                                          <p:val>
                                            <p:strVal val="ppt_x"/>
                                          </p:val>
                                        </p:tav>
                                      </p:tavLst>
                                    </p:anim>
                                    <p:anim calcmode="lin" valueType="num">
                                      <p:cBhvr additive="base">
                                        <p:cTn id="17" dur="500"/>
                                        <p:tgtEl>
                                          <p:spTgt spid="8196"/>
                                        </p:tgtEl>
                                        <p:attrNameLst>
                                          <p:attrName>ppt_y</p:attrName>
                                        </p:attrNameLst>
                                      </p:cBhvr>
                                      <p:tavLst>
                                        <p:tav tm="0">
                                          <p:val>
                                            <p:strVal val="ppt_y"/>
                                          </p:val>
                                        </p:tav>
                                        <p:tav tm="100000">
                                          <p:val>
                                            <p:strVal val="1+ppt_h/2"/>
                                          </p:val>
                                        </p:tav>
                                      </p:tavLst>
                                    </p:anim>
                                    <p:set>
                                      <p:cBhvr>
                                        <p:cTn id="18" dur="1" fill="hold">
                                          <p:stCondLst>
                                            <p:cond delay="499"/>
                                          </p:stCondLst>
                                        </p:cTn>
                                        <p:tgtEl>
                                          <p:spTgt spid="8196"/>
                                        </p:tgtEl>
                                        <p:attrNameLst>
                                          <p:attrName>style.visibility</p:attrName>
                                        </p:attrNameLst>
                                      </p:cBhvr>
                                      <p:to>
                                        <p:strVal val="hidden"/>
                                      </p:to>
                                    </p:set>
                                  </p:childTnLst>
                                </p:cTn>
                              </p:par>
                            </p:childTnLst>
                          </p:cTn>
                        </p:par>
                        <p:par>
                          <p:cTn id="19" fill="hold" nodeType="afterGroup">
                            <p:stCondLst>
                              <p:cond delay="500"/>
                            </p:stCondLst>
                            <p:childTnLst>
                              <p:par>
                                <p:cTn id="20" presetID="10" presetClass="entr" presetSubtype="0" fill="hold" nodeType="afterEffect">
                                  <p:stCondLst>
                                    <p:cond delay="0"/>
                                  </p:stCondLst>
                                  <p:childTnLst>
                                    <p:set>
                                      <p:cBhvr>
                                        <p:cTn id="21" dur="1" fill="hold">
                                          <p:stCondLst>
                                            <p:cond delay="0"/>
                                          </p:stCondLst>
                                        </p:cTn>
                                        <p:tgtEl>
                                          <p:spTgt spid="8195">
                                            <p:txEl>
                                              <p:pRg st="1" end="1"/>
                                            </p:txEl>
                                          </p:spTgt>
                                        </p:tgtEl>
                                        <p:attrNameLst>
                                          <p:attrName>style.visibility</p:attrName>
                                        </p:attrNameLst>
                                      </p:cBhvr>
                                      <p:to>
                                        <p:strVal val="visible"/>
                                      </p:to>
                                    </p:set>
                                    <p:animEffect transition="in" filter="fade">
                                      <p:cBhvr>
                                        <p:cTn id="22" dur="500"/>
                                        <p:tgtEl>
                                          <p:spTgt spid="8195">
                                            <p:txEl>
                                              <p:pRg st="1" end="1"/>
                                            </p:txEl>
                                          </p:spTgt>
                                        </p:tgtEl>
                                      </p:cBhvr>
                                    </p:animEffect>
                                  </p:childTnLst>
                                </p:cTn>
                              </p:par>
                            </p:childTnLst>
                          </p:cTn>
                        </p:par>
                        <p:par>
                          <p:cTn id="23" fill="hold" nodeType="afterGroup">
                            <p:stCondLst>
                              <p:cond delay="1000"/>
                            </p:stCondLst>
                            <p:childTnLst>
                              <p:par>
                                <p:cTn id="24" presetID="2" presetClass="entr" presetSubtype="2"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1+#ppt_w/2"/>
                                          </p:val>
                                        </p:tav>
                                        <p:tav tm="100000">
                                          <p:val>
                                            <p:strVal val="#ppt_x"/>
                                          </p:val>
                                        </p:tav>
                                      </p:tavLst>
                                    </p:anim>
                                    <p:anim calcmode="lin" valueType="num">
                                      <p:cBhvr additive="base">
                                        <p:cTn id="27"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xit" presetSubtype="4" fill="hold" nodeType="clickEffect">
                                  <p:stCondLst>
                                    <p:cond delay="0"/>
                                  </p:stCondLst>
                                  <p:childTnLst>
                                    <p:anim calcmode="lin" valueType="num">
                                      <p:cBhvr additive="base">
                                        <p:cTn id="31" dur="500"/>
                                        <p:tgtEl>
                                          <p:spTgt spid="2"/>
                                        </p:tgtEl>
                                        <p:attrNameLst>
                                          <p:attrName>ppt_x</p:attrName>
                                        </p:attrNameLst>
                                      </p:cBhvr>
                                      <p:tavLst>
                                        <p:tav tm="0">
                                          <p:val>
                                            <p:strVal val="ppt_x"/>
                                          </p:val>
                                        </p:tav>
                                        <p:tav tm="100000">
                                          <p:val>
                                            <p:strVal val="ppt_x"/>
                                          </p:val>
                                        </p:tav>
                                      </p:tavLst>
                                    </p:anim>
                                    <p:anim calcmode="lin" valueType="num">
                                      <p:cBhvr additive="base">
                                        <p:cTn id="32" dur="500"/>
                                        <p:tgtEl>
                                          <p:spTgt spid="2"/>
                                        </p:tgtEl>
                                        <p:attrNameLst>
                                          <p:attrName>ppt_y</p:attrName>
                                        </p:attrNameLst>
                                      </p:cBhvr>
                                      <p:tavLst>
                                        <p:tav tm="0">
                                          <p:val>
                                            <p:strVal val="ppt_y"/>
                                          </p:val>
                                        </p:tav>
                                        <p:tav tm="100000">
                                          <p:val>
                                            <p:strVal val="1+ppt_h/2"/>
                                          </p:val>
                                        </p:tav>
                                      </p:tavLst>
                                    </p:anim>
                                    <p:set>
                                      <p:cBhvr>
                                        <p:cTn id="33" dur="1" fill="hold">
                                          <p:stCondLst>
                                            <p:cond delay="499"/>
                                          </p:stCondLst>
                                        </p:cTn>
                                        <p:tgtEl>
                                          <p:spTgt spid="2"/>
                                        </p:tgtEl>
                                        <p:attrNameLst>
                                          <p:attrName>style.visibility</p:attrName>
                                        </p:attrNameLst>
                                      </p:cBhvr>
                                      <p:to>
                                        <p:strVal val="hidden"/>
                                      </p:to>
                                    </p:set>
                                  </p:childTnLst>
                                </p:cTn>
                              </p:par>
                            </p:childTnLst>
                          </p:cTn>
                        </p:par>
                        <p:par>
                          <p:cTn id="34" fill="hold" nodeType="afterGroup">
                            <p:stCondLst>
                              <p:cond delay="500"/>
                            </p:stCondLst>
                            <p:childTnLst>
                              <p:par>
                                <p:cTn id="35" presetID="10" presetClass="entr" presetSubtype="0" fill="hold" nodeType="afterEffect">
                                  <p:stCondLst>
                                    <p:cond delay="0"/>
                                  </p:stCondLst>
                                  <p:childTnLst>
                                    <p:set>
                                      <p:cBhvr>
                                        <p:cTn id="36" dur="1" fill="hold">
                                          <p:stCondLst>
                                            <p:cond delay="0"/>
                                          </p:stCondLst>
                                        </p:cTn>
                                        <p:tgtEl>
                                          <p:spTgt spid="8195">
                                            <p:txEl>
                                              <p:pRg st="2" end="2"/>
                                            </p:txEl>
                                          </p:spTgt>
                                        </p:tgtEl>
                                        <p:attrNameLst>
                                          <p:attrName>style.visibility</p:attrName>
                                        </p:attrNameLst>
                                      </p:cBhvr>
                                      <p:to>
                                        <p:strVal val="visible"/>
                                      </p:to>
                                    </p:set>
                                    <p:animEffect transition="in" filter="fade">
                                      <p:cBhvr>
                                        <p:cTn id="37" dur="500"/>
                                        <p:tgtEl>
                                          <p:spTgt spid="8195">
                                            <p:txEl>
                                              <p:pRg st="2" end="2"/>
                                            </p:txEl>
                                          </p:spTgt>
                                        </p:tgtEl>
                                      </p:cBhvr>
                                    </p:animEffect>
                                  </p:childTnLst>
                                </p:cTn>
                              </p:par>
                            </p:childTnLst>
                          </p:cTn>
                        </p:par>
                        <p:par>
                          <p:cTn id="38" fill="hold" nodeType="afterGroup">
                            <p:stCondLst>
                              <p:cond delay="1000"/>
                            </p:stCondLst>
                            <p:childTnLst>
                              <p:par>
                                <p:cTn id="39" presetID="10" presetClass="entr" presetSubtype="0" fill="hold" nodeType="afterEffect">
                                  <p:stCondLst>
                                    <p:cond delay="0"/>
                                  </p:stCondLst>
                                  <p:childTnLst>
                                    <p:set>
                                      <p:cBhvr>
                                        <p:cTn id="40" dur="1" fill="hold">
                                          <p:stCondLst>
                                            <p:cond delay="0"/>
                                          </p:stCondLst>
                                        </p:cTn>
                                        <p:tgtEl>
                                          <p:spTgt spid="8195">
                                            <p:txEl>
                                              <p:pRg st="3" end="3"/>
                                            </p:txEl>
                                          </p:spTgt>
                                        </p:tgtEl>
                                        <p:attrNameLst>
                                          <p:attrName>style.visibility</p:attrName>
                                        </p:attrNameLst>
                                      </p:cBhvr>
                                      <p:to>
                                        <p:strVal val="visible"/>
                                      </p:to>
                                    </p:set>
                                    <p:animEffect transition="in" filter="fade">
                                      <p:cBhvr>
                                        <p:cTn id="41" dur="500"/>
                                        <p:tgtEl>
                                          <p:spTgt spid="8195">
                                            <p:txEl>
                                              <p:pRg st="3" end="3"/>
                                            </p:txEl>
                                          </p:spTgt>
                                        </p:tgtEl>
                                      </p:cBhvr>
                                    </p:animEffect>
                                  </p:childTnLst>
                                </p:cTn>
                              </p:par>
                            </p:childTnLst>
                          </p:cTn>
                        </p:par>
                        <p:par>
                          <p:cTn id="42" fill="hold" nodeType="afterGroup">
                            <p:stCondLst>
                              <p:cond delay="1500"/>
                            </p:stCondLst>
                            <p:childTnLst>
                              <p:par>
                                <p:cTn id="43" presetID="2" presetClass="entr" presetSubtype="2"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1+#ppt_w/2"/>
                                          </p:val>
                                        </p:tav>
                                        <p:tav tm="100000">
                                          <p:val>
                                            <p:strVal val="#ppt_x"/>
                                          </p:val>
                                        </p:tav>
                                      </p:tavLst>
                                    </p:anim>
                                    <p:anim calcmode="lin" valueType="num">
                                      <p:cBhvr additive="base">
                                        <p:cTn id="4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xit" presetSubtype="4" fill="hold" nodeType="clickEffect">
                                  <p:stCondLst>
                                    <p:cond delay="0"/>
                                  </p:stCondLst>
                                  <p:childTnLst>
                                    <p:anim calcmode="lin" valueType="num">
                                      <p:cBhvr additive="base">
                                        <p:cTn id="50" dur="500"/>
                                        <p:tgtEl>
                                          <p:spTgt spid="6"/>
                                        </p:tgtEl>
                                        <p:attrNameLst>
                                          <p:attrName>ppt_x</p:attrName>
                                        </p:attrNameLst>
                                      </p:cBhvr>
                                      <p:tavLst>
                                        <p:tav tm="0">
                                          <p:val>
                                            <p:strVal val="ppt_x"/>
                                          </p:val>
                                        </p:tav>
                                        <p:tav tm="100000">
                                          <p:val>
                                            <p:strVal val="ppt_x"/>
                                          </p:val>
                                        </p:tav>
                                      </p:tavLst>
                                    </p:anim>
                                    <p:anim calcmode="lin" valueType="num">
                                      <p:cBhvr additive="base">
                                        <p:cTn id="51" dur="500"/>
                                        <p:tgtEl>
                                          <p:spTgt spid="6"/>
                                        </p:tgtEl>
                                        <p:attrNameLst>
                                          <p:attrName>ppt_y</p:attrName>
                                        </p:attrNameLst>
                                      </p:cBhvr>
                                      <p:tavLst>
                                        <p:tav tm="0">
                                          <p:val>
                                            <p:strVal val="ppt_y"/>
                                          </p:val>
                                        </p:tav>
                                        <p:tav tm="100000">
                                          <p:val>
                                            <p:strVal val="1+ppt_h/2"/>
                                          </p:val>
                                        </p:tav>
                                      </p:tavLst>
                                    </p:anim>
                                    <p:set>
                                      <p:cBhvr>
                                        <p:cTn id="52" dur="1" fill="hold">
                                          <p:stCondLst>
                                            <p:cond delay="499"/>
                                          </p:stCondLst>
                                        </p:cTn>
                                        <p:tgtEl>
                                          <p:spTgt spid="6"/>
                                        </p:tgtEl>
                                        <p:attrNameLst>
                                          <p:attrName>style.visibility</p:attrName>
                                        </p:attrNameLst>
                                      </p:cBhvr>
                                      <p:to>
                                        <p:strVal val="hidden"/>
                                      </p:to>
                                    </p:set>
                                  </p:childTnLst>
                                </p:cTn>
                              </p:par>
                            </p:childTnLst>
                          </p:cTn>
                        </p:par>
                        <p:par>
                          <p:cTn id="53" fill="hold" nodeType="afterGroup">
                            <p:stCondLst>
                              <p:cond delay="500"/>
                            </p:stCondLst>
                            <p:childTnLst>
                              <p:par>
                                <p:cTn id="54" presetID="10" presetClass="entr" presetSubtype="0" fill="hold" nodeType="afterEffect">
                                  <p:stCondLst>
                                    <p:cond delay="0"/>
                                  </p:stCondLst>
                                  <p:childTnLst>
                                    <p:set>
                                      <p:cBhvr>
                                        <p:cTn id="55" dur="1" fill="hold">
                                          <p:stCondLst>
                                            <p:cond delay="0"/>
                                          </p:stCondLst>
                                        </p:cTn>
                                        <p:tgtEl>
                                          <p:spTgt spid="8195">
                                            <p:txEl>
                                              <p:pRg st="4" end="4"/>
                                            </p:txEl>
                                          </p:spTgt>
                                        </p:tgtEl>
                                        <p:attrNameLst>
                                          <p:attrName>style.visibility</p:attrName>
                                        </p:attrNameLst>
                                      </p:cBhvr>
                                      <p:to>
                                        <p:strVal val="visible"/>
                                      </p:to>
                                    </p:set>
                                    <p:animEffect transition="in" filter="fade">
                                      <p:cBhvr>
                                        <p:cTn id="56" dur="500"/>
                                        <p:tgtEl>
                                          <p:spTgt spid="8195">
                                            <p:txEl>
                                              <p:pRg st="4" end="4"/>
                                            </p:txEl>
                                          </p:spTgt>
                                        </p:tgtEl>
                                      </p:cBhvr>
                                    </p:animEffect>
                                  </p:childTnLst>
                                </p:cTn>
                              </p:par>
                            </p:childTnLst>
                          </p:cTn>
                        </p:par>
                        <p:par>
                          <p:cTn id="57" fill="hold" nodeType="afterGroup">
                            <p:stCondLst>
                              <p:cond delay="1000"/>
                            </p:stCondLst>
                            <p:childTnLst>
                              <p:par>
                                <p:cTn id="58" presetID="2" presetClass="entr" presetSubtype="2" fill="hold"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500" fill="hold"/>
                                        <p:tgtEl>
                                          <p:spTgt spid="12"/>
                                        </p:tgtEl>
                                        <p:attrNameLst>
                                          <p:attrName>ppt_x</p:attrName>
                                        </p:attrNameLst>
                                      </p:cBhvr>
                                      <p:tavLst>
                                        <p:tav tm="0">
                                          <p:val>
                                            <p:strVal val="1+#ppt_w/2"/>
                                          </p:val>
                                        </p:tav>
                                        <p:tav tm="100000">
                                          <p:val>
                                            <p:strVal val="#ppt_x"/>
                                          </p:val>
                                        </p:tav>
                                      </p:tavLst>
                                    </p:anim>
                                    <p:anim calcmode="lin" valueType="num">
                                      <p:cBhvr additive="base">
                                        <p:cTn id="61"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1484784"/>
            <a:ext cx="8229600" cy="4525963"/>
          </a:xfrm>
        </p:spPr>
        <p:txBody>
          <a:bodyPr/>
          <a:lstStyle/>
          <a:p>
            <a:r>
              <a:rPr lang="en-US" altLang="zh-CN" sz="2000" dirty="0" smtClean="0">
                <a:hlinkClick r:id="rId3"/>
              </a:rPr>
              <a:t>http://epcc.sjtu.edu.cn/EPCC_SESC.htm</a:t>
            </a:r>
            <a:endParaRPr lang="en-US" altLang="zh-CN" sz="2000" dirty="0" smtClean="0"/>
          </a:p>
          <a:p>
            <a:r>
              <a:rPr lang="en-US" altLang="zh-CN" sz="2000" dirty="0" smtClean="0">
                <a:solidFill>
                  <a:schemeClr val="tx1"/>
                </a:solidFill>
                <a:latin typeface="Times New Roman" pitchFamily="18" charset="0"/>
                <a:cs typeface="Times New Roman" pitchFamily="18" charset="0"/>
              </a:rPr>
              <a:t>Add DVFS instructions</a:t>
            </a:r>
            <a:endParaRPr lang="zh-CN" altLang="zh-CN" sz="2000" dirty="0" smtClean="0">
              <a:solidFill>
                <a:schemeClr val="tx1"/>
              </a:solidFill>
              <a:latin typeface="Times New Roman" pitchFamily="18" charset="0"/>
              <a:cs typeface="Times New Roman" pitchFamily="18" charset="0"/>
            </a:endParaRPr>
          </a:p>
          <a:p>
            <a:r>
              <a:rPr lang="en-US" altLang="zh-CN" sz="2000" dirty="0" smtClean="0">
                <a:solidFill>
                  <a:schemeClr val="tx1"/>
                </a:solidFill>
                <a:latin typeface="Times New Roman" pitchFamily="18" charset="0"/>
                <a:cs typeface="Times New Roman" pitchFamily="18" charset="0"/>
              </a:rPr>
              <a:t>Calculate DVFS power using Watch model</a:t>
            </a:r>
            <a:endParaRPr lang="zh-CN" altLang="zh-CN" sz="2000" dirty="0" smtClean="0">
              <a:solidFill>
                <a:schemeClr val="tx1"/>
              </a:solidFill>
              <a:latin typeface="Times New Roman" pitchFamily="18" charset="0"/>
              <a:cs typeface="Times New Roman" pitchFamily="18" charset="0"/>
            </a:endParaRPr>
          </a:p>
          <a:p>
            <a:r>
              <a:rPr lang="en-US" altLang="zh-CN" sz="2000" dirty="0" smtClean="0">
                <a:solidFill>
                  <a:schemeClr val="tx1"/>
                </a:solidFill>
                <a:latin typeface="Times New Roman" pitchFamily="18" charset="0"/>
                <a:cs typeface="Times New Roman" pitchFamily="18" charset="0"/>
              </a:rPr>
              <a:t>Provide three Benchmark examples</a:t>
            </a:r>
            <a:endParaRPr lang="zh-CN" altLang="zh-CN" sz="2000" dirty="0" smtClean="0">
              <a:solidFill>
                <a:schemeClr val="tx1"/>
              </a:solidFill>
              <a:latin typeface="Times New Roman" pitchFamily="18" charset="0"/>
              <a:cs typeface="Times New Roman" pitchFamily="18" charset="0"/>
            </a:endParaRPr>
          </a:p>
          <a:p>
            <a:r>
              <a:rPr lang="en-US" altLang="zh-CN" sz="2000" dirty="0" smtClean="0">
                <a:solidFill>
                  <a:schemeClr val="tx1"/>
                </a:solidFill>
                <a:latin typeface="Times New Roman" pitchFamily="18" charset="0"/>
                <a:cs typeface="Times New Roman" pitchFamily="18" charset="0"/>
              </a:rPr>
              <a:t>Web-based visualization, user-friendly</a:t>
            </a:r>
            <a:endParaRPr lang="zh-CN" altLang="zh-CN" sz="2000" dirty="0" smtClean="0">
              <a:solidFill>
                <a:schemeClr val="tx1"/>
              </a:solidFill>
              <a:latin typeface="Times New Roman" pitchFamily="18" charset="0"/>
              <a:cs typeface="Times New Roman" pitchFamily="18" charset="0"/>
            </a:endParaRPr>
          </a:p>
          <a:p>
            <a:endParaRPr lang="zh-CN" altLang="en-US" dirty="0" smtClean="0"/>
          </a:p>
        </p:txBody>
      </p:sp>
      <p:sp>
        <p:nvSpPr>
          <p:cNvPr id="12291" name="标题 1"/>
          <p:cNvSpPr>
            <a:spLocks noGrp="1"/>
          </p:cNvSpPr>
          <p:nvPr>
            <p:ph type="title"/>
          </p:nvPr>
        </p:nvSpPr>
        <p:spPr>
          <a:xfrm>
            <a:off x="1581150" y="245062"/>
            <a:ext cx="7010400" cy="582612"/>
          </a:xfrm>
        </p:spPr>
        <p:txBody>
          <a:bodyPr>
            <a:normAutofit/>
          </a:bodyPr>
          <a:lstStyle/>
          <a:p>
            <a:pPr algn="r"/>
            <a:r>
              <a:rPr lang="en-US" altLang="zh-CN" sz="2800" dirty="0" smtClean="0"/>
              <a:t>Multi-core simulation tools</a:t>
            </a:r>
          </a:p>
        </p:txBody>
      </p:sp>
      <p:pic>
        <p:nvPicPr>
          <p:cNvPr id="5" name="Picture 7" descr="Report.jpg"/>
          <p:cNvPicPr>
            <a:picLocks noChangeAspect="1"/>
          </p:cNvPicPr>
          <p:nvPr/>
        </p:nvPicPr>
        <p:blipFill>
          <a:blip r:embed="rId4" cstate="print">
            <a:extLst>
              <a:ext uri="{28A0092B-C50C-407E-A947-70E740481C1C}">
                <a14:useLocalDpi xmlns:a14="http://schemas.microsoft.com/office/drawing/2010/main" val="0"/>
              </a:ext>
            </a:extLst>
          </a:blip>
          <a:srcRect l="49547" r="1639"/>
          <a:stretch>
            <a:fillRect/>
          </a:stretch>
        </p:blipFill>
        <p:spPr bwMode="auto">
          <a:xfrm>
            <a:off x="755576" y="3532187"/>
            <a:ext cx="3816424" cy="293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EPCC-Index.jpg"/>
          <p:cNvPicPr>
            <a:picLocks noChangeAspect="1"/>
          </p:cNvPicPr>
          <p:nvPr/>
        </p:nvPicPr>
        <p:blipFill>
          <a:blip r:embed="rId5" cstate="print">
            <a:extLst>
              <a:ext uri="{28A0092B-C50C-407E-A947-70E740481C1C}">
                <a14:useLocalDpi xmlns:a14="http://schemas.microsoft.com/office/drawing/2010/main" val="0"/>
              </a:ext>
            </a:extLst>
          </a:blip>
          <a:srcRect l="3664" t="11998" r="3395" b="2435"/>
          <a:stretch>
            <a:fillRect/>
          </a:stretch>
        </p:blipFill>
        <p:spPr bwMode="auto">
          <a:xfrm>
            <a:off x="5868144" y="1556791"/>
            <a:ext cx="3082951" cy="191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Report.jpg"/>
          <p:cNvPicPr>
            <a:picLocks noChangeAspect="1"/>
          </p:cNvPicPr>
          <p:nvPr/>
        </p:nvPicPr>
        <p:blipFill>
          <a:blip r:embed="rId6" cstate="print">
            <a:extLst>
              <a:ext uri="{28A0092B-C50C-407E-A947-70E740481C1C}">
                <a14:useLocalDpi xmlns:a14="http://schemas.microsoft.com/office/drawing/2010/main" val="0"/>
              </a:ext>
            </a:extLst>
          </a:blip>
          <a:srcRect l="2" r="50397"/>
          <a:stretch>
            <a:fillRect/>
          </a:stretch>
        </p:blipFill>
        <p:spPr bwMode="auto">
          <a:xfrm>
            <a:off x="4823587" y="3468687"/>
            <a:ext cx="3852869" cy="291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2123727" cy="663665"/>
          </a:xfrm>
          <a:prstGeom prst="rect">
            <a:avLst/>
          </a:prstGeom>
        </p:spPr>
      </p:pic>
      <p:sp>
        <p:nvSpPr>
          <p:cNvPr id="9" name="Line 4"/>
          <p:cNvSpPr>
            <a:spLocks noChangeShapeType="1"/>
          </p:cNvSpPr>
          <p:nvPr/>
        </p:nvSpPr>
        <p:spPr bwMode="auto">
          <a:xfrm>
            <a:off x="2267744" y="861649"/>
            <a:ext cx="6876256" cy="0"/>
          </a:xfrm>
          <a:prstGeom prst="line">
            <a:avLst/>
          </a:prstGeom>
          <a:noFill/>
          <a:ln w="38100">
            <a:solidFill>
              <a:srgbClr val="FF99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rgbClr val="995C00"/>
                  </a:outerShdw>
                </a:effectLst>
              </a14:hiddenEffects>
            </a:ext>
          </a:extLst>
        </p:spPr>
        <p:txBody>
          <a:bodyPr wrap="none"/>
          <a:lstStyle/>
          <a:p>
            <a:endParaRPr lang="zh-CN" altLang="en-US"/>
          </a:p>
        </p:txBody>
      </p:sp>
      <p:sp>
        <p:nvSpPr>
          <p:cNvPr id="2" name="日期占位符 1"/>
          <p:cNvSpPr>
            <a:spLocks noGrp="1"/>
          </p:cNvSpPr>
          <p:nvPr>
            <p:ph type="dt" sz="half" idx="10"/>
          </p:nvPr>
        </p:nvSpPr>
        <p:spPr/>
        <p:txBody>
          <a:bodyPr/>
          <a:lstStyle/>
          <a:p>
            <a:fld id="{050A484D-F806-484A-B438-440A7CC850E5}" type="datetime1">
              <a:rPr lang="en-US" altLang="zh-CN" smtClean="0"/>
              <a:pPr/>
              <a:t>11-9-27</a:t>
            </a:fld>
            <a:endParaRPr lang="zh-CN" altLang="en-US"/>
          </a:p>
        </p:txBody>
      </p:sp>
      <p:sp>
        <p:nvSpPr>
          <p:cNvPr id="4" name="灯片编号占位符 3"/>
          <p:cNvSpPr>
            <a:spLocks noGrp="1"/>
          </p:cNvSpPr>
          <p:nvPr>
            <p:ph type="sldNum" sz="quarter" idx="12"/>
          </p:nvPr>
        </p:nvSpPr>
        <p:spPr/>
        <p:txBody>
          <a:bodyPr/>
          <a:lstStyle/>
          <a:p>
            <a:fld id="{FB66567B-6BB6-477E-BC27-473F1BE5CFAB}" type="slidenum">
              <a:rPr lang="zh-CN" altLang="en-US" smtClean="0"/>
              <a:pPr/>
              <a:t>17</a:t>
            </a:fld>
            <a:endParaRPr lang="zh-CN" altLang="en-US"/>
          </a:p>
        </p:txBody>
      </p:sp>
    </p:spTree>
    <p:extLst>
      <p:ext uri="{BB962C8B-B14F-4D97-AF65-F5344CB8AC3E}">
        <p14:creationId xmlns:p14="http://schemas.microsoft.com/office/powerpoint/2010/main" val="87431937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92500" lnSpcReduction="10000"/>
          </a:bodyPr>
          <a:lstStyle/>
          <a:p>
            <a:pPr algn="just"/>
            <a:r>
              <a:rPr lang="en-US" altLang="zh-CN" sz="2800" dirty="0" smtClean="0"/>
              <a:t>GPGPU </a:t>
            </a:r>
            <a:r>
              <a:rPr lang="en-US" altLang="zh-CN" sz="2800" dirty="0"/>
              <a:t>computing becomes more and more popular, traditional distributed systems can no longer ignore the computing power of GPUs.</a:t>
            </a:r>
          </a:p>
          <a:p>
            <a:pPr algn="just"/>
            <a:r>
              <a:rPr lang="en-US" altLang="zh-CN" sz="2800" dirty="0"/>
              <a:t>GPU’s basic computing model is SIMD, which makes it very suitable for data intensive, loosely coupled computing.</a:t>
            </a:r>
          </a:p>
          <a:p>
            <a:pPr algn="just"/>
            <a:r>
              <a:rPr lang="en-US" altLang="zh-CN" sz="2800" dirty="0"/>
              <a:t>D</a:t>
            </a:r>
            <a:r>
              <a:rPr lang="en-US" altLang="zh-CN" sz="2800" dirty="0" smtClean="0"/>
              <a:t>istributed </a:t>
            </a:r>
            <a:r>
              <a:rPr lang="en-US" altLang="zh-CN" sz="2800" dirty="0"/>
              <a:t>system architectures still need much users’ attention when using GPUs for computing. Many problems including scalability, easy user interface, hardware and software configuration, etc. need to be solved.</a:t>
            </a:r>
          </a:p>
          <a:p>
            <a:endParaRPr lang="zh-CN" altLang="en-US" dirty="0"/>
          </a:p>
        </p:txBody>
      </p:sp>
      <p:sp>
        <p:nvSpPr>
          <p:cNvPr id="3" name="日期占位符 2"/>
          <p:cNvSpPr>
            <a:spLocks noGrp="1"/>
          </p:cNvSpPr>
          <p:nvPr>
            <p:ph type="dt" sz="half" idx="10"/>
          </p:nvPr>
        </p:nvSpPr>
        <p:spPr/>
        <p:txBody>
          <a:bodyPr/>
          <a:lstStyle/>
          <a:p>
            <a:fld id="{A71DA013-F950-45AD-B270-5AADC50E1789}" type="datetime1">
              <a:rPr lang="en-US" altLang="zh-CN" smtClean="0"/>
              <a:pPr/>
              <a:t>11-9-27</a:t>
            </a:fld>
            <a:endParaRPr lang="zh-CN" altLang="en-US"/>
          </a:p>
        </p:txBody>
      </p:sp>
      <p:sp>
        <p:nvSpPr>
          <p:cNvPr id="4" name="灯片编号占位符 3"/>
          <p:cNvSpPr>
            <a:spLocks noGrp="1"/>
          </p:cNvSpPr>
          <p:nvPr>
            <p:ph type="sldNum" sz="quarter" idx="12"/>
          </p:nvPr>
        </p:nvSpPr>
        <p:spPr/>
        <p:txBody>
          <a:bodyPr/>
          <a:lstStyle/>
          <a:p>
            <a:fld id="{FB66567B-6BB6-477E-BC27-473F1BE5CFAB}" type="slidenum">
              <a:rPr lang="zh-CN" altLang="en-US" smtClean="0"/>
              <a:pPr/>
              <a:t>18</a:t>
            </a:fld>
            <a:endParaRPr lang="zh-CN" altLang="en-US"/>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123727" cy="663665"/>
          </a:xfrm>
          <a:prstGeom prst="rect">
            <a:avLst/>
          </a:prstGeom>
        </p:spPr>
      </p:pic>
      <p:sp>
        <p:nvSpPr>
          <p:cNvPr id="7" name="Line 4"/>
          <p:cNvSpPr>
            <a:spLocks noChangeShapeType="1"/>
          </p:cNvSpPr>
          <p:nvPr/>
        </p:nvSpPr>
        <p:spPr bwMode="auto">
          <a:xfrm>
            <a:off x="2267744" y="1167036"/>
            <a:ext cx="6876256" cy="0"/>
          </a:xfrm>
          <a:prstGeom prst="line">
            <a:avLst/>
          </a:prstGeom>
          <a:noFill/>
          <a:ln w="38100">
            <a:solidFill>
              <a:srgbClr val="FF99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rgbClr val="995C00"/>
                  </a:outerShdw>
                </a:effectLst>
              </a14:hiddenEffects>
            </a:ext>
          </a:extLst>
        </p:spPr>
        <p:txBody>
          <a:bodyPr wrap="none"/>
          <a:lstStyle/>
          <a:p>
            <a:endParaRPr lang="zh-CN" altLang="en-US"/>
          </a:p>
        </p:txBody>
      </p:sp>
      <p:sp>
        <p:nvSpPr>
          <p:cNvPr id="8" name="标题 1"/>
          <p:cNvSpPr>
            <a:spLocks noGrp="1"/>
          </p:cNvSpPr>
          <p:nvPr>
            <p:ph type="title"/>
          </p:nvPr>
        </p:nvSpPr>
        <p:spPr>
          <a:xfrm>
            <a:off x="2267744" y="308201"/>
            <a:ext cx="6722368" cy="582612"/>
          </a:xfrm>
        </p:spPr>
        <p:txBody>
          <a:bodyPr>
            <a:noAutofit/>
          </a:bodyPr>
          <a:lstStyle/>
          <a:p>
            <a:pPr algn="r"/>
            <a:r>
              <a:rPr lang="en-US" altLang="zh-CN" sz="2800" dirty="0" smtClean="0">
                <a:latin typeface="Times New Roman" pitchFamily="18" charset="0"/>
              </a:rPr>
              <a:t>Distributed Architecture </a:t>
            </a:r>
            <a:r>
              <a:rPr lang="en-US" altLang="zh-CN" sz="2800" dirty="0">
                <a:latin typeface="Times New Roman" pitchFamily="18" charset="0"/>
              </a:rPr>
              <a:t>for multi CPU &amp; GPU cluster</a:t>
            </a:r>
            <a:endParaRPr lang="en-US" altLang="zh-CN" sz="2800" dirty="0" smtClean="0"/>
          </a:p>
        </p:txBody>
      </p:sp>
    </p:spTree>
    <p:extLst>
      <p:ext uri="{BB962C8B-B14F-4D97-AF65-F5344CB8AC3E}">
        <p14:creationId xmlns:p14="http://schemas.microsoft.com/office/powerpoint/2010/main" val="421116094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481329"/>
            <a:ext cx="7427168" cy="1515623"/>
          </a:xfrm>
        </p:spPr>
        <p:txBody>
          <a:bodyPr>
            <a:normAutofit fontScale="85000" lnSpcReduction="20000"/>
          </a:bodyPr>
          <a:lstStyle/>
          <a:p>
            <a:r>
              <a:rPr lang="en-US" altLang="zh-CN" dirty="0"/>
              <a:t>The architecture of distributed GPU system contains three layers</a:t>
            </a:r>
            <a:endParaRPr lang="zh-CN" altLang="zh-CN" dirty="0"/>
          </a:p>
          <a:p>
            <a:pPr lvl="1"/>
            <a:r>
              <a:rPr lang="en-US" altLang="zh-CN" dirty="0"/>
              <a:t>System layer</a:t>
            </a:r>
            <a:endParaRPr lang="zh-CN" altLang="zh-CN" dirty="0"/>
          </a:p>
          <a:p>
            <a:pPr lvl="1"/>
            <a:r>
              <a:rPr lang="en-US" altLang="zh-CN" dirty="0"/>
              <a:t>System interface layer</a:t>
            </a:r>
            <a:endParaRPr lang="zh-CN" altLang="zh-CN" dirty="0"/>
          </a:p>
          <a:p>
            <a:pPr lvl="1"/>
            <a:r>
              <a:rPr lang="en-US" altLang="zh-CN" dirty="0"/>
              <a:t>User programming </a:t>
            </a:r>
            <a:r>
              <a:rPr lang="en-US" altLang="zh-CN" dirty="0" smtClean="0"/>
              <a:t>module </a:t>
            </a:r>
            <a:r>
              <a:rPr lang="en-US" altLang="zh-CN" dirty="0"/>
              <a:t>level</a:t>
            </a:r>
            <a:endParaRPr lang="zh-CN" altLang="zh-CN" dirty="0"/>
          </a:p>
          <a:p>
            <a:endParaRPr lang="zh-CN" altLang="en-US" dirty="0"/>
          </a:p>
        </p:txBody>
      </p:sp>
      <p:sp>
        <p:nvSpPr>
          <p:cNvPr id="3" name="标题 2"/>
          <p:cNvSpPr>
            <a:spLocks noGrp="1"/>
          </p:cNvSpPr>
          <p:nvPr>
            <p:ph type="title"/>
          </p:nvPr>
        </p:nvSpPr>
        <p:spPr>
          <a:xfrm>
            <a:off x="2999878" y="125760"/>
            <a:ext cx="5724128" cy="1143000"/>
          </a:xfrm>
        </p:spPr>
        <p:txBody>
          <a:bodyPr>
            <a:normAutofit/>
          </a:bodyPr>
          <a:lstStyle/>
          <a:p>
            <a:pPr algn="r"/>
            <a:r>
              <a:rPr lang="en-US" altLang="zh-CN" sz="2800" dirty="0">
                <a:effectLst/>
              </a:rPr>
              <a:t>Distributed GPU parallel computing </a:t>
            </a:r>
            <a:r>
              <a:rPr lang="en-US" altLang="zh-CN" sz="2800" dirty="0" smtClean="0">
                <a:effectLst/>
              </a:rPr>
              <a:t>system</a:t>
            </a:r>
            <a:endParaRPr lang="zh-CN" altLang="en-US" sz="2800" dirty="0"/>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123727" cy="663665"/>
          </a:xfrm>
          <a:prstGeom prst="rect">
            <a:avLst/>
          </a:prstGeom>
        </p:spPr>
      </p:pic>
      <p:sp>
        <p:nvSpPr>
          <p:cNvPr id="5" name="Line 4"/>
          <p:cNvSpPr>
            <a:spLocks noChangeShapeType="1"/>
          </p:cNvSpPr>
          <p:nvPr/>
        </p:nvSpPr>
        <p:spPr bwMode="auto">
          <a:xfrm>
            <a:off x="2267744" y="1268760"/>
            <a:ext cx="6876256" cy="0"/>
          </a:xfrm>
          <a:prstGeom prst="line">
            <a:avLst/>
          </a:prstGeom>
          <a:noFill/>
          <a:ln w="38100">
            <a:solidFill>
              <a:srgbClr val="FF99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rgbClr val="995C00"/>
                  </a:outerShdw>
                </a:effectLst>
              </a14:hiddenEffects>
            </a:ext>
          </a:extLst>
        </p:spPr>
        <p:txBody>
          <a:bodyPr wrap="none"/>
          <a:lstStyle/>
          <a:p>
            <a:endParaRPr lang="zh-CN" altLang="en-US"/>
          </a:p>
        </p:txBody>
      </p:sp>
      <p:grpSp>
        <p:nvGrpSpPr>
          <p:cNvPr id="24" name="组合 23"/>
          <p:cNvGrpSpPr/>
          <p:nvPr/>
        </p:nvGrpSpPr>
        <p:grpSpPr>
          <a:xfrm>
            <a:off x="673198" y="3068960"/>
            <a:ext cx="7571210" cy="3456384"/>
            <a:chOff x="323528" y="3068960"/>
            <a:chExt cx="7571210" cy="3456384"/>
          </a:xfrm>
        </p:grpSpPr>
        <p:grpSp>
          <p:nvGrpSpPr>
            <p:cNvPr id="20" name="组合 19"/>
            <p:cNvGrpSpPr/>
            <p:nvPr/>
          </p:nvGrpSpPr>
          <p:grpSpPr>
            <a:xfrm>
              <a:off x="323528" y="3068960"/>
              <a:ext cx="6338070" cy="3456384"/>
              <a:chOff x="2338386" y="3140968"/>
              <a:chExt cx="6338070" cy="3456384"/>
            </a:xfrm>
          </p:grpSpPr>
          <p:sp>
            <p:nvSpPr>
              <p:cNvPr id="6" name="矩形 5"/>
              <p:cNvSpPr/>
              <p:nvPr/>
            </p:nvSpPr>
            <p:spPr>
              <a:xfrm>
                <a:off x="2339752" y="3140968"/>
                <a:ext cx="6336704" cy="720080"/>
              </a:xfrm>
              <a:prstGeom prst="rect">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339752" y="4077072"/>
                <a:ext cx="6336704" cy="720080"/>
              </a:xfrm>
              <a:prstGeom prst="rect">
                <a:avLst/>
              </a:prstGeom>
              <a:gradFill>
                <a:gsLst>
                  <a:gs pos="0">
                    <a:srgbClr val="8488C4"/>
                  </a:gs>
                  <a:gs pos="53000">
                    <a:srgbClr val="D4DEFF"/>
                  </a:gs>
                  <a:gs pos="83000">
                    <a:srgbClr val="D4DEFF"/>
                  </a:gs>
                  <a:gs pos="100000">
                    <a:srgbClr val="96AB9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338386" y="5013176"/>
                <a:ext cx="6338070" cy="1584176"/>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2699792" y="3284984"/>
                <a:ext cx="1512168" cy="432048"/>
              </a:xfrm>
              <a:prstGeom prst="roundRect">
                <a:avLst/>
              </a:prstGeom>
              <a:solidFill>
                <a:schemeClr val="accent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 I/O API</a:t>
                </a:r>
                <a:endParaRPr lang="zh-CN" altLang="en-US" dirty="0">
                  <a:solidFill>
                    <a:schemeClr val="tx1"/>
                  </a:solidFill>
                </a:endParaRPr>
              </a:p>
            </p:txBody>
          </p:sp>
          <p:sp>
            <p:nvSpPr>
              <p:cNvPr id="10" name="圆角矩形 9"/>
              <p:cNvSpPr/>
              <p:nvPr/>
            </p:nvSpPr>
            <p:spPr>
              <a:xfrm>
                <a:off x="5292080" y="3284984"/>
                <a:ext cx="3240360" cy="432048"/>
              </a:xfrm>
              <a:prstGeom prst="roundRect">
                <a:avLst/>
              </a:prstGeom>
              <a:solidFill>
                <a:schemeClr val="accent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A</a:t>
                </a:r>
                <a:r>
                  <a:rPr lang="en-US" altLang="zh-CN" dirty="0" smtClean="0">
                    <a:solidFill>
                      <a:schemeClr val="tx1"/>
                    </a:solidFill>
                  </a:rPr>
                  <a:t>pplication </a:t>
                </a:r>
                <a:r>
                  <a:rPr lang="en-US" altLang="zh-CN" dirty="0">
                    <a:solidFill>
                      <a:schemeClr val="tx1"/>
                    </a:solidFill>
                  </a:rPr>
                  <a:t>library</a:t>
                </a:r>
                <a:endParaRPr lang="zh-CN" altLang="en-US" dirty="0">
                  <a:solidFill>
                    <a:schemeClr val="tx1"/>
                  </a:solidFill>
                </a:endParaRPr>
              </a:p>
            </p:txBody>
          </p:sp>
          <p:sp>
            <p:nvSpPr>
              <p:cNvPr id="11" name="圆角矩形 10"/>
              <p:cNvSpPr/>
              <p:nvPr/>
            </p:nvSpPr>
            <p:spPr>
              <a:xfrm>
                <a:off x="2627784" y="4221088"/>
                <a:ext cx="2529284" cy="432048"/>
              </a:xfrm>
              <a:prstGeom prst="round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Web input Module</a:t>
                </a:r>
                <a:endParaRPr lang="zh-CN" altLang="en-US" dirty="0">
                  <a:solidFill>
                    <a:schemeClr val="tx1"/>
                  </a:solidFill>
                </a:endParaRPr>
              </a:p>
            </p:txBody>
          </p:sp>
          <p:sp>
            <p:nvSpPr>
              <p:cNvPr id="12" name="圆角矩形 11"/>
              <p:cNvSpPr/>
              <p:nvPr/>
            </p:nvSpPr>
            <p:spPr>
              <a:xfrm>
                <a:off x="5688124" y="4221088"/>
                <a:ext cx="2556284" cy="432048"/>
              </a:xfrm>
              <a:prstGeom prst="round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 File input Module</a:t>
                </a:r>
                <a:endParaRPr lang="zh-CN" altLang="en-US" dirty="0">
                  <a:solidFill>
                    <a:schemeClr val="tx1"/>
                  </a:solidFill>
                </a:endParaRPr>
              </a:p>
            </p:txBody>
          </p:sp>
          <p:sp>
            <p:nvSpPr>
              <p:cNvPr id="13" name="圆角矩形 12"/>
              <p:cNvSpPr/>
              <p:nvPr/>
            </p:nvSpPr>
            <p:spPr>
              <a:xfrm>
                <a:off x="2483768" y="5085184"/>
                <a:ext cx="720080" cy="1368152"/>
              </a:xfrm>
              <a:prstGeom prst="roundRect">
                <a:avLst/>
              </a:prstGeom>
              <a:solidFill>
                <a:schemeClr val="accent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schemeClr val="tx1"/>
                    </a:solidFill>
                  </a:rPr>
                  <a:t>GPU</a:t>
                </a:r>
              </a:p>
              <a:p>
                <a:pPr algn="ctr"/>
                <a:r>
                  <a:rPr lang="en-US" altLang="zh-CN" sz="1200" dirty="0" smtClean="0">
                    <a:solidFill>
                      <a:schemeClr val="tx1"/>
                    </a:solidFill>
                  </a:rPr>
                  <a:t>Comp</a:t>
                </a:r>
              </a:p>
              <a:p>
                <a:pPr algn="ctr"/>
                <a:r>
                  <a:rPr lang="en-US" altLang="zh-CN" sz="1200" dirty="0" smtClean="0">
                    <a:solidFill>
                      <a:schemeClr val="tx1"/>
                    </a:solidFill>
                  </a:rPr>
                  <a:t>Mod</a:t>
                </a:r>
                <a:endParaRPr lang="zh-CN" altLang="en-US" sz="1200" dirty="0">
                  <a:solidFill>
                    <a:schemeClr val="tx1"/>
                  </a:solidFill>
                </a:endParaRPr>
              </a:p>
            </p:txBody>
          </p:sp>
          <p:sp>
            <p:nvSpPr>
              <p:cNvPr id="14" name="圆角矩形 13"/>
              <p:cNvSpPr/>
              <p:nvPr/>
            </p:nvSpPr>
            <p:spPr>
              <a:xfrm>
                <a:off x="3275856" y="5083743"/>
                <a:ext cx="720080" cy="1368152"/>
              </a:xfrm>
              <a:prstGeom prst="roundRect">
                <a:avLst/>
              </a:prstGeom>
              <a:solidFill>
                <a:schemeClr val="accent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schemeClr val="tx1"/>
                    </a:solidFill>
                  </a:rPr>
                  <a:t>GPU</a:t>
                </a:r>
              </a:p>
              <a:p>
                <a:pPr algn="ctr"/>
                <a:r>
                  <a:rPr lang="en-US" altLang="zh-CN" sz="1200" dirty="0" err="1" smtClean="0">
                    <a:solidFill>
                      <a:schemeClr val="tx1"/>
                    </a:solidFill>
                  </a:rPr>
                  <a:t>Sched</a:t>
                </a:r>
                <a:r>
                  <a:rPr lang="en-US" altLang="zh-CN" sz="1200" dirty="0" smtClean="0">
                    <a:solidFill>
                      <a:schemeClr val="tx1"/>
                    </a:solidFill>
                  </a:rPr>
                  <a:t> Mod</a:t>
                </a:r>
                <a:endParaRPr lang="zh-CN" altLang="en-US" sz="1200" dirty="0">
                  <a:solidFill>
                    <a:schemeClr val="tx1"/>
                  </a:solidFill>
                </a:endParaRPr>
              </a:p>
            </p:txBody>
          </p:sp>
          <p:sp>
            <p:nvSpPr>
              <p:cNvPr id="15" name="圆角矩形 14"/>
              <p:cNvSpPr/>
              <p:nvPr/>
            </p:nvSpPr>
            <p:spPr>
              <a:xfrm>
                <a:off x="4067944" y="5083743"/>
                <a:ext cx="792088" cy="1368152"/>
              </a:xfrm>
              <a:prstGeom prst="roundRect">
                <a:avLst/>
              </a:prstGeom>
              <a:solidFill>
                <a:schemeClr val="accent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schemeClr val="tx1"/>
                    </a:solidFill>
                  </a:rPr>
                  <a:t>GPU</a:t>
                </a:r>
              </a:p>
              <a:p>
                <a:pPr algn="ctr"/>
                <a:r>
                  <a:rPr lang="en-US" altLang="zh-CN" sz="1200" dirty="0" err="1" smtClean="0">
                    <a:solidFill>
                      <a:schemeClr val="tx1"/>
                    </a:solidFill>
                  </a:rPr>
                  <a:t>Comm</a:t>
                </a:r>
                <a:endParaRPr lang="en-US" altLang="zh-CN" sz="1200" dirty="0" smtClean="0">
                  <a:solidFill>
                    <a:schemeClr val="tx1"/>
                  </a:solidFill>
                </a:endParaRPr>
              </a:p>
              <a:p>
                <a:pPr algn="ctr"/>
                <a:r>
                  <a:rPr lang="en-US" altLang="zh-CN" sz="1200" dirty="0" smtClean="0">
                    <a:solidFill>
                      <a:schemeClr val="tx1"/>
                    </a:solidFill>
                  </a:rPr>
                  <a:t>Mod</a:t>
                </a:r>
                <a:endParaRPr lang="zh-CN" altLang="en-US" sz="1200" dirty="0">
                  <a:solidFill>
                    <a:schemeClr val="tx1"/>
                  </a:solidFill>
                </a:endParaRPr>
              </a:p>
            </p:txBody>
          </p:sp>
          <p:sp>
            <p:nvSpPr>
              <p:cNvPr id="16" name="圆角矩形 15"/>
              <p:cNvSpPr/>
              <p:nvPr/>
            </p:nvSpPr>
            <p:spPr>
              <a:xfrm>
                <a:off x="5004048" y="5085184"/>
                <a:ext cx="792088" cy="1368152"/>
              </a:xfrm>
              <a:prstGeom prst="roundRect">
                <a:avLst/>
              </a:prstGeom>
              <a:solidFill>
                <a:schemeClr val="accent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CUDA</a:t>
                </a:r>
                <a:endParaRPr lang="en-US" altLang="zh-CN" sz="1200" dirty="0" smtClean="0">
                  <a:solidFill>
                    <a:schemeClr val="tx1"/>
                  </a:solidFill>
                </a:endParaRPr>
              </a:p>
              <a:p>
                <a:pPr algn="ctr"/>
                <a:r>
                  <a:rPr lang="en-US" altLang="zh-CN" sz="1200" dirty="0" smtClean="0">
                    <a:solidFill>
                      <a:schemeClr val="tx1"/>
                    </a:solidFill>
                  </a:rPr>
                  <a:t>Run</a:t>
                </a:r>
              </a:p>
              <a:p>
                <a:pPr algn="ctr"/>
                <a:r>
                  <a:rPr lang="en-US" altLang="zh-CN" sz="1200" dirty="0" smtClean="0">
                    <a:solidFill>
                      <a:schemeClr val="tx1"/>
                    </a:solidFill>
                  </a:rPr>
                  <a:t>LIB</a:t>
                </a:r>
                <a:endParaRPr lang="zh-CN" altLang="en-US" sz="1200" dirty="0">
                  <a:solidFill>
                    <a:schemeClr val="tx1"/>
                  </a:solidFill>
                </a:endParaRPr>
              </a:p>
            </p:txBody>
          </p:sp>
          <p:sp>
            <p:nvSpPr>
              <p:cNvPr id="17" name="圆角矩形 16"/>
              <p:cNvSpPr/>
              <p:nvPr/>
            </p:nvSpPr>
            <p:spPr>
              <a:xfrm>
                <a:off x="5868144" y="5083743"/>
                <a:ext cx="753282" cy="1368152"/>
              </a:xfrm>
              <a:prstGeom prst="roundRect">
                <a:avLst/>
              </a:prstGeom>
              <a:solidFill>
                <a:schemeClr val="accent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schemeClr val="tx1"/>
                    </a:solidFill>
                  </a:rPr>
                  <a:t>Err</a:t>
                </a:r>
              </a:p>
              <a:p>
                <a:pPr algn="ctr"/>
                <a:r>
                  <a:rPr lang="en-US" altLang="zh-CN" sz="1200" dirty="0" err="1" smtClean="0">
                    <a:solidFill>
                      <a:schemeClr val="tx1"/>
                    </a:solidFill>
                  </a:rPr>
                  <a:t>Tole</a:t>
                </a:r>
                <a:r>
                  <a:rPr lang="en-US" altLang="zh-CN" sz="1200" dirty="0" smtClean="0">
                    <a:solidFill>
                      <a:schemeClr val="tx1"/>
                    </a:solidFill>
                  </a:rPr>
                  <a:t> Mod</a:t>
                </a:r>
                <a:endParaRPr lang="zh-CN" altLang="en-US" sz="1200" dirty="0">
                  <a:solidFill>
                    <a:schemeClr val="tx1"/>
                  </a:solidFill>
                </a:endParaRPr>
              </a:p>
            </p:txBody>
          </p:sp>
          <p:sp>
            <p:nvSpPr>
              <p:cNvPr id="18" name="圆角矩形 17"/>
              <p:cNvSpPr/>
              <p:nvPr/>
            </p:nvSpPr>
            <p:spPr>
              <a:xfrm>
                <a:off x="6732240" y="5083743"/>
                <a:ext cx="794890" cy="1368152"/>
              </a:xfrm>
              <a:prstGeom prst="roundRect">
                <a:avLst/>
              </a:prstGeom>
              <a:solidFill>
                <a:schemeClr val="accent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schemeClr val="tx1"/>
                    </a:solidFill>
                  </a:rPr>
                  <a:t>Err</a:t>
                </a:r>
              </a:p>
              <a:p>
                <a:pPr algn="ctr"/>
                <a:r>
                  <a:rPr lang="en-US" altLang="zh-CN" sz="1200" dirty="0" smtClean="0">
                    <a:solidFill>
                      <a:schemeClr val="tx1"/>
                    </a:solidFill>
                  </a:rPr>
                  <a:t>Rec</a:t>
                </a:r>
              </a:p>
              <a:p>
                <a:pPr algn="ctr"/>
                <a:r>
                  <a:rPr lang="en-US" altLang="zh-CN" sz="1200" dirty="0" smtClean="0">
                    <a:solidFill>
                      <a:schemeClr val="tx1"/>
                    </a:solidFill>
                  </a:rPr>
                  <a:t>Mod</a:t>
                </a:r>
                <a:endParaRPr lang="zh-CN" altLang="en-US" sz="1200" dirty="0">
                  <a:solidFill>
                    <a:schemeClr val="tx1"/>
                  </a:solidFill>
                </a:endParaRPr>
              </a:p>
            </p:txBody>
          </p:sp>
          <p:sp>
            <p:nvSpPr>
              <p:cNvPr id="19" name="圆角矩形 18"/>
              <p:cNvSpPr/>
              <p:nvPr/>
            </p:nvSpPr>
            <p:spPr>
              <a:xfrm>
                <a:off x="7593534" y="5083743"/>
                <a:ext cx="938906" cy="1368152"/>
              </a:xfrm>
              <a:prstGeom prst="roundRect">
                <a:avLst/>
              </a:prstGeom>
              <a:solidFill>
                <a:schemeClr val="accent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smtClean="0">
                    <a:solidFill>
                      <a:schemeClr val="tx1"/>
                    </a:solidFill>
                  </a:rPr>
                  <a:t>Dist</a:t>
                </a:r>
                <a:endParaRPr lang="en-US" altLang="zh-CN" sz="1200" dirty="0" smtClean="0">
                  <a:solidFill>
                    <a:schemeClr val="tx1"/>
                  </a:solidFill>
                </a:endParaRPr>
              </a:p>
              <a:p>
                <a:pPr algn="ctr"/>
                <a:r>
                  <a:rPr lang="en-US" altLang="zh-CN" sz="1200" dirty="0" smtClean="0">
                    <a:solidFill>
                      <a:schemeClr val="tx1"/>
                    </a:solidFill>
                  </a:rPr>
                  <a:t>File</a:t>
                </a:r>
              </a:p>
              <a:p>
                <a:pPr algn="ctr"/>
                <a:r>
                  <a:rPr lang="en-US" altLang="zh-CN" sz="1200" dirty="0" smtClean="0">
                    <a:solidFill>
                      <a:schemeClr val="tx1"/>
                    </a:solidFill>
                  </a:rPr>
                  <a:t>System</a:t>
                </a:r>
                <a:endParaRPr lang="zh-CN" altLang="en-US" sz="1200" dirty="0">
                  <a:solidFill>
                    <a:schemeClr val="tx1"/>
                  </a:solidFill>
                </a:endParaRPr>
              </a:p>
            </p:txBody>
          </p:sp>
        </p:grpSp>
        <p:sp>
          <p:nvSpPr>
            <p:cNvPr id="21" name="TextBox 20"/>
            <p:cNvSpPr txBox="1"/>
            <p:nvPr/>
          </p:nvSpPr>
          <p:spPr>
            <a:xfrm>
              <a:off x="6732240" y="3142709"/>
              <a:ext cx="779381" cy="646331"/>
            </a:xfrm>
            <a:prstGeom prst="rect">
              <a:avLst/>
            </a:prstGeom>
            <a:noFill/>
          </p:spPr>
          <p:txBody>
            <a:bodyPr wrap="none" rtlCol="0">
              <a:spAutoFit/>
            </a:bodyPr>
            <a:lstStyle/>
            <a:p>
              <a:r>
                <a:rPr lang="en-US" altLang="zh-CN" dirty="0" smtClean="0"/>
                <a:t>User</a:t>
              </a:r>
            </a:p>
            <a:p>
              <a:r>
                <a:rPr lang="en-US" altLang="zh-CN" dirty="0" smtClean="0"/>
                <a:t>Layer</a:t>
              </a:r>
              <a:endParaRPr lang="zh-CN" altLang="en-US" dirty="0"/>
            </a:p>
          </p:txBody>
        </p:sp>
        <p:sp>
          <p:nvSpPr>
            <p:cNvPr id="22" name="TextBox 21"/>
            <p:cNvSpPr txBox="1"/>
            <p:nvPr/>
          </p:nvSpPr>
          <p:spPr>
            <a:xfrm>
              <a:off x="6732240" y="3985025"/>
              <a:ext cx="1162498" cy="923330"/>
            </a:xfrm>
            <a:prstGeom prst="rect">
              <a:avLst/>
            </a:prstGeom>
            <a:noFill/>
          </p:spPr>
          <p:txBody>
            <a:bodyPr wrap="none" rtlCol="0">
              <a:spAutoFit/>
            </a:bodyPr>
            <a:lstStyle/>
            <a:p>
              <a:r>
                <a:rPr lang="en-US" altLang="zh-CN" dirty="0" smtClean="0"/>
                <a:t>system</a:t>
              </a:r>
            </a:p>
            <a:p>
              <a:r>
                <a:rPr lang="en-US" altLang="zh-CN" dirty="0" smtClean="0"/>
                <a:t>Interface</a:t>
              </a:r>
            </a:p>
            <a:p>
              <a:r>
                <a:rPr lang="en-US" altLang="zh-CN" dirty="0" smtClean="0"/>
                <a:t>Layer</a:t>
              </a:r>
              <a:endParaRPr lang="zh-CN" altLang="en-US" dirty="0"/>
            </a:p>
          </p:txBody>
        </p:sp>
        <p:sp>
          <p:nvSpPr>
            <p:cNvPr id="23" name="TextBox 22"/>
            <p:cNvSpPr txBox="1"/>
            <p:nvPr/>
          </p:nvSpPr>
          <p:spPr>
            <a:xfrm>
              <a:off x="6732240" y="5219426"/>
              <a:ext cx="976549" cy="646331"/>
            </a:xfrm>
            <a:prstGeom prst="rect">
              <a:avLst/>
            </a:prstGeom>
            <a:noFill/>
          </p:spPr>
          <p:txBody>
            <a:bodyPr wrap="none" rtlCol="0">
              <a:spAutoFit/>
            </a:bodyPr>
            <a:lstStyle/>
            <a:p>
              <a:r>
                <a:rPr lang="en-US" altLang="zh-CN" dirty="0" smtClean="0"/>
                <a:t>System</a:t>
              </a:r>
            </a:p>
            <a:p>
              <a:r>
                <a:rPr lang="en-US" altLang="zh-CN" dirty="0" smtClean="0"/>
                <a:t>Layer</a:t>
              </a:r>
              <a:endParaRPr lang="zh-CN" altLang="en-US" dirty="0"/>
            </a:p>
          </p:txBody>
        </p:sp>
      </p:grpSp>
      <p:grpSp>
        <p:nvGrpSpPr>
          <p:cNvPr id="34" name="组合 33"/>
          <p:cNvGrpSpPr/>
          <p:nvPr/>
        </p:nvGrpSpPr>
        <p:grpSpPr>
          <a:xfrm>
            <a:off x="6259816" y="1989122"/>
            <a:ext cx="1624552" cy="935822"/>
            <a:chOff x="6923907" y="1988840"/>
            <a:chExt cx="1624552" cy="935822"/>
          </a:xfrm>
        </p:grpSpPr>
        <p:sp>
          <p:nvSpPr>
            <p:cNvPr id="25" name="圆角矩形 24"/>
            <p:cNvSpPr/>
            <p:nvPr/>
          </p:nvSpPr>
          <p:spPr>
            <a:xfrm>
              <a:off x="6923907" y="2024844"/>
              <a:ext cx="798442" cy="216024"/>
            </a:xfrm>
            <a:prstGeom prst="roundRect">
              <a:avLst/>
            </a:prstGeom>
            <a:solidFill>
              <a:schemeClr val="accent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 </a:t>
              </a:r>
              <a:endParaRPr lang="zh-CN" altLang="en-US" dirty="0">
                <a:solidFill>
                  <a:schemeClr val="tx1"/>
                </a:solidFill>
              </a:endParaRPr>
            </a:p>
          </p:txBody>
        </p:sp>
        <p:sp>
          <p:nvSpPr>
            <p:cNvPr id="26" name="圆角矩形 25"/>
            <p:cNvSpPr/>
            <p:nvPr/>
          </p:nvSpPr>
          <p:spPr>
            <a:xfrm>
              <a:off x="6923907" y="2312876"/>
              <a:ext cx="798442" cy="216024"/>
            </a:xfrm>
            <a:prstGeom prst="round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7" name="圆角矩形 26"/>
            <p:cNvSpPr/>
            <p:nvPr/>
          </p:nvSpPr>
          <p:spPr>
            <a:xfrm>
              <a:off x="6923907" y="2672916"/>
              <a:ext cx="792088" cy="216024"/>
            </a:xfrm>
            <a:prstGeom prst="roundRect">
              <a:avLst/>
            </a:prstGeom>
            <a:solidFill>
              <a:schemeClr val="accent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endParaRPr>
            </a:p>
          </p:txBody>
        </p:sp>
        <p:sp>
          <p:nvSpPr>
            <p:cNvPr id="31" name="TextBox 30"/>
            <p:cNvSpPr txBox="1"/>
            <p:nvPr/>
          </p:nvSpPr>
          <p:spPr>
            <a:xfrm>
              <a:off x="7854176" y="1988840"/>
              <a:ext cx="606256" cy="276999"/>
            </a:xfrm>
            <a:prstGeom prst="rect">
              <a:avLst/>
            </a:prstGeom>
            <a:noFill/>
          </p:spPr>
          <p:txBody>
            <a:bodyPr wrap="none" rtlCol="0">
              <a:spAutoFit/>
            </a:bodyPr>
            <a:lstStyle/>
            <a:p>
              <a:r>
                <a:rPr lang="en-US" altLang="zh-CN" sz="1200" dirty="0" smtClean="0"/>
                <a:t>Major</a:t>
              </a:r>
              <a:endParaRPr lang="zh-CN" altLang="en-US" sz="1200" dirty="0"/>
            </a:p>
          </p:txBody>
        </p:sp>
        <p:sp>
          <p:nvSpPr>
            <p:cNvPr id="32" name="TextBox 31"/>
            <p:cNvSpPr txBox="1"/>
            <p:nvPr/>
          </p:nvSpPr>
          <p:spPr>
            <a:xfrm>
              <a:off x="7834813" y="2278331"/>
              <a:ext cx="697627" cy="276999"/>
            </a:xfrm>
            <a:prstGeom prst="rect">
              <a:avLst/>
            </a:prstGeom>
            <a:noFill/>
          </p:spPr>
          <p:txBody>
            <a:bodyPr wrap="none" rtlCol="0">
              <a:spAutoFit/>
            </a:bodyPr>
            <a:lstStyle/>
            <a:p>
              <a:r>
                <a:rPr lang="en-US" altLang="zh-CN" sz="1200" dirty="0" smtClean="0"/>
                <a:t>Mating</a:t>
              </a:r>
              <a:endParaRPr lang="zh-CN" altLang="en-US" sz="1200" dirty="0"/>
            </a:p>
          </p:txBody>
        </p:sp>
        <p:sp>
          <p:nvSpPr>
            <p:cNvPr id="33" name="TextBox 32"/>
            <p:cNvSpPr txBox="1"/>
            <p:nvPr/>
          </p:nvSpPr>
          <p:spPr>
            <a:xfrm>
              <a:off x="7812360" y="2647663"/>
              <a:ext cx="736099" cy="276999"/>
            </a:xfrm>
            <a:prstGeom prst="rect">
              <a:avLst/>
            </a:prstGeom>
            <a:noFill/>
          </p:spPr>
          <p:txBody>
            <a:bodyPr wrap="none" rtlCol="0">
              <a:spAutoFit/>
            </a:bodyPr>
            <a:lstStyle/>
            <a:p>
              <a:r>
                <a:rPr lang="en-US" altLang="zh-CN" sz="1200" dirty="0" smtClean="0"/>
                <a:t>Related</a:t>
              </a:r>
              <a:endParaRPr lang="zh-CN" altLang="en-US" sz="1200" dirty="0"/>
            </a:p>
          </p:txBody>
        </p:sp>
      </p:grpSp>
      <p:sp>
        <p:nvSpPr>
          <p:cNvPr id="35" name="日期占位符 34"/>
          <p:cNvSpPr>
            <a:spLocks noGrp="1"/>
          </p:cNvSpPr>
          <p:nvPr>
            <p:ph type="dt" sz="half" idx="10"/>
          </p:nvPr>
        </p:nvSpPr>
        <p:spPr/>
        <p:txBody>
          <a:bodyPr/>
          <a:lstStyle/>
          <a:p>
            <a:fld id="{85C31441-6A75-489C-98CB-076D3861CBA9}" type="datetime1">
              <a:rPr lang="en-US" altLang="zh-CN" smtClean="0"/>
              <a:pPr/>
              <a:t>11-9-27</a:t>
            </a:fld>
            <a:endParaRPr lang="zh-CN" altLang="en-US"/>
          </a:p>
        </p:txBody>
      </p:sp>
      <p:sp>
        <p:nvSpPr>
          <p:cNvPr id="36" name="灯片编号占位符 35"/>
          <p:cNvSpPr>
            <a:spLocks noGrp="1"/>
          </p:cNvSpPr>
          <p:nvPr>
            <p:ph type="sldNum" sz="quarter" idx="12"/>
          </p:nvPr>
        </p:nvSpPr>
        <p:spPr/>
        <p:txBody>
          <a:bodyPr/>
          <a:lstStyle/>
          <a:p>
            <a:fld id="{FB66567B-6BB6-477E-BC27-473F1BE5CFAB}" type="slidenum">
              <a:rPr lang="zh-CN" altLang="en-US" smtClean="0"/>
              <a:pPr/>
              <a:t>19</a:t>
            </a:fld>
            <a:endParaRPr lang="zh-CN" altLang="en-US"/>
          </a:p>
        </p:txBody>
      </p:sp>
    </p:spTree>
    <p:extLst>
      <p:ext uri="{BB962C8B-B14F-4D97-AF65-F5344CB8AC3E}">
        <p14:creationId xmlns:p14="http://schemas.microsoft.com/office/powerpoint/2010/main" val="38873079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smtClean="0">
                <a:solidFill>
                  <a:schemeClr val="accent2"/>
                </a:solidFill>
              </a:rPr>
              <a:t>Introduction</a:t>
            </a:r>
          </a:p>
          <a:p>
            <a:r>
              <a:rPr lang="en-US" altLang="zh-CN" dirty="0" smtClean="0"/>
              <a:t>Founding Support</a:t>
            </a:r>
          </a:p>
          <a:p>
            <a:r>
              <a:rPr lang="en-US" altLang="zh-CN" dirty="0" smtClean="0"/>
              <a:t>Basic Research and Program</a:t>
            </a:r>
          </a:p>
          <a:p>
            <a:r>
              <a:rPr lang="en-US" altLang="zh-CN" dirty="0" smtClean="0"/>
              <a:t>Representation Research Groups</a:t>
            </a:r>
          </a:p>
          <a:p>
            <a:r>
              <a:rPr lang="en-US" altLang="zh-CN" dirty="0" smtClean="0"/>
              <a:t>Conclusion</a:t>
            </a:r>
            <a:endParaRPr lang="zh-CN" altLang="en-US" dirty="0"/>
          </a:p>
        </p:txBody>
      </p:sp>
      <p:sp>
        <p:nvSpPr>
          <p:cNvPr id="3" name="标题 2"/>
          <p:cNvSpPr>
            <a:spLocks noGrp="1"/>
          </p:cNvSpPr>
          <p:nvPr>
            <p:ph type="title"/>
          </p:nvPr>
        </p:nvSpPr>
        <p:spPr/>
        <p:txBody>
          <a:bodyPr/>
          <a:lstStyle/>
          <a:p>
            <a:r>
              <a:rPr lang="en-US" altLang="zh-CN" dirty="0" smtClean="0"/>
              <a:t>Agenda</a:t>
            </a:r>
            <a:endParaRPr lang="zh-CN" altLang="en-US" dirty="0"/>
          </a:p>
        </p:txBody>
      </p:sp>
      <p:sp>
        <p:nvSpPr>
          <p:cNvPr id="4" name="Line 4"/>
          <p:cNvSpPr>
            <a:spLocks noChangeShapeType="1"/>
          </p:cNvSpPr>
          <p:nvPr/>
        </p:nvSpPr>
        <p:spPr bwMode="auto">
          <a:xfrm>
            <a:off x="0" y="1268760"/>
            <a:ext cx="6372199" cy="0"/>
          </a:xfrm>
          <a:prstGeom prst="line">
            <a:avLst/>
          </a:prstGeom>
          <a:noFill/>
          <a:ln w="38100">
            <a:solidFill>
              <a:srgbClr val="FF99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rgbClr val="995C00"/>
                  </a:outerShdw>
                </a:effectLst>
              </a14:hiddenEffects>
            </a:ext>
          </a:extLst>
        </p:spPr>
        <p:txBody>
          <a:bodyPr wrap="none"/>
          <a:lstStyle/>
          <a:p>
            <a:endParaRPr lang="zh-CN" altLang="en-US"/>
          </a:p>
        </p:txBody>
      </p:sp>
      <p:sp>
        <p:nvSpPr>
          <p:cNvPr id="5" name="日期占位符 4"/>
          <p:cNvSpPr>
            <a:spLocks noGrp="1"/>
          </p:cNvSpPr>
          <p:nvPr>
            <p:ph type="dt" sz="half" idx="10"/>
          </p:nvPr>
        </p:nvSpPr>
        <p:spPr/>
        <p:txBody>
          <a:bodyPr/>
          <a:lstStyle/>
          <a:p>
            <a:fld id="{D4C91C12-39AA-4344-B394-022F55CD30B6}" type="datetime1">
              <a:rPr lang="en-US" altLang="zh-CN" smtClean="0"/>
              <a:pPr/>
              <a:t>11-9-27</a:t>
            </a:fld>
            <a:endParaRPr lang="zh-CN" altLang="en-US"/>
          </a:p>
        </p:txBody>
      </p:sp>
      <p:sp>
        <p:nvSpPr>
          <p:cNvPr id="6" name="灯片编号占位符 5"/>
          <p:cNvSpPr>
            <a:spLocks noGrp="1"/>
          </p:cNvSpPr>
          <p:nvPr>
            <p:ph type="sldNum" sz="quarter" idx="12"/>
          </p:nvPr>
        </p:nvSpPr>
        <p:spPr/>
        <p:txBody>
          <a:bodyPr/>
          <a:lstStyle/>
          <a:p>
            <a:fld id="{FB66567B-6BB6-477E-BC27-473F1BE5CFAB}" type="slidenum">
              <a:rPr lang="zh-CN" altLang="en-US" smtClean="0"/>
              <a:pPr/>
              <a:t>2</a:t>
            </a:fld>
            <a:endParaRPr lang="zh-CN" altLang="en-US"/>
          </a:p>
        </p:txBody>
      </p:sp>
    </p:spTree>
    <p:extLst>
      <p:ext uri="{BB962C8B-B14F-4D97-AF65-F5344CB8AC3E}">
        <p14:creationId xmlns:p14="http://schemas.microsoft.com/office/powerpoint/2010/main" val="277104654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内容占位符 1"/>
          <p:cNvSpPr>
            <a:spLocks noGrp="1"/>
          </p:cNvSpPr>
          <p:nvPr>
            <p:ph idx="1"/>
          </p:nvPr>
        </p:nvSpPr>
        <p:spPr>
          <a:xfrm>
            <a:off x="457200" y="1481329"/>
            <a:ext cx="7283152" cy="1083575"/>
          </a:xfrm>
        </p:spPr>
        <p:txBody>
          <a:bodyPr>
            <a:normAutofit fontScale="92500" lnSpcReduction="20000"/>
          </a:bodyPr>
          <a:lstStyle/>
          <a:p>
            <a:r>
              <a:rPr lang="en-US" altLang="zh-CN" dirty="0"/>
              <a:t>Provide compiler and optimization for GPU, task distribution, task scheduling and task return</a:t>
            </a:r>
            <a:endParaRPr lang="zh-CN" altLang="zh-CN" dirty="0"/>
          </a:p>
          <a:p>
            <a:endParaRPr lang="zh-CN" altLang="en-US" dirty="0"/>
          </a:p>
        </p:txBody>
      </p:sp>
      <p:sp>
        <p:nvSpPr>
          <p:cNvPr id="35" name="标题 2"/>
          <p:cNvSpPr>
            <a:spLocks noGrp="1"/>
          </p:cNvSpPr>
          <p:nvPr>
            <p:ph type="title"/>
          </p:nvPr>
        </p:nvSpPr>
        <p:spPr>
          <a:xfrm>
            <a:off x="133672" y="341784"/>
            <a:ext cx="8686800" cy="1143000"/>
          </a:xfrm>
        </p:spPr>
        <p:txBody>
          <a:bodyPr>
            <a:normAutofit/>
          </a:bodyPr>
          <a:lstStyle/>
          <a:p>
            <a:pPr algn="r"/>
            <a:r>
              <a:rPr lang="en-US" altLang="zh-CN" sz="2800" dirty="0" smtClean="0">
                <a:effectLst/>
              </a:rPr>
              <a:t> Flow chat of System Layer</a:t>
            </a:r>
            <a:endParaRPr lang="zh-CN" altLang="en-US" sz="2800" dirty="0"/>
          </a:p>
        </p:txBody>
      </p:sp>
      <p:pic>
        <p:nvPicPr>
          <p:cNvPr id="36" name="图片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123727" cy="663665"/>
          </a:xfrm>
          <a:prstGeom prst="rect">
            <a:avLst/>
          </a:prstGeom>
        </p:spPr>
      </p:pic>
      <p:sp>
        <p:nvSpPr>
          <p:cNvPr id="37" name="Line 4"/>
          <p:cNvSpPr>
            <a:spLocks noChangeShapeType="1"/>
          </p:cNvSpPr>
          <p:nvPr/>
        </p:nvSpPr>
        <p:spPr bwMode="auto">
          <a:xfrm>
            <a:off x="2267744" y="1268760"/>
            <a:ext cx="6876256" cy="0"/>
          </a:xfrm>
          <a:prstGeom prst="line">
            <a:avLst/>
          </a:prstGeom>
          <a:noFill/>
          <a:ln w="38100">
            <a:solidFill>
              <a:srgbClr val="FF99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rgbClr val="995C00"/>
                  </a:outerShdw>
                </a:effectLst>
              </a14:hiddenEffects>
            </a:ext>
          </a:extLst>
        </p:spPr>
        <p:txBody>
          <a:bodyPr wrap="none"/>
          <a:lstStyle/>
          <a:p>
            <a:endParaRPr lang="zh-CN" altLang="en-US"/>
          </a:p>
        </p:txBody>
      </p:sp>
      <p:grpSp>
        <p:nvGrpSpPr>
          <p:cNvPr id="86" name="组合 85"/>
          <p:cNvGrpSpPr/>
          <p:nvPr/>
        </p:nvGrpSpPr>
        <p:grpSpPr>
          <a:xfrm>
            <a:off x="683568" y="2564904"/>
            <a:ext cx="7869329" cy="4032448"/>
            <a:chOff x="683568" y="2564904"/>
            <a:chExt cx="7869329" cy="4032448"/>
          </a:xfrm>
        </p:grpSpPr>
        <p:sp>
          <p:nvSpPr>
            <p:cNvPr id="64" name="流程图: 过程 63"/>
            <p:cNvSpPr/>
            <p:nvPr/>
          </p:nvSpPr>
          <p:spPr>
            <a:xfrm>
              <a:off x="683568" y="2564904"/>
              <a:ext cx="7869329" cy="4032448"/>
            </a:xfrm>
            <a:prstGeom prst="flowChartProcess">
              <a:avLst/>
            </a:prstGeom>
            <a:ln>
              <a:noFill/>
            </a:ln>
            <a:effectLst>
              <a:outerShdw blurRad="50800" dist="38100" algn="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流程图: 过程 64"/>
            <p:cNvSpPr/>
            <p:nvPr/>
          </p:nvSpPr>
          <p:spPr>
            <a:xfrm>
              <a:off x="899592" y="4149080"/>
              <a:ext cx="7344816" cy="2232248"/>
            </a:xfrm>
            <a:prstGeom prst="flowChartProcess">
              <a:avLst/>
            </a:prstGeom>
            <a:solidFill>
              <a:schemeClr val="accent2">
                <a:lumMod val="60000"/>
                <a:lumOff val="40000"/>
              </a:schemeClr>
            </a:solidFill>
            <a:ln>
              <a:noFill/>
            </a:ln>
            <a:effectLst>
              <a:outerShdw blurRad="50800" dist="38100" algn="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1259632" y="5733256"/>
              <a:ext cx="6676287" cy="432048"/>
            </a:xfrm>
            <a:prstGeom prst="ellipse">
              <a:avLst/>
            </a:prstGeom>
            <a:ln>
              <a:noFill/>
            </a:ln>
            <a:scene3d>
              <a:camera prst="orthographicFront"/>
              <a:lightRig rig="threePt" dir="t"/>
            </a:scene3d>
            <a:sp3d>
              <a:bevel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 </a:t>
              </a:r>
              <a:r>
                <a:rPr lang="en-US" altLang="zh-CN" dirty="0">
                  <a:solidFill>
                    <a:schemeClr val="tx1"/>
                  </a:solidFill>
                </a:rPr>
                <a:t>Distributed computing system for </a:t>
              </a:r>
              <a:r>
                <a:rPr lang="en-US" altLang="zh-CN" dirty="0" smtClean="0">
                  <a:solidFill>
                    <a:schemeClr val="tx1"/>
                  </a:solidFill>
                </a:rPr>
                <a:t>GPUs</a:t>
              </a:r>
              <a:endParaRPr lang="en-US" altLang="zh-CN" dirty="0">
                <a:solidFill>
                  <a:schemeClr val="tx1"/>
                </a:solidFill>
              </a:endParaRPr>
            </a:p>
          </p:txBody>
        </p:sp>
        <p:sp>
          <p:nvSpPr>
            <p:cNvPr id="67" name="流程图: 过程 66"/>
            <p:cNvSpPr/>
            <p:nvPr/>
          </p:nvSpPr>
          <p:spPr>
            <a:xfrm>
              <a:off x="1187624" y="4649216"/>
              <a:ext cx="1296145" cy="641993"/>
            </a:xfrm>
            <a:prstGeom prst="flowChartProcess">
              <a:avLst/>
            </a:prstGeom>
            <a:solidFill>
              <a:schemeClr val="accent4">
                <a:lumMod val="40000"/>
                <a:lumOff val="60000"/>
              </a:schemeClr>
            </a:solidFill>
            <a:ln>
              <a:noFill/>
            </a:ln>
            <a:effectLst>
              <a:outerShdw blurRad="50800" dist="38100" algn="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200" dirty="0" smtClean="0">
                  <a:solidFill>
                    <a:schemeClr val="tx1"/>
                  </a:solidFill>
                </a:rPr>
                <a:t> </a:t>
              </a:r>
              <a:r>
                <a:rPr lang="en-US" altLang="zh-CN" sz="1200" dirty="0">
                  <a:solidFill>
                    <a:schemeClr val="tx1"/>
                  </a:solidFill>
                </a:rPr>
                <a:t>User Programming</a:t>
              </a:r>
            </a:p>
            <a:p>
              <a:r>
                <a:rPr lang="en-US" altLang="zh-CN" sz="1200" dirty="0" smtClean="0">
                  <a:solidFill>
                    <a:schemeClr val="tx1"/>
                  </a:solidFill>
                </a:rPr>
                <a:t>Model</a:t>
              </a:r>
              <a:endParaRPr lang="zh-CN" altLang="en-US" sz="1200" dirty="0">
                <a:solidFill>
                  <a:schemeClr val="tx1"/>
                </a:solidFill>
              </a:endParaRPr>
            </a:p>
          </p:txBody>
        </p:sp>
        <p:sp>
          <p:nvSpPr>
            <p:cNvPr id="68" name="流程图: 过程 67"/>
            <p:cNvSpPr/>
            <p:nvPr/>
          </p:nvSpPr>
          <p:spPr>
            <a:xfrm>
              <a:off x="2771801" y="4659215"/>
              <a:ext cx="1296145" cy="641993"/>
            </a:xfrm>
            <a:prstGeom prst="flowChartProcess">
              <a:avLst/>
            </a:prstGeom>
            <a:solidFill>
              <a:schemeClr val="accent4">
                <a:lumMod val="40000"/>
                <a:lumOff val="60000"/>
              </a:schemeClr>
            </a:solidFill>
            <a:ln>
              <a:noFill/>
            </a:ln>
            <a:effectLst>
              <a:outerShdw blurRad="50800" dist="38100" algn="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200" dirty="0" smtClean="0">
                  <a:solidFill>
                    <a:schemeClr val="tx1"/>
                  </a:solidFill>
                </a:rPr>
                <a:t> GPU Compile</a:t>
              </a:r>
            </a:p>
            <a:p>
              <a:r>
                <a:rPr lang="en-US" altLang="zh-CN" sz="1200" dirty="0" smtClean="0">
                  <a:solidFill>
                    <a:schemeClr val="tx1"/>
                  </a:solidFill>
                </a:rPr>
                <a:t>Model</a:t>
              </a:r>
              <a:endParaRPr lang="zh-CN" altLang="en-US" sz="1200" dirty="0">
                <a:solidFill>
                  <a:schemeClr val="tx1"/>
                </a:solidFill>
              </a:endParaRPr>
            </a:p>
          </p:txBody>
        </p:sp>
        <p:sp>
          <p:nvSpPr>
            <p:cNvPr id="69" name="流程图: 过程 68"/>
            <p:cNvSpPr/>
            <p:nvPr/>
          </p:nvSpPr>
          <p:spPr>
            <a:xfrm>
              <a:off x="4283969" y="4649215"/>
              <a:ext cx="1296145" cy="641993"/>
            </a:xfrm>
            <a:prstGeom prst="flowChartProcess">
              <a:avLst/>
            </a:prstGeom>
            <a:solidFill>
              <a:schemeClr val="accent4">
                <a:lumMod val="40000"/>
                <a:lumOff val="60000"/>
              </a:schemeClr>
            </a:solidFill>
            <a:ln>
              <a:noFill/>
            </a:ln>
            <a:effectLst>
              <a:outerShdw blurRad="50800" dist="38100" algn="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200" dirty="0" smtClean="0">
                  <a:solidFill>
                    <a:schemeClr val="tx1"/>
                  </a:solidFill>
                </a:rPr>
                <a:t> GPU Task</a:t>
              </a:r>
            </a:p>
            <a:p>
              <a:r>
                <a:rPr lang="en-US" altLang="zh-CN" sz="1200" dirty="0" smtClean="0">
                  <a:solidFill>
                    <a:schemeClr val="tx1"/>
                  </a:solidFill>
                </a:rPr>
                <a:t>Scheduling</a:t>
              </a:r>
              <a:endParaRPr lang="zh-CN" altLang="en-US" sz="1200" dirty="0">
                <a:solidFill>
                  <a:schemeClr val="tx1"/>
                </a:solidFill>
              </a:endParaRPr>
            </a:p>
          </p:txBody>
        </p:sp>
        <p:sp>
          <p:nvSpPr>
            <p:cNvPr id="70" name="流程图: 过程 69"/>
            <p:cNvSpPr/>
            <p:nvPr/>
          </p:nvSpPr>
          <p:spPr>
            <a:xfrm>
              <a:off x="6156177" y="4640519"/>
              <a:ext cx="1728192" cy="641993"/>
            </a:xfrm>
            <a:prstGeom prst="flowChartProcess">
              <a:avLst/>
            </a:prstGeom>
            <a:solidFill>
              <a:schemeClr val="accent4">
                <a:lumMod val="40000"/>
                <a:lumOff val="60000"/>
              </a:schemeClr>
            </a:solidFill>
            <a:ln>
              <a:noFill/>
            </a:ln>
            <a:effectLst>
              <a:outerShdw blurRad="50800" dist="38100" algn="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200" dirty="0" smtClean="0">
                  <a:solidFill>
                    <a:schemeClr val="tx1"/>
                  </a:solidFill>
                </a:rPr>
                <a:t> GPU Communication Module</a:t>
              </a:r>
              <a:endParaRPr lang="zh-CN" altLang="en-US" sz="1200" dirty="0">
                <a:solidFill>
                  <a:schemeClr val="tx1"/>
                </a:solidFill>
              </a:endParaRPr>
            </a:p>
          </p:txBody>
        </p:sp>
        <p:sp>
          <p:nvSpPr>
            <p:cNvPr id="71" name="流程图: 过程 70"/>
            <p:cNvSpPr/>
            <p:nvPr/>
          </p:nvSpPr>
          <p:spPr>
            <a:xfrm>
              <a:off x="1187623" y="2933641"/>
              <a:ext cx="1296145" cy="641993"/>
            </a:xfrm>
            <a:prstGeom prst="flowChartProcess">
              <a:avLst/>
            </a:prstGeom>
            <a:solidFill>
              <a:schemeClr val="accent4">
                <a:lumMod val="40000"/>
                <a:lumOff val="60000"/>
              </a:schemeClr>
            </a:solidFill>
            <a:ln>
              <a:noFill/>
            </a:ln>
            <a:effectLst>
              <a:outerShdw blurRad="50800" dist="38100" algn="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200" dirty="0" smtClean="0">
                  <a:solidFill>
                    <a:schemeClr val="tx1"/>
                  </a:solidFill>
                </a:rPr>
                <a:t>User GPU Code</a:t>
              </a:r>
              <a:endParaRPr lang="zh-CN" altLang="en-US" sz="1200" dirty="0">
                <a:solidFill>
                  <a:schemeClr val="tx1"/>
                </a:solidFill>
              </a:endParaRPr>
            </a:p>
          </p:txBody>
        </p:sp>
        <p:sp>
          <p:nvSpPr>
            <p:cNvPr id="72" name="流程图: 过程 71"/>
            <p:cNvSpPr/>
            <p:nvPr/>
          </p:nvSpPr>
          <p:spPr>
            <a:xfrm>
              <a:off x="2771800" y="2943640"/>
              <a:ext cx="1296145" cy="641993"/>
            </a:xfrm>
            <a:prstGeom prst="flowChartProcess">
              <a:avLst/>
            </a:prstGeom>
            <a:solidFill>
              <a:schemeClr val="accent4">
                <a:lumMod val="40000"/>
                <a:lumOff val="60000"/>
              </a:schemeClr>
            </a:solidFill>
            <a:ln>
              <a:noFill/>
            </a:ln>
            <a:effectLst>
              <a:outerShdw blurRad="50800" dist="38100" algn="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200" dirty="0" smtClean="0">
                  <a:solidFill>
                    <a:schemeClr val="tx1"/>
                  </a:solidFill>
                </a:rPr>
                <a:t>Code Optimization and Compiling</a:t>
              </a:r>
              <a:endParaRPr lang="zh-CN" altLang="en-US" sz="1200" dirty="0">
                <a:solidFill>
                  <a:schemeClr val="tx1"/>
                </a:solidFill>
              </a:endParaRPr>
            </a:p>
          </p:txBody>
        </p:sp>
        <p:sp>
          <p:nvSpPr>
            <p:cNvPr id="73" name="流程图: 过程 72"/>
            <p:cNvSpPr/>
            <p:nvPr/>
          </p:nvSpPr>
          <p:spPr>
            <a:xfrm>
              <a:off x="4355976" y="2933640"/>
              <a:ext cx="1296145" cy="641993"/>
            </a:xfrm>
            <a:prstGeom prst="flowChartProcess">
              <a:avLst/>
            </a:prstGeom>
            <a:solidFill>
              <a:schemeClr val="accent4">
                <a:lumMod val="40000"/>
                <a:lumOff val="60000"/>
              </a:schemeClr>
            </a:solidFill>
            <a:ln>
              <a:noFill/>
            </a:ln>
            <a:effectLst>
              <a:outerShdw blurRad="50800" dist="38100" algn="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200" dirty="0" smtClean="0">
                  <a:solidFill>
                    <a:schemeClr val="tx1"/>
                  </a:solidFill>
                </a:rPr>
                <a:t>Task Dispatching</a:t>
              </a:r>
              <a:endParaRPr lang="zh-CN" altLang="en-US" sz="1200" dirty="0">
                <a:solidFill>
                  <a:schemeClr val="tx1"/>
                </a:solidFill>
              </a:endParaRPr>
            </a:p>
          </p:txBody>
        </p:sp>
        <p:sp>
          <p:nvSpPr>
            <p:cNvPr id="74" name="流程图: 过程 73"/>
            <p:cNvSpPr/>
            <p:nvPr/>
          </p:nvSpPr>
          <p:spPr>
            <a:xfrm>
              <a:off x="6156176" y="2924944"/>
              <a:ext cx="1512168" cy="641993"/>
            </a:xfrm>
            <a:prstGeom prst="flowChartProcess">
              <a:avLst/>
            </a:prstGeom>
            <a:solidFill>
              <a:schemeClr val="accent4">
                <a:lumMod val="40000"/>
                <a:lumOff val="60000"/>
              </a:schemeClr>
            </a:solidFill>
            <a:ln>
              <a:noFill/>
            </a:ln>
            <a:effectLst>
              <a:outerShdw blurRad="50800" dist="38100" algn="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200" dirty="0" smtClean="0">
                  <a:solidFill>
                    <a:schemeClr val="tx1"/>
                  </a:solidFill>
                </a:rPr>
                <a:t>Task Running and Scheduling</a:t>
              </a:r>
              <a:endParaRPr lang="zh-CN" altLang="en-US" sz="1200" dirty="0">
                <a:solidFill>
                  <a:schemeClr val="tx1"/>
                </a:solidFill>
              </a:endParaRPr>
            </a:p>
          </p:txBody>
        </p:sp>
        <p:sp>
          <p:nvSpPr>
            <p:cNvPr id="75" name="右箭头 74"/>
            <p:cNvSpPr/>
            <p:nvPr/>
          </p:nvSpPr>
          <p:spPr>
            <a:xfrm>
              <a:off x="2483769" y="3173932"/>
              <a:ext cx="288032" cy="18306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右箭头 75"/>
            <p:cNvSpPr/>
            <p:nvPr/>
          </p:nvSpPr>
          <p:spPr>
            <a:xfrm>
              <a:off x="4067945" y="3173932"/>
              <a:ext cx="288032" cy="18306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右箭头 76"/>
            <p:cNvSpPr/>
            <p:nvPr/>
          </p:nvSpPr>
          <p:spPr>
            <a:xfrm>
              <a:off x="5705872" y="3154410"/>
              <a:ext cx="450304" cy="111052"/>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下箭头 78"/>
            <p:cNvSpPr/>
            <p:nvPr/>
          </p:nvSpPr>
          <p:spPr>
            <a:xfrm>
              <a:off x="1763688" y="3570858"/>
              <a:ext cx="144016" cy="1082278"/>
            </a:xfrm>
            <a:prstGeom prst="downArrow">
              <a:avLst/>
            </a:prstGeom>
            <a:solidFill>
              <a:srgbClr val="7030A0"/>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下箭头 79"/>
            <p:cNvSpPr/>
            <p:nvPr/>
          </p:nvSpPr>
          <p:spPr>
            <a:xfrm>
              <a:off x="3250479" y="3585633"/>
              <a:ext cx="144016" cy="1082278"/>
            </a:xfrm>
            <a:prstGeom prst="downArrow">
              <a:avLst/>
            </a:prstGeom>
            <a:solidFill>
              <a:srgbClr val="7030A0"/>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下箭头 80"/>
            <p:cNvSpPr/>
            <p:nvPr/>
          </p:nvSpPr>
          <p:spPr>
            <a:xfrm>
              <a:off x="4860033" y="3573016"/>
              <a:ext cx="144016" cy="1082278"/>
            </a:xfrm>
            <a:prstGeom prst="downArrow">
              <a:avLst/>
            </a:prstGeom>
            <a:solidFill>
              <a:srgbClr val="7030A0"/>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下箭头 81"/>
            <p:cNvSpPr/>
            <p:nvPr/>
          </p:nvSpPr>
          <p:spPr>
            <a:xfrm>
              <a:off x="6876256" y="3573016"/>
              <a:ext cx="144016" cy="1082278"/>
            </a:xfrm>
            <a:prstGeom prst="downArrow">
              <a:avLst/>
            </a:prstGeom>
            <a:solidFill>
              <a:srgbClr val="7030A0"/>
            </a:solidFill>
            <a:ln>
              <a:no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下箭头 84"/>
            <p:cNvSpPr/>
            <p:nvPr/>
          </p:nvSpPr>
          <p:spPr>
            <a:xfrm>
              <a:off x="5508104" y="3284984"/>
              <a:ext cx="220001" cy="1561281"/>
            </a:xfrm>
            <a:prstGeom prst="downArrow">
              <a:avLst/>
            </a:prstGeom>
            <a:solidFill>
              <a:srgbClr val="7030A0"/>
            </a:solidFill>
            <a:ln>
              <a:noFill/>
            </a:ln>
            <a:scene3d>
              <a:camera prst="orthographicFront">
                <a:rot lat="0" lon="0" rev="81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7" name="日期占位符 86"/>
          <p:cNvSpPr>
            <a:spLocks noGrp="1"/>
          </p:cNvSpPr>
          <p:nvPr>
            <p:ph type="dt" sz="half" idx="10"/>
          </p:nvPr>
        </p:nvSpPr>
        <p:spPr/>
        <p:txBody>
          <a:bodyPr/>
          <a:lstStyle/>
          <a:p>
            <a:fld id="{5A231B99-E796-42F2-91C3-F4F990700435}" type="datetime1">
              <a:rPr lang="en-US" altLang="zh-CN" smtClean="0"/>
              <a:pPr/>
              <a:t>11-9-27</a:t>
            </a:fld>
            <a:endParaRPr lang="zh-CN" altLang="en-US"/>
          </a:p>
        </p:txBody>
      </p:sp>
      <p:sp>
        <p:nvSpPr>
          <p:cNvPr id="88" name="灯片编号占位符 87"/>
          <p:cNvSpPr>
            <a:spLocks noGrp="1"/>
          </p:cNvSpPr>
          <p:nvPr>
            <p:ph type="sldNum" sz="quarter" idx="12"/>
          </p:nvPr>
        </p:nvSpPr>
        <p:spPr/>
        <p:txBody>
          <a:bodyPr/>
          <a:lstStyle/>
          <a:p>
            <a:fld id="{FB66567B-6BB6-477E-BC27-473F1BE5CFAB}" type="slidenum">
              <a:rPr lang="zh-CN" altLang="en-US" smtClean="0"/>
              <a:pPr/>
              <a:t>20</a:t>
            </a:fld>
            <a:endParaRPr lang="zh-CN" altLang="en-US"/>
          </a:p>
        </p:txBody>
      </p:sp>
    </p:spTree>
    <p:extLst>
      <p:ext uri="{BB962C8B-B14F-4D97-AF65-F5344CB8AC3E}">
        <p14:creationId xmlns:p14="http://schemas.microsoft.com/office/powerpoint/2010/main" val="310792442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Line 4"/>
          <p:cNvSpPr>
            <a:spLocks noChangeShapeType="1"/>
          </p:cNvSpPr>
          <p:nvPr/>
        </p:nvSpPr>
        <p:spPr bwMode="auto">
          <a:xfrm>
            <a:off x="2411760" y="1124744"/>
            <a:ext cx="6696744" cy="0"/>
          </a:xfrm>
          <a:prstGeom prst="line">
            <a:avLst/>
          </a:prstGeom>
          <a:noFill/>
          <a:ln w="38100">
            <a:solidFill>
              <a:srgbClr val="FF9900"/>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913417" name="Rectangle 9"/>
          <p:cNvSpPr>
            <a:spLocks noChangeArrowheads="1"/>
          </p:cNvSpPr>
          <p:nvPr/>
        </p:nvSpPr>
        <p:spPr bwMode="auto">
          <a:xfrm>
            <a:off x="1266825" y="494037"/>
            <a:ext cx="7877175" cy="606425"/>
          </a:xfrm>
          <a:prstGeom prst="rect">
            <a:avLst/>
          </a:prstGeom>
          <a:solidFill>
            <a:srgbClr val="FFFFFF"/>
          </a:solidFill>
          <a:ln>
            <a:noFill/>
          </a:ln>
          <a:effectLst/>
          <a:extLst/>
        </p:spPr>
        <p:txBody>
          <a:bodyPr/>
          <a:lstStyle/>
          <a:p>
            <a:pPr algn="r">
              <a:defRPr/>
            </a:pPr>
            <a:r>
              <a:rPr lang="en-US" altLang="zh-CN" sz="2800" b="1" dirty="0">
                <a:solidFill>
                  <a:srgbClr val="0000FF"/>
                </a:solidFill>
                <a:effectLst>
                  <a:outerShdw blurRad="38100" dist="38100" dir="2700000" algn="tl">
                    <a:srgbClr val="C0C0C0"/>
                  </a:outerShdw>
                </a:effectLst>
                <a:latin typeface="Comic Sans MS" pitchFamily="66" charset="0"/>
                <a:ea typeface="黑体" pitchFamily="2" charset="-122"/>
              </a:rPr>
              <a:t>Representative Research Groups </a:t>
            </a:r>
            <a:r>
              <a:rPr lang="en-US" altLang="zh-CN" sz="2800" b="1" dirty="0" smtClean="0">
                <a:solidFill>
                  <a:srgbClr val="0000FF"/>
                </a:solidFill>
                <a:effectLst>
                  <a:outerShdw blurRad="38100" dist="38100" dir="2700000" algn="tl">
                    <a:srgbClr val="C0C0C0"/>
                  </a:outerShdw>
                </a:effectLst>
                <a:latin typeface="Comic Sans MS" pitchFamily="66" charset="0"/>
                <a:ea typeface="黑体" pitchFamily="2" charset="-122"/>
              </a:rPr>
              <a:t>(2/5</a:t>
            </a:r>
            <a:r>
              <a:rPr lang="en-US" altLang="zh-CN" sz="2800" b="1" dirty="0">
                <a:solidFill>
                  <a:srgbClr val="0000FF"/>
                </a:solidFill>
                <a:effectLst>
                  <a:outerShdw blurRad="38100" dist="38100" dir="2700000" algn="tl">
                    <a:srgbClr val="C0C0C0"/>
                  </a:outerShdw>
                </a:effectLst>
                <a:latin typeface="Comic Sans MS" pitchFamily="66" charset="0"/>
                <a:ea typeface="黑体" pitchFamily="2" charset="-122"/>
              </a:rPr>
              <a:t>)</a:t>
            </a:r>
          </a:p>
        </p:txBody>
      </p:sp>
      <p:sp>
        <p:nvSpPr>
          <p:cNvPr id="11270" name="Text Box 10"/>
          <p:cNvSpPr txBox="1">
            <a:spLocks noChangeArrowheads="1"/>
          </p:cNvSpPr>
          <p:nvPr/>
        </p:nvSpPr>
        <p:spPr bwMode="auto">
          <a:xfrm>
            <a:off x="288925" y="1327150"/>
            <a:ext cx="86756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365125" eaLnBrk="0" hangingPunct="0">
              <a:defRPr kumimoji="1" sz="2400">
                <a:solidFill>
                  <a:schemeClr val="tx1"/>
                </a:solidFill>
                <a:latin typeface="Tahoma" pitchFamily="34" charset="0"/>
                <a:ea typeface="宋体" pitchFamily="2" charset="-122"/>
              </a:defRPr>
            </a:lvl1pPr>
            <a:lvl2pPr marL="742950" indent="-285750" eaLnBrk="0" hangingPunct="0">
              <a:defRPr kumimoji="1" sz="2400">
                <a:solidFill>
                  <a:schemeClr val="tx1"/>
                </a:solidFill>
                <a:latin typeface="Tahoma" pitchFamily="34" charset="0"/>
                <a:ea typeface="宋体" pitchFamily="2" charset="-122"/>
              </a:defRPr>
            </a:lvl2pPr>
            <a:lvl3pPr marL="1143000" indent="-228600" eaLnBrk="0" hangingPunct="0">
              <a:defRPr kumimoji="1" sz="2400">
                <a:solidFill>
                  <a:schemeClr val="tx1"/>
                </a:solidFill>
                <a:latin typeface="Tahoma" pitchFamily="34" charset="0"/>
                <a:ea typeface="宋体" pitchFamily="2" charset="-122"/>
              </a:defRPr>
            </a:lvl3pPr>
            <a:lvl4pPr marL="1600200" indent="-228600" eaLnBrk="0" hangingPunct="0">
              <a:defRPr kumimoji="1" sz="2400">
                <a:solidFill>
                  <a:schemeClr val="tx1"/>
                </a:solidFill>
                <a:latin typeface="Tahoma" pitchFamily="34" charset="0"/>
                <a:ea typeface="宋体" pitchFamily="2" charset="-122"/>
              </a:defRPr>
            </a:lvl4pPr>
            <a:lvl5pPr marL="2057400" indent="-228600" eaLnBrk="0" hangingPunct="0">
              <a:defRPr kumimoji="1"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pitchFamily="34" charset="0"/>
                <a:ea typeface="宋体" pitchFamily="2" charset="-122"/>
              </a:defRPr>
            </a:lvl9pPr>
          </a:lstStyle>
          <a:p>
            <a:pPr eaLnBrk="1" hangingPunct="1">
              <a:lnSpc>
                <a:spcPct val="150000"/>
              </a:lnSpc>
            </a:pPr>
            <a:r>
              <a:rPr lang="en-US" altLang="zh-CN" dirty="0">
                <a:solidFill>
                  <a:schemeClr val="accent2"/>
                </a:solidFill>
              </a:rPr>
              <a:t>National University of Defense Technology</a:t>
            </a:r>
          </a:p>
          <a:p>
            <a:pPr eaLnBrk="1" hangingPunct="1">
              <a:lnSpc>
                <a:spcPct val="150000"/>
              </a:lnSpc>
            </a:pPr>
            <a:r>
              <a:rPr lang="en-US" altLang="zh-CN" dirty="0"/>
              <a:t>    </a:t>
            </a:r>
          </a:p>
        </p:txBody>
      </p:sp>
      <p:sp>
        <p:nvSpPr>
          <p:cNvPr id="12" name="矩形 2"/>
          <p:cNvSpPr>
            <a:spLocks noChangeArrowheads="1"/>
          </p:cNvSpPr>
          <p:nvPr/>
        </p:nvSpPr>
        <p:spPr bwMode="auto">
          <a:xfrm>
            <a:off x="649287" y="1988840"/>
            <a:ext cx="7883526"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buFontTx/>
              <a:buChar char="•"/>
            </a:pPr>
            <a:r>
              <a:rPr lang="en-US" altLang="zh-CN" sz="1600" dirty="0">
                <a:solidFill>
                  <a:srgbClr val="0000FF"/>
                </a:solidFill>
              </a:rPr>
              <a:t>Focus</a:t>
            </a:r>
            <a:r>
              <a:rPr lang="en-US" altLang="zh-CN" sz="1600" dirty="0"/>
              <a:t>: High-performance computer system software architecture</a:t>
            </a:r>
          </a:p>
          <a:p>
            <a:pPr>
              <a:lnSpc>
                <a:spcPct val="150000"/>
              </a:lnSpc>
              <a:buFontTx/>
              <a:buChar char="•"/>
            </a:pPr>
            <a:r>
              <a:rPr lang="en-US" altLang="zh-CN" sz="1600" dirty="0">
                <a:solidFill>
                  <a:srgbClr val="0000FF"/>
                </a:solidFill>
              </a:rPr>
              <a:t>Typical project</a:t>
            </a:r>
            <a:r>
              <a:rPr lang="en-US" altLang="zh-CN" sz="1600" dirty="0"/>
              <a:t> </a:t>
            </a:r>
          </a:p>
          <a:p>
            <a:pPr lvl="1">
              <a:lnSpc>
                <a:spcPct val="150000"/>
              </a:lnSpc>
            </a:pPr>
            <a:r>
              <a:rPr lang="en-US" altLang="zh-CN" sz="1600" b="1" dirty="0">
                <a:solidFill>
                  <a:srgbClr val="0000FF"/>
                </a:solidFill>
              </a:rPr>
              <a:t> </a:t>
            </a:r>
            <a:r>
              <a:rPr lang="en-US" altLang="zh-CN" sz="1600" dirty="0">
                <a:solidFill>
                  <a:srgbClr val="0000FF"/>
                </a:solidFill>
              </a:rPr>
              <a:t>Key technology of </a:t>
            </a:r>
            <a:r>
              <a:rPr lang="en-US" altLang="zh-CN" sz="1600" dirty="0" err="1">
                <a:solidFill>
                  <a:srgbClr val="0000FF"/>
                </a:solidFill>
              </a:rPr>
              <a:t>petascale</a:t>
            </a:r>
            <a:r>
              <a:rPr lang="en-US" altLang="zh-CN" sz="1600" dirty="0">
                <a:solidFill>
                  <a:srgbClr val="0000FF"/>
                </a:solidFill>
              </a:rPr>
              <a:t>  computing system</a:t>
            </a:r>
          </a:p>
          <a:p>
            <a:pPr>
              <a:lnSpc>
                <a:spcPct val="150000"/>
              </a:lnSpc>
              <a:buFontTx/>
              <a:buChar char="•"/>
            </a:pPr>
            <a:r>
              <a:rPr lang="en-US" altLang="zh-CN" sz="1600" dirty="0">
                <a:solidFill>
                  <a:srgbClr val="0000FF"/>
                </a:solidFill>
              </a:rPr>
              <a:t>Website</a:t>
            </a:r>
            <a:r>
              <a:rPr lang="en-US" altLang="zh-CN" sz="1600" dirty="0"/>
              <a:t>: http://www.nudt.edu.cn </a:t>
            </a:r>
          </a:p>
          <a:p>
            <a:pPr>
              <a:lnSpc>
                <a:spcPct val="150000"/>
              </a:lnSpc>
              <a:buFontTx/>
              <a:buChar char="•"/>
            </a:pPr>
            <a:r>
              <a:rPr lang="en-US" altLang="zh-CN" sz="1600" dirty="0">
                <a:solidFill>
                  <a:srgbClr val="0000FF"/>
                </a:solidFill>
              </a:rPr>
              <a:t>Main </a:t>
            </a:r>
            <a:r>
              <a:rPr lang="en-US" altLang="zh-CN" sz="1600" dirty="0" smtClean="0">
                <a:solidFill>
                  <a:srgbClr val="0000FF"/>
                </a:solidFill>
              </a:rPr>
              <a:t>publications</a:t>
            </a:r>
            <a:r>
              <a:rPr lang="en-US" altLang="zh-CN" sz="1600" dirty="0" smtClean="0"/>
              <a:t>:</a:t>
            </a:r>
            <a:endParaRPr lang="en-US" altLang="zh-CN" sz="1600" dirty="0"/>
          </a:p>
          <a:p>
            <a:pPr lvl="1">
              <a:lnSpc>
                <a:spcPct val="150000"/>
              </a:lnSpc>
              <a:buFontTx/>
              <a:buChar char="•"/>
            </a:pPr>
            <a:r>
              <a:rPr lang="en-US" altLang="zh-CN" sz="1600" dirty="0"/>
              <a:t>IEEE TC, TPDA, TACO, ISCA, PACT, PPOPP, ICDCS, IPDPS, </a:t>
            </a:r>
            <a:r>
              <a:rPr lang="en-US" altLang="zh-CN" sz="1600" dirty="0" err="1"/>
              <a:t>Hoti</a:t>
            </a:r>
            <a:r>
              <a:rPr lang="en-US" altLang="zh-CN" sz="1600" dirty="0"/>
              <a:t>, Science in China, </a:t>
            </a:r>
            <a:r>
              <a:rPr lang="en-US" altLang="zh-CN" sz="1600" dirty="0" smtClean="0"/>
              <a:t>JCST…</a:t>
            </a:r>
          </a:p>
          <a:p>
            <a:pPr>
              <a:lnSpc>
                <a:spcPct val="150000"/>
              </a:lnSpc>
              <a:buFontTx/>
              <a:buChar char="•"/>
            </a:pPr>
            <a:r>
              <a:rPr lang="en-US" altLang="zh-CN" sz="1600" dirty="0" smtClean="0">
                <a:solidFill>
                  <a:srgbClr val="0000FF"/>
                </a:solidFill>
              </a:rPr>
              <a:t>Scientific Research Directions</a:t>
            </a:r>
          </a:p>
          <a:p>
            <a:pPr lvl="1">
              <a:lnSpc>
                <a:spcPct val="150000"/>
              </a:lnSpc>
              <a:buFontTx/>
              <a:buChar char="•"/>
            </a:pPr>
            <a:r>
              <a:rPr lang="en-US" altLang="zh-CN" sz="1600" dirty="0" smtClean="0"/>
              <a:t>High Performance Computing</a:t>
            </a:r>
          </a:p>
          <a:p>
            <a:pPr lvl="1">
              <a:lnSpc>
                <a:spcPct val="150000"/>
              </a:lnSpc>
              <a:buFontTx/>
              <a:buChar char="•"/>
            </a:pPr>
            <a:r>
              <a:rPr lang="en-US" altLang="zh-CN" sz="1600" dirty="0" smtClean="0"/>
              <a:t>Micro-processors</a:t>
            </a:r>
          </a:p>
          <a:p>
            <a:pPr lvl="1">
              <a:lnSpc>
                <a:spcPct val="150000"/>
              </a:lnSpc>
              <a:buFontTx/>
              <a:buChar char="•"/>
            </a:pPr>
            <a:r>
              <a:rPr lang="en-US" altLang="zh-CN" sz="1600" dirty="0" smtClean="0"/>
              <a:t>System Software</a:t>
            </a:r>
          </a:p>
          <a:p>
            <a:pPr lvl="1">
              <a:lnSpc>
                <a:spcPct val="150000"/>
              </a:lnSpc>
              <a:buFontTx/>
              <a:buChar char="•"/>
            </a:pPr>
            <a:r>
              <a:rPr lang="en-US" altLang="zh-CN" sz="1600" dirty="0" smtClean="0"/>
              <a:t>Network and communications </a:t>
            </a:r>
            <a:endParaRPr lang="en-US" altLang="zh-CN" sz="1600" dirty="0"/>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2998" r="54361"/>
          <a:stretch/>
        </p:blipFill>
        <p:spPr>
          <a:xfrm>
            <a:off x="0" y="0"/>
            <a:ext cx="1979712" cy="494037"/>
          </a:xfrm>
          <a:prstGeom prst="rect">
            <a:avLst/>
          </a:prstGeom>
        </p:spPr>
      </p:pic>
      <p:sp>
        <p:nvSpPr>
          <p:cNvPr id="2" name="日期占位符 1"/>
          <p:cNvSpPr>
            <a:spLocks noGrp="1"/>
          </p:cNvSpPr>
          <p:nvPr>
            <p:ph type="dt" sz="half" idx="10"/>
          </p:nvPr>
        </p:nvSpPr>
        <p:spPr/>
        <p:txBody>
          <a:bodyPr/>
          <a:lstStyle/>
          <a:p>
            <a:fld id="{7BA5C7D6-4B2C-4937-979F-BF0C39829C43}" type="datetime1">
              <a:rPr lang="en-US" altLang="zh-CN" smtClean="0"/>
              <a:pPr/>
              <a:t>11-9-27</a:t>
            </a:fld>
            <a:endParaRPr lang="zh-CN" altLang="en-US"/>
          </a:p>
        </p:txBody>
      </p:sp>
      <p:sp>
        <p:nvSpPr>
          <p:cNvPr id="4" name="灯片编号占位符 3"/>
          <p:cNvSpPr>
            <a:spLocks noGrp="1"/>
          </p:cNvSpPr>
          <p:nvPr>
            <p:ph type="sldNum" sz="quarter" idx="12"/>
          </p:nvPr>
        </p:nvSpPr>
        <p:spPr/>
        <p:txBody>
          <a:bodyPr/>
          <a:lstStyle/>
          <a:p>
            <a:fld id="{FB66567B-6BB6-477E-BC27-473F1BE5CFAB}" type="slidenum">
              <a:rPr lang="zh-CN" altLang="en-US" smtClean="0"/>
              <a:pPr/>
              <a:t>21</a:t>
            </a:fld>
            <a:endParaRPr lang="zh-CN" altLang="en-US"/>
          </a:p>
        </p:txBody>
      </p:sp>
    </p:spTree>
    <p:extLst>
      <p:ext uri="{BB962C8B-B14F-4D97-AF65-F5344CB8AC3E}">
        <p14:creationId xmlns:p14="http://schemas.microsoft.com/office/powerpoint/2010/main" val="2268315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Line 4"/>
          <p:cNvSpPr>
            <a:spLocks noChangeShapeType="1"/>
          </p:cNvSpPr>
          <p:nvPr/>
        </p:nvSpPr>
        <p:spPr bwMode="auto">
          <a:xfrm>
            <a:off x="1042417" y="980728"/>
            <a:ext cx="8066087" cy="0"/>
          </a:xfrm>
          <a:prstGeom prst="line">
            <a:avLst/>
          </a:prstGeom>
          <a:noFill/>
          <a:ln w="38100">
            <a:solidFill>
              <a:srgbClr val="FF9900"/>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4342" name="Text Box 10"/>
          <p:cNvSpPr txBox="1">
            <a:spLocks noChangeArrowheads="1"/>
          </p:cNvSpPr>
          <p:nvPr/>
        </p:nvSpPr>
        <p:spPr bwMode="auto">
          <a:xfrm>
            <a:off x="679450" y="1076722"/>
            <a:ext cx="85010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365125" eaLnBrk="0" hangingPunct="0">
              <a:defRPr kumimoji="1" sz="2400">
                <a:solidFill>
                  <a:schemeClr val="tx1"/>
                </a:solidFill>
                <a:latin typeface="Tahoma" pitchFamily="34" charset="0"/>
                <a:ea typeface="宋体" pitchFamily="2" charset="-122"/>
              </a:defRPr>
            </a:lvl1pPr>
            <a:lvl2pPr marL="742950" indent="-285750" eaLnBrk="0" hangingPunct="0">
              <a:defRPr kumimoji="1" sz="2400">
                <a:solidFill>
                  <a:schemeClr val="tx1"/>
                </a:solidFill>
                <a:latin typeface="Tahoma" pitchFamily="34" charset="0"/>
                <a:ea typeface="宋体" pitchFamily="2" charset="-122"/>
              </a:defRPr>
            </a:lvl2pPr>
            <a:lvl3pPr marL="1143000" indent="-228600" eaLnBrk="0" hangingPunct="0">
              <a:defRPr kumimoji="1" sz="2400">
                <a:solidFill>
                  <a:schemeClr val="tx1"/>
                </a:solidFill>
                <a:latin typeface="Tahoma" pitchFamily="34" charset="0"/>
                <a:ea typeface="宋体" pitchFamily="2" charset="-122"/>
              </a:defRPr>
            </a:lvl3pPr>
            <a:lvl4pPr marL="1600200" indent="-228600" eaLnBrk="0" hangingPunct="0">
              <a:defRPr kumimoji="1" sz="2400">
                <a:solidFill>
                  <a:schemeClr val="tx1"/>
                </a:solidFill>
                <a:latin typeface="Tahoma" pitchFamily="34" charset="0"/>
                <a:ea typeface="宋体" pitchFamily="2" charset="-122"/>
              </a:defRPr>
            </a:lvl4pPr>
            <a:lvl5pPr marL="2057400" indent="-228600" eaLnBrk="0" hangingPunct="0">
              <a:defRPr kumimoji="1"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pitchFamily="34" charset="0"/>
                <a:ea typeface="宋体" pitchFamily="2" charset="-122"/>
              </a:defRPr>
            </a:lvl9pPr>
          </a:lstStyle>
          <a:p>
            <a:pPr eaLnBrk="1" hangingPunct="1">
              <a:lnSpc>
                <a:spcPct val="150000"/>
              </a:lnSpc>
            </a:pPr>
            <a:r>
              <a:rPr kumimoji="0" lang="en-US" altLang="zh-CN" dirty="0">
                <a:latin typeface="+mn-lt"/>
                <a:ea typeface="+mn-ea"/>
              </a:rPr>
              <a:t>HPC system software stack</a:t>
            </a:r>
          </a:p>
          <a:p>
            <a:pPr eaLnBrk="1" hangingPunct="1">
              <a:lnSpc>
                <a:spcPct val="150000"/>
              </a:lnSpc>
            </a:pPr>
            <a:r>
              <a:rPr lang="en-US" altLang="zh-CN" dirty="0"/>
              <a:t>    </a:t>
            </a:r>
          </a:p>
        </p:txBody>
      </p:sp>
      <p:pic>
        <p:nvPicPr>
          <p:cNvPr id="1434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813" y="1785938"/>
            <a:ext cx="74406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l="2998" r="54361"/>
          <a:stretch/>
        </p:blipFill>
        <p:spPr>
          <a:xfrm>
            <a:off x="0" y="0"/>
            <a:ext cx="1979712" cy="494037"/>
          </a:xfrm>
          <a:prstGeom prst="rect">
            <a:avLst/>
          </a:prstGeom>
        </p:spPr>
      </p:pic>
      <p:sp>
        <p:nvSpPr>
          <p:cNvPr id="12" name="标题 1"/>
          <p:cNvSpPr txBox="1">
            <a:spLocks/>
          </p:cNvSpPr>
          <p:nvPr/>
        </p:nvSpPr>
        <p:spPr>
          <a:xfrm>
            <a:off x="931693" y="413792"/>
            <a:ext cx="8229600" cy="11430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r"/>
            <a:r>
              <a:rPr lang="en-US" altLang="zh-CN" sz="2800" dirty="0" smtClean="0"/>
              <a:t>Some mature technology and application</a:t>
            </a:r>
            <a:endParaRPr lang="zh-CN" altLang="en-US" sz="2800" dirty="0" smtClean="0"/>
          </a:p>
        </p:txBody>
      </p:sp>
      <p:sp>
        <p:nvSpPr>
          <p:cNvPr id="2" name="日期占位符 1"/>
          <p:cNvSpPr>
            <a:spLocks noGrp="1"/>
          </p:cNvSpPr>
          <p:nvPr>
            <p:ph type="dt" sz="half" idx="10"/>
          </p:nvPr>
        </p:nvSpPr>
        <p:spPr/>
        <p:txBody>
          <a:bodyPr/>
          <a:lstStyle/>
          <a:p>
            <a:fld id="{66C56771-626F-4913-A401-C5DE46000893}" type="datetime1">
              <a:rPr lang="en-US" altLang="zh-CN" smtClean="0"/>
              <a:pPr/>
              <a:t>11-9-27</a:t>
            </a:fld>
            <a:endParaRPr lang="zh-CN" altLang="en-US"/>
          </a:p>
        </p:txBody>
      </p:sp>
      <p:sp>
        <p:nvSpPr>
          <p:cNvPr id="3" name="灯片编号占位符 2"/>
          <p:cNvSpPr>
            <a:spLocks noGrp="1"/>
          </p:cNvSpPr>
          <p:nvPr>
            <p:ph type="sldNum" sz="quarter" idx="12"/>
          </p:nvPr>
        </p:nvSpPr>
        <p:spPr/>
        <p:txBody>
          <a:bodyPr/>
          <a:lstStyle/>
          <a:p>
            <a:fld id="{FB66567B-6BB6-477E-BC27-473F1BE5CFAB}" type="slidenum">
              <a:rPr lang="zh-CN" altLang="en-US" smtClean="0"/>
              <a:pPr/>
              <a:t>22</a:t>
            </a:fld>
            <a:endParaRPr lang="zh-CN" altLang="en-US"/>
          </a:p>
        </p:txBody>
      </p:sp>
    </p:spTree>
    <p:extLst>
      <p:ext uri="{BB962C8B-B14F-4D97-AF65-F5344CB8AC3E}">
        <p14:creationId xmlns:p14="http://schemas.microsoft.com/office/powerpoint/2010/main" val="1335169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Line 4"/>
          <p:cNvSpPr>
            <a:spLocks noChangeShapeType="1"/>
          </p:cNvSpPr>
          <p:nvPr/>
        </p:nvSpPr>
        <p:spPr bwMode="auto">
          <a:xfrm>
            <a:off x="2411760" y="1124744"/>
            <a:ext cx="6696744" cy="0"/>
          </a:xfrm>
          <a:prstGeom prst="line">
            <a:avLst/>
          </a:prstGeom>
          <a:noFill/>
          <a:ln w="38100">
            <a:solidFill>
              <a:srgbClr val="FF9900"/>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913417" name="Rectangle 9"/>
          <p:cNvSpPr>
            <a:spLocks noChangeArrowheads="1"/>
          </p:cNvSpPr>
          <p:nvPr/>
        </p:nvSpPr>
        <p:spPr bwMode="auto">
          <a:xfrm>
            <a:off x="1266825" y="494037"/>
            <a:ext cx="7877175" cy="606425"/>
          </a:xfrm>
          <a:prstGeom prst="rect">
            <a:avLst/>
          </a:prstGeom>
          <a:solidFill>
            <a:srgbClr val="FFFFFF"/>
          </a:solidFill>
          <a:ln>
            <a:noFill/>
          </a:ln>
          <a:effectLst/>
          <a:extLst/>
        </p:spPr>
        <p:txBody>
          <a:bodyPr/>
          <a:lstStyle/>
          <a:p>
            <a:pPr algn="r">
              <a:defRPr/>
            </a:pPr>
            <a:r>
              <a:rPr lang="en-US" altLang="zh-CN" sz="2800" b="1" dirty="0" smtClean="0">
                <a:solidFill>
                  <a:srgbClr val="0000FF"/>
                </a:solidFill>
                <a:effectLst>
                  <a:outerShdw blurRad="38100" dist="38100" dir="2700000" algn="tl">
                    <a:srgbClr val="C0C0C0"/>
                  </a:outerShdw>
                </a:effectLst>
                <a:latin typeface="Comic Sans MS" pitchFamily="66" charset="0"/>
                <a:ea typeface="黑体" pitchFamily="2" charset="-122"/>
              </a:rPr>
              <a:t>Resilience computing Framework</a:t>
            </a:r>
            <a:endParaRPr lang="en-US" altLang="zh-CN" sz="2800" b="1" dirty="0">
              <a:solidFill>
                <a:srgbClr val="0000FF"/>
              </a:solidFill>
              <a:effectLst>
                <a:outerShdw blurRad="38100" dist="38100" dir="2700000" algn="tl">
                  <a:srgbClr val="C0C0C0"/>
                </a:outerShdw>
              </a:effectLst>
              <a:latin typeface="Comic Sans MS" pitchFamily="66" charset="0"/>
              <a:ea typeface="黑体" pitchFamily="2" charset="-122"/>
            </a:endParaRPr>
          </a:p>
        </p:txBody>
      </p:sp>
      <p:sp>
        <p:nvSpPr>
          <p:cNvPr id="11270" name="Text Box 10"/>
          <p:cNvSpPr txBox="1">
            <a:spLocks noChangeArrowheads="1"/>
          </p:cNvSpPr>
          <p:nvPr/>
        </p:nvSpPr>
        <p:spPr bwMode="auto">
          <a:xfrm>
            <a:off x="288925" y="1327150"/>
            <a:ext cx="867568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365125" eaLnBrk="0" hangingPunct="0">
              <a:defRPr kumimoji="1" sz="2400">
                <a:solidFill>
                  <a:schemeClr val="tx1"/>
                </a:solidFill>
                <a:latin typeface="Tahoma" pitchFamily="34" charset="0"/>
                <a:ea typeface="宋体" pitchFamily="2" charset="-122"/>
              </a:defRPr>
            </a:lvl1pPr>
            <a:lvl2pPr marL="742950" indent="-285750" eaLnBrk="0" hangingPunct="0">
              <a:defRPr kumimoji="1" sz="2400">
                <a:solidFill>
                  <a:schemeClr val="tx1"/>
                </a:solidFill>
                <a:latin typeface="Tahoma" pitchFamily="34" charset="0"/>
                <a:ea typeface="宋体" pitchFamily="2" charset="-122"/>
              </a:defRPr>
            </a:lvl2pPr>
            <a:lvl3pPr marL="1143000" indent="-228600" eaLnBrk="0" hangingPunct="0">
              <a:defRPr kumimoji="1" sz="2400">
                <a:solidFill>
                  <a:schemeClr val="tx1"/>
                </a:solidFill>
                <a:latin typeface="Tahoma" pitchFamily="34" charset="0"/>
                <a:ea typeface="宋体" pitchFamily="2" charset="-122"/>
              </a:defRPr>
            </a:lvl3pPr>
            <a:lvl4pPr marL="1600200" indent="-228600" eaLnBrk="0" hangingPunct="0">
              <a:defRPr kumimoji="1" sz="2400">
                <a:solidFill>
                  <a:schemeClr val="tx1"/>
                </a:solidFill>
                <a:latin typeface="Tahoma" pitchFamily="34" charset="0"/>
                <a:ea typeface="宋体" pitchFamily="2" charset="-122"/>
              </a:defRPr>
            </a:lvl4pPr>
            <a:lvl5pPr marL="2057400" indent="-228600" eaLnBrk="0" hangingPunct="0">
              <a:defRPr kumimoji="1"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pitchFamily="34" charset="0"/>
                <a:ea typeface="宋体" pitchFamily="2" charset="-122"/>
              </a:defRPr>
            </a:lvl9pPr>
          </a:lstStyle>
          <a:p>
            <a:pPr eaLnBrk="1" hangingPunct="1">
              <a:lnSpc>
                <a:spcPct val="150000"/>
              </a:lnSpc>
            </a:pPr>
            <a:r>
              <a:rPr lang="en-US" altLang="zh-CN" dirty="0" smtClean="0"/>
              <a:t>    </a:t>
            </a:r>
            <a:endParaRPr lang="en-US" altLang="zh-CN" dirty="0"/>
          </a:p>
        </p:txBody>
      </p:sp>
      <p:sp>
        <p:nvSpPr>
          <p:cNvPr id="12" name="矩形 2"/>
          <p:cNvSpPr>
            <a:spLocks noChangeArrowheads="1"/>
          </p:cNvSpPr>
          <p:nvPr/>
        </p:nvSpPr>
        <p:spPr bwMode="auto">
          <a:xfrm>
            <a:off x="18" y="1401400"/>
            <a:ext cx="4144962" cy="440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defTabSz="4074268">
              <a:lnSpc>
                <a:spcPct val="120000"/>
              </a:lnSpc>
              <a:buClr>
                <a:srgbClr val="0000FF"/>
              </a:buClr>
              <a:buSzPct val="80000"/>
              <a:buFont typeface="Wingdings" charset="2"/>
              <a:buChar char="§"/>
              <a:defRPr/>
            </a:pPr>
            <a:r>
              <a:rPr lang="en-US" altLang="zh-CN" dirty="0">
                <a:latin typeface="Times New Roman" pitchFamily="18" charset="0"/>
                <a:cs typeface="Times New Roman" pitchFamily="18" charset="0"/>
              </a:rPr>
              <a:t>Capability to support post-</a:t>
            </a:r>
            <a:r>
              <a:rPr lang="en-US" altLang="zh-CN" dirty="0" err="1">
                <a:latin typeface="Times New Roman" pitchFamily="18" charset="0"/>
                <a:cs typeface="Times New Roman" pitchFamily="18" charset="0"/>
              </a:rPr>
              <a:t>petaflops</a:t>
            </a:r>
            <a:r>
              <a:rPr lang="en-US" altLang="zh-CN" dirty="0">
                <a:latin typeface="Times New Roman" pitchFamily="18" charset="0"/>
                <a:cs typeface="Times New Roman" pitchFamily="18" charset="0"/>
              </a:rPr>
              <a:t> and </a:t>
            </a:r>
            <a:r>
              <a:rPr lang="en-US" altLang="zh-CN" dirty="0" err="1">
                <a:latin typeface="Times New Roman" pitchFamily="18" charset="0"/>
                <a:cs typeface="Times New Roman" pitchFamily="18" charset="0"/>
              </a:rPr>
              <a:t>Exascale</a:t>
            </a:r>
            <a:r>
              <a:rPr lang="en-US" altLang="zh-CN" dirty="0">
                <a:latin typeface="Times New Roman" pitchFamily="18" charset="0"/>
                <a:cs typeface="Times New Roman" pitchFamily="18" charset="0"/>
              </a:rPr>
              <a:t> computing</a:t>
            </a:r>
            <a:endParaRPr lang="zh-CN" altLang="zh-CN" dirty="0">
              <a:latin typeface="Times New Roman" pitchFamily="18" charset="0"/>
              <a:cs typeface="Times New Roman" pitchFamily="18" charset="0"/>
            </a:endParaRPr>
          </a:p>
          <a:p>
            <a:pPr marL="285750" indent="-285750" defTabSz="4074268">
              <a:lnSpc>
                <a:spcPct val="120000"/>
              </a:lnSpc>
              <a:buClr>
                <a:srgbClr val="0000FF"/>
              </a:buClr>
              <a:buSzPct val="80000"/>
              <a:buFont typeface="Wingdings" charset="2"/>
              <a:buChar char="§"/>
              <a:defRPr/>
            </a:pPr>
            <a:r>
              <a:rPr lang="en-US" altLang="zh-CN" dirty="0">
                <a:latin typeface="Times New Roman" pitchFamily="18" charset="0"/>
                <a:cs typeface="Times New Roman" pitchFamily="18" charset="0"/>
              </a:rPr>
              <a:t>Collaboration with whole system software stack</a:t>
            </a:r>
          </a:p>
          <a:p>
            <a:pPr marL="285750" indent="-285750" defTabSz="4074268">
              <a:lnSpc>
                <a:spcPct val="120000"/>
              </a:lnSpc>
              <a:buClr>
                <a:srgbClr val="0000FF"/>
              </a:buClr>
              <a:buSzPct val="80000"/>
              <a:buFont typeface="Wingdings" charset="2"/>
              <a:buChar char="§"/>
              <a:defRPr/>
            </a:pPr>
            <a:r>
              <a:rPr lang="en-US" altLang="zh-CN" dirty="0">
                <a:latin typeface="Times New Roman" pitchFamily="18" charset="0"/>
                <a:cs typeface="Times New Roman" pitchFamily="18" charset="0"/>
              </a:rPr>
              <a:t> Coherent fault detection</a:t>
            </a:r>
          </a:p>
          <a:p>
            <a:pPr marL="285750" indent="-285750" defTabSz="4074268">
              <a:lnSpc>
                <a:spcPct val="120000"/>
              </a:lnSpc>
              <a:buClr>
                <a:srgbClr val="0000FF"/>
              </a:buClr>
              <a:buSzPct val="80000"/>
              <a:buFont typeface="Wingdings" charset="2"/>
              <a:buChar char="§"/>
              <a:defRPr/>
            </a:pPr>
            <a:r>
              <a:rPr lang="en-US" altLang="zh-CN" dirty="0">
                <a:latin typeface="Times New Roman" pitchFamily="18" charset="0"/>
                <a:cs typeface="Times New Roman" pitchFamily="18" charset="0"/>
              </a:rPr>
              <a:t> Coordinate fault  tolerant decision</a:t>
            </a:r>
          </a:p>
          <a:p>
            <a:pPr marL="285750" indent="-285750" defTabSz="4074268">
              <a:lnSpc>
                <a:spcPct val="120000"/>
              </a:lnSpc>
              <a:buClr>
                <a:srgbClr val="0000FF"/>
              </a:buClr>
              <a:buSzPct val="80000"/>
              <a:buFont typeface="Wingdings" charset="2"/>
              <a:buChar char="§"/>
              <a:defRPr/>
            </a:pPr>
            <a:r>
              <a:rPr lang="en-US" altLang="zh-CN" dirty="0">
                <a:latin typeface="Times New Roman" pitchFamily="18" charset="0"/>
                <a:cs typeface="Times New Roman" pitchFamily="18" charset="0"/>
              </a:rPr>
              <a:t>Cooperation of multiple fault recovery mechanics</a:t>
            </a:r>
          </a:p>
          <a:p>
            <a:pPr marL="285750" indent="-285750" defTabSz="4074268">
              <a:lnSpc>
                <a:spcPct val="120000"/>
              </a:lnSpc>
              <a:buClr>
                <a:srgbClr val="0000FF"/>
              </a:buClr>
              <a:buSzPct val="80000"/>
              <a:buFont typeface="Wingdings" charset="2"/>
              <a:buChar char="§"/>
              <a:defRPr/>
            </a:pPr>
            <a:r>
              <a:rPr lang="en-US" altLang="zh-CN" dirty="0">
                <a:latin typeface="Times New Roman" pitchFamily="18" charset="0"/>
                <a:cs typeface="Times New Roman" pitchFamily="18" charset="0"/>
              </a:rPr>
              <a:t>Combination of proactive and reactive strategies</a:t>
            </a:r>
          </a:p>
          <a:p>
            <a:pPr marL="285750" indent="-285750" defTabSz="4075800" fontAlgn="auto">
              <a:lnSpc>
                <a:spcPct val="120000"/>
              </a:lnSpc>
              <a:spcBef>
                <a:spcPts val="0"/>
              </a:spcBef>
              <a:spcAft>
                <a:spcPts val="0"/>
              </a:spcAft>
              <a:buClr>
                <a:srgbClr val="0000FF"/>
              </a:buClr>
              <a:buSzPct val="80000"/>
              <a:buFont typeface="Wingdings" charset="2"/>
              <a:buChar char="§"/>
              <a:defRPr/>
            </a:pPr>
            <a:r>
              <a:rPr lang="en-US" altLang="zh-CN" dirty="0">
                <a:latin typeface="Times New Roman" pitchFamily="18" charset="0"/>
                <a:cs typeface="Times New Roman" pitchFamily="18" charset="0"/>
              </a:rPr>
              <a:t>Customizable fault detection, prediction and recovery approaches</a:t>
            </a:r>
          </a:p>
          <a:p>
            <a:pPr marL="285750" indent="-285750" defTabSz="4075800" fontAlgn="auto">
              <a:lnSpc>
                <a:spcPct val="120000"/>
              </a:lnSpc>
              <a:spcBef>
                <a:spcPts val="0"/>
              </a:spcBef>
              <a:spcAft>
                <a:spcPts val="0"/>
              </a:spcAft>
              <a:buClr>
                <a:srgbClr val="0000FF"/>
              </a:buClr>
              <a:buSzPct val="80000"/>
              <a:buFont typeface="Wingdings" charset="2"/>
              <a:buChar char="§"/>
              <a:defRPr/>
            </a:pPr>
            <a:r>
              <a:rPr lang="en-US" altLang="zh-CN" dirty="0">
                <a:latin typeface="Times New Roman" pitchFamily="18" charset="0"/>
                <a:cs typeface="Times New Roman" pitchFamily="18" charset="0"/>
              </a:rPr>
              <a:t>Support various parallel models</a:t>
            </a:r>
            <a:endParaRPr lang="en-US" altLang="zh-CN" dirty="0">
              <a:latin typeface="Calibri" pitchFamily="34" charset="0"/>
            </a:endParaRPr>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2998" r="54361"/>
          <a:stretch/>
        </p:blipFill>
        <p:spPr>
          <a:xfrm>
            <a:off x="0" y="0"/>
            <a:ext cx="1979712" cy="494037"/>
          </a:xfrm>
          <a:prstGeom prst="rect">
            <a:avLst/>
          </a:prstGeom>
        </p:spPr>
      </p:pic>
      <p:sp>
        <p:nvSpPr>
          <p:cNvPr id="2" name="日期占位符 1"/>
          <p:cNvSpPr>
            <a:spLocks noGrp="1"/>
          </p:cNvSpPr>
          <p:nvPr>
            <p:ph type="dt" sz="half" idx="10"/>
          </p:nvPr>
        </p:nvSpPr>
        <p:spPr/>
        <p:txBody>
          <a:bodyPr/>
          <a:lstStyle/>
          <a:p>
            <a:fld id="{7BA5C7D6-4B2C-4937-979F-BF0C39829C43}" type="datetime1">
              <a:rPr lang="en-US" altLang="zh-CN" smtClean="0"/>
              <a:pPr/>
              <a:t>11-9-27</a:t>
            </a:fld>
            <a:endParaRPr lang="zh-CN" altLang="en-US"/>
          </a:p>
        </p:txBody>
      </p:sp>
      <p:sp>
        <p:nvSpPr>
          <p:cNvPr id="4" name="灯片编号占位符 3"/>
          <p:cNvSpPr>
            <a:spLocks noGrp="1"/>
          </p:cNvSpPr>
          <p:nvPr>
            <p:ph type="sldNum" sz="quarter" idx="12"/>
          </p:nvPr>
        </p:nvSpPr>
        <p:spPr/>
        <p:txBody>
          <a:bodyPr/>
          <a:lstStyle/>
          <a:p>
            <a:fld id="{FB66567B-6BB6-477E-BC27-473F1BE5CFAB}" type="slidenum">
              <a:rPr lang="zh-CN" altLang="en-US" smtClean="0"/>
              <a:pPr/>
              <a:t>23</a:t>
            </a:fld>
            <a:endParaRPr lang="zh-CN" altLang="en-US"/>
          </a:p>
        </p:txBody>
      </p:sp>
      <p:grpSp>
        <p:nvGrpSpPr>
          <p:cNvPr id="9" name="组合 115"/>
          <p:cNvGrpSpPr/>
          <p:nvPr/>
        </p:nvGrpSpPr>
        <p:grpSpPr>
          <a:xfrm>
            <a:off x="4079900" y="1635092"/>
            <a:ext cx="5064100" cy="3712045"/>
            <a:chOff x="714348" y="51279"/>
            <a:chExt cx="7858180" cy="6663869"/>
          </a:xfrm>
        </p:grpSpPr>
        <p:sp>
          <p:nvSpPr>
            <p:cNvPr id="10" name="椭圆 120"/>
            <p:cNvSpPr/>
            <p:nvPr/>
          </p:nvSpPr>
          <p:spPr>
            <a:xfrm>
              <a:off x="714348" y="5429264"/>
              <a:ext cx="7858180" cy="1285884"/>
            </a:xfrm>
            <a:prstGeom prst="ellipse">
              <a:avLst/>
            </a:prstGeom>
            <a:solidFill>
              <a:srgbClr val="7DBCF5"/>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1" name="椭圆 121"/>
            <p:cNvSpPr/>
            <p:nvPr/>
          </p:nvSpPr>
          <p:spPr>
            <a:xfrm>
              <a:off x="1000100" y="5715016"/>
              <a:ext cx="1143008" cy="571504"/>
            </a:xfrm>
            <a:prstGeom prst="ellipse">
              <a:avLst/>
            </a:prstGeom>
            <a:solidFill>
              <a:srgbClr val="00B050"/>
            </a:solidFill>
            <a:ln>
              <a:noFill/>
            </a:ln>
            <a:effectLst>
              <a:innerShdw blurRad="63500" dist="50800" dir="54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3" name="TextBox 12"/>
            <p:cNvSpPr txBox="1"/>
            <p:nvPr/>
          </p:nvSpPr>
          <p:spPr>
            <a:xfrm>
              <a:off x="1214428" y="5739034"/>
              <a:ext cx="714380" cy="552522"/>
            </a:xfrm>
            <a:prstGeom prst="rect">
              <a:avLst/>
            </a:prstGeom>
            <a:noFill/>
            <a:ln>
              <a:noFill/>
            </a:ln>
            <a:scene3d>
              <a:camera prst="perspectiveRelaxedModerately"/>
              <a:lightRig rig="threePt" dir="t"/>
            </a:scene3d>
          </p:spPr>
          <p:txBody>
            <a:bodyPr wrap="square" rtlCol="0">
              <a:spAutoFit/>
            </a:bodyPr>
            <a:lstStyle/>
            <a:p>
              <a:pPr algn="ctr"/>
              <a:r>
                <a:rPr lang="en-US" altLang="zh-CN" sz="1400" dirty="0" smtClean="0">
                  <a:latin typeface="Times New Roman" pitchFamily="18" charset="0"/>
                  <a:cs typeface="Times New Roman" pitchFamily="18" charset="0"/>
                </a:rPr>
                <a:t>OS</a:t>
              </a:r>
              <a:endParaRPr lang="zh-CN" altLang="en-US" sz="1400" dirty="0">
                <a:latin typeface="Times New Roman" pitchFamily="18" charset="0"/>
                <a:cs typeface="Times New Roman" pitchFamily="18" charset="0"/>
              </a:endParaRPr>
            </a:p>
          </p:txBody>
        </p:sp>
        <p:sp>
          <p:nvSpPr>
            <p:cNvPr id="14" name="椭圆 123"/>
            <p:cNvSpPr/>
            <p:nvPr/>
          </p:nvSpPr>
          <p:spPr>
            <a:xfrm>
              <a:off x="2714612" y="5786454"/>
              <a:ext cx="1143008" cy="571504"/>
            </a:xfrm>
            <a:prstGeom prst="ellipse">
              <a:avLst/>
            </a:prstGeom>
            <a:solidFill>
              <a:srgbClr val="00B050"/>
            </a:solidFill>
            <a:ln>
              <a:noFill/>
            </a:ln>
            <a:effectLst>
              <a:innerShdw blurRad="63500" dist="50800" dir="54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5" name="TextBox 14"/>
            <p:cNvSpPr txBox="1"/>
            <p:nvPr/>
          </p:nvSpPr>
          <p:spPr>
            <a:xfrm>
              <a:off x="2487996" y="5752718"/>
              <a:ext cx="1396880" cy="552522"/>
            </a:xfrm>
            <a:prstGeom prst="rect">
              <a:avLst/>
            </a:prstGeom>
            <a:noFill/>
            <a:ln>
              <a:noFill/>
            </a:ln>
            <a:scene3d>
              <a:camera prst="perspectiveRelaxedModerately"/>
              <a:lightRig rig="threePt" dir="t"/>
            </a:scene3d>
          </p:spPr>
          <p:txBody>
            <a:bodyPr wrap="square" rtlCol="0">
              <a:spAutoFit/>
            </a:bodyPr>
            <a:lstStyle/>
            <a:p>
              <a:pPr algn="ctr"/>
              <a:r>
                <a:rPr lang="en-US" altLang="zh-CN" sz="1400" dirty="0" smtClean="0">
                  <a:latin typeface="Times New Roman" pitchFamily="18" charset="0"/>
                  <a:cs typeface="Times New Roman" pitchFamily="18" charset="0"/>
                </a:rPr>
                <a:t>Compiler</a:t>
              </a:r>
              <a:endParaRPr lang="zh-CN" altLang="en-US" sz="1400" dirty="0">
                <a:latin typeface="Times New Roman" pitchFamily="18" charset="0"/>
                <a:cs typeface="Times New Roman" pitchFamily="18" charset="0"/>
              </a:endParaRPr>
            </a:p>
          </p:txBody>
        </p:sp>
        <p:sp>
          <p:nvSpPr>
            <p:cNvPr id="16" name="椭圆 127"/>
            <p:cNvSpPr/>
            <p:nvPr/>
          </p:nvSpPr>
          <p:spPr>
            <a:xfrm>
              <a:off x="4071934" y="5500702"/>
              <a:ext cx="1214446" cy="571504"/>
            </a:xfrm>
            <a:prstGeom prst="ellipse">
              <a:avLst/>
            </a:prstGeom>
            <a:solidFill>
              <a:srgbClr val="00B050"/>
            </a:solidFill>
            <a:ln>
              <a:noFill/>
            </a:ln>
            <a:effectLst>
              <a:innerShdw blurRad="63500" dist="50800" dir="54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7" name="TextBox 16"/>
            <p:cNvSpPr txBox="1"/>
            <p:nvPr/>
          </p:nvSpPr>
          <p:spPr>
            <a:xfrm>
              <a:off x="3828050" y="5499914"/>
              <a:ext cx="1739199" cy="552522"/>
            </a:xfrm>
            <a:prstGeom prst="rect">
              <a:avLst/>
            </a:prstGeom>
            <a:noFill/>
            <a:ln>
              <a:noFill/>
            </a:ln>
            <a:scene3d>
              <a:camera prst="perspectiveRelaxedModerately"/>
              <a:lightRig rig="threePt" dir="t"/>
            </a:scene3d>
          </p:spPr>
          <p:txBody>
            <a:bodyPr wrap="square" rtlCol="0">
              <a:spAutoFit/>
            </a:bodyPr>
            <a:lstStyle/>
            <a:p>
              <a:pPr algn="ctr"/>
              <a:r>
                <a:rPr lang="en-US" altLang="zh-CN" sz="1400" dirty="0" smtClean="0">
                  <a:latin typeface="Times New Roman" pitchFamily="18" charset="0"/>
                  <a:cs typeface="Times New Roman" pitchFamily="18" charset="0"/>
                </a:rPr>
                <a:t>File system</a:t>
              </a:r>
              <a:endParaRPr lang="zh-CN" altLang="en-US" sz="1400" dirty="0">
                <a:latin typeface="Times New Roman" pitchFamily="18" charset="0"/>
                <a:cs typeface="Times New Roman" pitchFamily="18" charset="0"/>
              </a:endParaRPr>
            </a:p>
          </p:txBody>
        </p:sp>
        <p:sp>
          <p:nvSpPr>
            <p:cNvPr id="18" name="椭圆 129"/>
            <p:cNvSpPr/>
            <p:nvPr/>
          </p:nvSpPr>
          <p:spPr>
            <a:xfrm>
              <a:off x="5572132" y="5715016"/>
              <a:ext cx="1143008" cy="571504"/>
            </a:xfrm>
            <a:prstGeom prst="ellipse">
              <a:avLst/>
            </a:prstGeom>
            <a:solidFill>
              <a:srgbClr val="00B050"/>
            </a:solidFill>
            <a:ln>
              <a:noFill/>
            </a:ln>
            <a:effectLst>
              <a:innerShdw blurRad="63500" dist="50800" dir="54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9" name="TextBox 18"/>
            <p:cNvSpPr txBox="1"/>
            <p:nvPr/>
          </p:nvSpPr>
          <p:spPr>
            <a:xfrm>
              <a:off x="5542561" y="5753913"/>
              <a:ext cx="1128227" cy="552522"/>
            </a:xfrm>
            <a:prstGeom prst="rect">
              <a:avLst/>
            </a:prstGeom>
            <a:noFill/>
            <a:ln>
              <a:noFill/>
            </a:ln>
            <a:scene3d>
              <a:camera prst="perspectiveRelaxedModerately"/>
              <a:lightRig rig="threePt" dir="t"/>
            </a:scene3d>
          </p:spPr>
          <p:txBody>
            <a:bodyPr wrap="square" rtlCol="0">
              <a:spAutoFit/>
            </a:bodyPr>
            <a:lstStyle/>
            <a:p>
              <a:pPr algn="ctr"/>
              <a:r>
                <a:rPr lang="en-US" altLang="zh-CN" sz="1400" dirty="0" smtClean="0">
                  <a:latin typeface="Times New Roman" pitchFamily="18" charset="0"/>
                  <a:cs typeface="Times New Roman" pitchFamily="18" charset="0"/>
                </a:rPr>
                <a:t>RMS</a:t>
              </a:r>
              <a:endParaRPr lang="zh-CN" altLang="en-US" sz="1400" dirty="0">
                <a:latin typeface="Times New Roman" pitchFamily="18" charset="0"/>
                <a:cs typeface="Times New Roman" pitchFamily="18" charset="0"/>
              </a:endParaRPr>
            </a:p>
          </p:txBody>
        </p:sp>
        <p:sp>
          <p:nvSpPr>
            <p:cNvPr id="20" name="椭圆 131"/>
            <p:cNvSpPr/>
            <p:nvPr/>
          </p:nvSpPr>
          <p:spPr>
            <a:xfrm>
              <a:off x="7072330" y="5715016"/>
              <a:ext cx="1143008" cy="571504"/>
            </a:xfrm>
            <a:prstGeom prst="ellipse">
              <a:avLst/>
            </a:prstGeom>
            <a:solidFill>
              <a:srgbClr val="00B050"/>
            </a:solidFill>
            <a:ln>
              <a:noFill/>
            </a:ln>
            <a:effectLst>
              <a:innerShdw blurRad="63500" dist="50800" dir="54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1" name="TextBox 20"/>
            <p:cNvSpPr txBox="1"/>
            <p:nvPr/>
          </p:nvSpPr>
          <p:spPr>
            <a:xfrm>
              <a:off x="7143736" y="5767596"/>
              <a:ext cx="928693" cy="552522"/>
            </a:xfrm>
            <a:prstGeom prst="rect">
              <a:avLst/>
            </a:prstGeom>
            <a:noFill/>
            <a:ln>
              <a:noFill/>
            </a:ln>
            <a:scene3d>
              <a:camera prst="perspectiveRelaxedModerately"/>
              <a:lightRig rig="threePt" dir="t"/>
            </a:scene3d>
          </p:spPr>
          <p:txBody>
            <a:bodyPr wrap="square" rtlCol="0">
              <a:spAutoFit/>
            </a:bodyPr>
            <a:lstStyle/>
            <a:p>
              <a:pPr algn="ctr"/>
              <a:r>
                <a:rPr lang="en-US" altLang="zh-CN" sz="1400" dirty="0" smtClean="0">
                  <a:latin typeface="Times New Roman" pitchFamily="18" charset="0"/>
                  <a:cs typeface="Times New Roman" pitchFamily="18" charset="0"/>
                </a:rPr>
                <a:t>MPI</a:t>
              </a:r>
              <a:endParaRPr lang="zh-CN" altLang="en-US" sz="1400" dirty="0">
                <a:latin typeface="Times New Roman" pitchFamily="18" charset="0"/>
                <a:cs typeface="Times New Roman" pitchFamily="18" charset="0"/>
              </a:endParaRPr>
            </a:p>
          </p:txBody>
        </p:sp>
        <p:sp>
          <p:nvSpPr>
            <p:cNvPr id="22" name="TextBox 21"/>
            <p:cNvSpPr txBox="1"/>
            <p:nvPr/>
          </p:nvSpPr>
          <p:spPr>
            <a:xfrm>
              <a:off x="3647080" y="6084299"/>
              <a:ext cx="2117316" cy="552522"/>
            </a:xfrm>
            <a:prstGeom prst="rect">
              <a:avLst/>
            </a:prstGeom>
            <a:noFill/>
          </p:spPr>
          <p:txBody>
            <a:bodyPr wrap="none" rtlCol="0">
              <a:spAutoFit/>
            </a:bodyPr>
            <a:lstStyle/>
            <a:p>
              <a:pPr algn="ctr"/>
              <a:r>
                <a:rPr lang="en-US" altLang="zh-CN" sz="1400" b="1" dirty="0" smtClean="0">
                  <a:latin typeface="Times New Roman" pitchFamily="18" charset="0"/>
                  <a:cs typeface="Times New Roman" pitchFamily="18" charset="0"/>
                </a:rPr>
                <a:t>Software Stack</a:t>
              </a:r>
              <a:endParaRPr lang="zh-CN" altLang="en-US" sz="1400" b="1" dirty="0">
                <a:latin typeface="Times New Roman" pitchFamily="18" charset="0"/>
                <a:cs typeface="Times New Roman" pitchFamily="18" charset="0"/>
              </a:endParaRPr>
            </a:p>
          </p:txBody>
        </p:sp>
        <p:sp>
          <p:nvSpPr>
            <p:cNvPr id="23" name="流程图: 过程 134"/>
            <p:cNvSpPr/>
            <p:nvPr/>
          </p:nvSpPr>
          <p:spPr>
            <a:xfrm>
              <a:off x="3571868" y="4857760"/>
              <a:ext cx="285752" cy="928694"/>
            </a:xfrm>
            <a:prstGeom prst="flowChartProcess">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4" name="流程图: 过程 135"/>
            <p:cNvSpPr/>
            <p:nvPr/>
          </p:nvSpPr>
          <p:spPr>
            <a:xfrm>
              <a:off x="5357818" y="4857760"/>
              <a:ext cx="285752" cy="928694"/>
            </a:xfrm>
            <a:prstGeom prst="flowChartProcess">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5" name="椭圆 136"/>
            <p:cNvSpPr/>
            <p:nvPr/>
          </p:nvSpPr>
          <p:spPr>
            <a:xfrm>
              <a:off x="2714612" y="4214818"/>
              <a:ext cx="3714776" cy="1071570"/>
            </a:xfrm>
            <a:prstGeom prst="ellipse">
              <a:avLst/>
            </a:prstGeom>
            <a:solidFill>
              <a:srgbClr val="F8A79E"/>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6" name="流程图: 过程 137"/>
            <p:cNvSpPr/>
            <p:nvPr/>
          </p:nvSpPr>
          <p:spPr>
            <a:xfrm>
              <a:off x="3571868" y="3714752"/>
              <a:ext cx="285752" cy="928694"/>
            </a:xfrm>
            <a:prstGeom prst="flowChartProcess">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7" name="流程图: 过程 138"/>
            <p:cNvSpPr/>
            <p:nvPr/>
          </p:nvSpPr>
          <p:spPr>
            <a:xfrm>
              <a:off x="5357818" y="3714752"/>
              <a:ext cx="285752" cy="928694"/>
            </a:xfrm>
            <a:prstGeom prst="flowChartProcess">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8" name="TextBox 27"/>
            <p:cNvSpPr txBox="1"/>
            <p:nvPr/>
          </p:nvSpPr>
          <p:spPr>
            <a:xfrm>
              <a:off x="3500443" y="4132806"/>
              <a:ext cx="2352246" cy="1106884"/>
            </a:xfrm>
            <a:prstGeom prst="rect">
              <a:avLst/>
            </a:prstGeom>
            <a:noFill/>
          </p:spPr>
          <p:txBody>
            <a:bodyPr wrap="square" rtlCol="0">
              <a:spAutoFit/>
            </a:bodyPr>
            <a:lstStyle/>
            <a:p>
              <a:pPr algn="ctr">
                <a:lnSpc>
                  <a:spcPct val="80000"/>
                </a:lnSpc>
              </a:pPr>
              <a:r>
                <a:rPr lang="en-US" altLang="zh-CN" sz="1400" b="1" dirty="0" smtClean="0">
                  <a:latin typeface="Times New Roman" pitchFamily="18" charset="0"/>
                  <a:cs typeface="Times New Roman" pitchFamily="18" charset="0"/>
                </a:rPr>
                <a:t>FTE</a:t>
              </a:r>
            </a:p>
            <a:p>
              <a:pPr algn="ctr">
                <a:lnSpc>
                  <a:spcPct val="80000"/>
                </a:lnSpc>
              </a:pPr>
              <a:r>
                <a:rPr lang="en-US" altLang="zh-CN" sz="1400" b="1" dirty="0" smtClean="0">
                  <a:latin typeface="Times New Roman" pitchFamily="18" charset="0"/>
                  <a:cs typeface="Times New Roman" pitchFamily="18" charset="0"/>
                </a:rPr>
                <a:t>Fault Tolerant Engine</a:t>
              </a:r>
              <a:endParaRPr lang="zh-CN" altLang="en-US" sz="1400" b="1" dirty="0">
                <a:latin typeface="Times New Roman" pitchFamily="18" charset="0"/>
                <a:cs typeface="Times New Roman" pitchFamily="18" charset="0"/>
              </a:endParaRPr>
            </a:p>
          </p:txBody>
        </p:sp>
        <p:sp>
          <p:nvSpPr>
            <p:cNvPr id="29" name="流程图: 过程 140"/>
            <p:cNvSpPr/>
            <p:nvPr/>
          </p:nvSpPr>
          <p:spPr>
            <a:xfrm>
              <a:off x="6786578" y="3714752"/>
              <a:ext cx="285752" cy="2500330"/>
            </a:xfrm>
            <a:prstGeom prst="flowChartProcess">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0" name="流程图: 过程 141"/>
            <p:cNvSpPr/>
            <p:nvPr/>
          </p:nvSpPr>
          <p:spPr>
            <a:xfrm>
              <a:off x="2214546" y="3786190"/>
              <a:ext cx="285752" cy="2500330"/>
            </a:xfrm>
            <a:prstGeom prst="flowChartProcess">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1" name="椭圆 142"/>
            <p:cNvSpPr/>
            <p:nvPr/>
          </p:nvSpPr>
          <p:spPr>
            <a:xfrm>
              <a:off x="714348" y="2786058"/>
              <a:ext cx="7858180" cy="1285884"/>
            </a:xfrm>
            <a:prstGeom prst="ellipse">
              <a:avLst/>
            </a:prstGeom>
            <a:solidFill>
              <a:srgbClr val="ECACFE"/>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2" name="TextBox 31"/>
            <p:cNvSpPr txBox="1"/>
            <p:nvPr/>
          </p:nvSpPr>
          <p:spPr>
            <a:xfrm>
              <a:off x="3646235" y="3158595"/>
              <a:ext cx="2049905" cy="939285"/>
            </a:xfrm>
            <a:prstGeom prst="rect">
              <a:avLst/>
            </a:prstGeom>
            <a:noFill/>
          </p:spPr>
          <p:txBody>
            <a:bodyPr wrap="square" rtlCol="0">
              <a:spAutoFit/>
            </a:bodyPr>
            <a:lstStyle/>
            <a:p>
              <a:pPr algn="ctr"/>
              <a:r>
                <a:rPr lang="en-US" altLang="zh-CN" sz="1400" b="1" dirty="0" smtClean="0">
                  <a:latin typeface="Times New Roman" pitchFamily="18" charset="0"/>
                  <a:cs typeface="Times New Roman" pitchFamily="18" charset="0"/>
                </a:rPr>
                <a:t>Fault Tolerant Mechanisms</a:t>
              </a:r>
              <a:endParaRPr lang="zh-CN" altLang="en-US" sz="1400" b="1" dirty="0">
                <a:latin typeface="Times New Roman" pitchFamily="18" charset="0"/>
                <a:cs typeface="Times New Roman" pitchFamily="18" charset="0"/>
              </a:endParaRPr>
            </a:p>
          </p:txBody>
        </p:sp>
        <p:sp>
          <p:nvSpPr>
            <p:cNvPr id="33" name="椭圆 144"/>
            <p:cNvSpPr/>
            <p:nvPr/>
          </p:nvSpPr>
          <p:spPr>
            <a:xfrm>
              <a:off x="4000496" y="2786058"/>
              <a:ext cx="1214446" cy="571504"/>
            </a:xfrm>
            <a:prstGeom prst="ellipse">
              <a:avLst/>
            </a:prstGeom>
            <a:solidFill>
              <a:srgbClr val="FFFF93"/>
            </a:solidFill>
            <a:ln>
              <a:noFill/>
            </a:ln>
            <a:effectLst>
              <a:innerShdw blurRad="63500" dist="50800" dir="54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4" name="TextBox 33"/>
            <p:cNvSpPr txBox="1"/>
            <p:nvPr/>
          </p:nvSpPr>
          <p:spPr>
            <a:xfrm>
              <a:off x="3697260" y="2710170"/>
              <a:ext cx="1845301" cy="552522"/>
            </a:xfrm>
            <a:prstGeom prst="rect">
              <a:avLst/>
            </a:prstGeom>
            <a:noFill/>
            <a:ln>
              <a:noFill/>
            </a:ln>
            <a:scene3d>
              <a:camera prst="perspectiveRelaxedModerately"/>
              <a:lightRig rig="threePt" dir="t"/>
            </a:scene3d>
          </p:spPr>
          <p:txBody>
            <a:bodyPr wrap="square" rtlCol="0">
              <a:spAutoFit/>
            </a:bodyPr>
            <a:lstStyle/>
            <a:p>
              <a:pPr algn="ctr"/>
              <a:r>
                <a:rPr lang="en-US" altLang="zh-CN" sz="1400" dirty="0" smtClean="0">
                  <a:latin typeface="Times New Roman" pitchFamily="18" charset="0"/>
                  <a:cs typeface="Times New Roman" pitchFamily="18" charset="0"/>
                </a:rPr>
                <a:t>Checkpoint</a:t>
              </a:r>
              <a:endParaRPr lang="zh-CN" altLang="en-US" sz="1400" dirty="0">
                <a:latin typeface="Times New Roman" pitchFamily="18" charset="0"/>
                <a:cs typeface="Times New Roman" pitchFamily="18" charset="0"/>
              </a:endParaRPr>
            </a:p>
          </p:txBody>
        </p:sp>
        <p:sp>
          <p:nvSpPr>
            <p:cNvPr id="35" name="椭圆 146"/>
            <p:cNvSpPr/>
            <p:nvPr/>
          </p:nvSpPr>
          <p:spPr>
            <a:xfrm>
              <a:off x="1000100" y="3071810"/>
              <a:ext cx="1357322" cy="571504"/>
            </a:xfrm>
            <a:prstGeom prst="ellipse">
              <a:avLst/>
            </a:prstGeom>
            <a:solidFill>
              <a:srgbClr val="FFFF93"/>
            </a:solidFill>
            <a:ln>
              <a:noFill/>
            </a:ln>
            <a:effectLst>
              <a:innerShdw blurRad="63500" dist="50800" dir="54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6" name="TextBox 35"/>
            <p:cNvSpPr txBox="1"/>
            <p:nvPr/>
          </p:nvSpPr>
          <p:spPr>
            <a:xfrm>
              <a:off x="886706" y="2929364"/>
              <a:ext cx="1419570" cy="939285"/>
            </a:xfrm>
            <a:prstGeom prst="rect">
              <a:avLst/>
            </a:prstGeom>
            <a:noFill/>
            <a:ln>
              <a:noFill/>
            </a:ln>
            <a:scene3d>
              <a:camera prst="perspectiveRelaxedModerately"/>
              <a:lightRig rig="threePt" dir="t"/>
            </a:scene3d>
          </p:spPr>
          <p:txBody>
            <a:bodyPr wrap="square" rtlCol="0">
              <a:spAutoFit/>
            </a:bodyPr>
            <a:lstStyle/>
            <a:p>
              <a:pPr algn="ctr"/>
              <a:r>
                <a:rPr lang="en-US" altLang="zh-CN" sz="1400" dirty="0" smtClean="0">
                  <a:latin typeface="Times New Roman" pitchFamily="18" charset="0"/>
                  <a:cs typeface="Times New Roman" pitchFamily="18" charset="0"/>
                </a:rPr>
                <a:t>Process migration</a:t>
              </a:r>
              <a:endParaRPr lang="zh-CN" altLang="en-US" sz="1400" dirty="0">
                <a:latin typeface="Times New Roman" pitchFamily="18" charset="0"/>
                <a:cs typeface="Times New Roman" pitchFamily="18" charset="0"/>
              </a:endParaRPr>
            </a:p>
          </p:txBody>
        </p:sp>
        <p:sp>
          <p:nvSpPr>
            <p:cNvPr id="37" name="椭圆 148"/>
            <p:cNvSpPr/>
            <p:nvPr/>
          </p:nvSpPr>
          <p:spPr>
            <a:xfrm>
              <a:off x="7000892" y="3071810"/>
              <a:ext cx="1428760" cy="571504"/>
            </a:xfrm>
            <a:prstGeom prst="ellipse">
              <a:avLst/>
            </a:prstGeom>
            <a:solidFill>
              <a:srgbClr val="FFFF93"/>
            </a:solidFill>
            <a:ln>
              <a:noFill/>
            </a:ln>
            <a:effectLst>
              <a:innerShdw blurRad="63500" dist="50800" dir="54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8" name="TextBox 37"/>
            <p:cNvSpPr txBox="1"/>
            <p:nvPr/>
          </p:nvSpPr>
          <p:spPr>
            <a:xfrm>
              <a:off x="6946690" y="2685204"/>
              <a:ext cx="1595762" cy="939285"/>
            </a:xfrm>
            <a:prstGeom prst="rect">
              <a:avLst/>
            </a:prstGeom>
            <a:noFill/>
            <a:ln>
              <a:noFill/>
            </a:ln>
            <a:scene3d>
              <a:camera prst="perspectiveRelaxedModerately"/>
              <a:lightRig rig="threePt" dir="t"/>
            </a:scene3d>
          </p:spPr>
          <p:txBody>
            <a:bodyPr wrap="square" rtlCol="0">
              <a:spAutoFit/>
            </a:bodyPr>
            <a:lstStyle/>
            <a:p>
              <a:pPr algn="ctr"/>
              <a:r>
                <a:rPr lang="en-US" altLang="zh-CN" sz="1400" dirty="0" smtClean="0">
                  <a:latin typeface="Times New Roman" pitchFamily="18" charset="0"/>
                  <a:cs typeface="Times New Roman" pitchFamily="18" charset="0"/>
                </a:rPr>
                <a:t>Re-computing</a:t>
              </a:r>
              <a:endParaRPr lang="zh-CN" altLang="en-US" sz="1400" dirty="0">
                <a:latin typeface="Times New Roman" pitchFamily="18" charset="0"/>
                <a:cs typeface="Times New Roman" pitchFamily="18" charset="0"/>
              </a:endParaRPr>
            </a:p>
          </p:txBody>
        </p:sp>
        <p:sp>
          <p:nvSpPr>
            <p:cNvPr id="39" name="流程图: 过程 150"/>
            <p:cNvSpPr/>
            <p:nvPr/>
          </p:nvSpPr>
          <p:spPr>
            <a:xfrm>
              <a:off x="2214546" y="1071546"/>
              <a:ext cx="285752" cy="2500330"/>
            </a:xfrm>
            <a:prstGeom prst="flowChartProcess">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40" name="流程图: 过程 151"/>
            <p:cNvSpPr/>
            <p:nvPr/>
          </p:nvSpPr>
          <p:spPr>
            <a:xfrm>
              <a:off x="6786578" y="1071546"/>
              <a:ext cx="285752" cy="2500330"/>
            </a:xfrm>
            <a:prstGeom prst="flowChartProcess">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41" name="流程图: 过程 152"/>
            <p:cNvSpPr/>
            <p:nvPr/>
          </p:nvSpPr>
          <p:spPr>
            <a:xfrm>
              <a:off x="3571868" y="2143116"/>
              <a:ext cx="285752" cy="928694"/>
            </a:xfrm>
            <a:prstGeom prst="flowChartProcess">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42" name="流程图: 过程 153"/>
            <p:cNvSpPr/>
            <p:nvPr/>
          </p:nvSpPr>
          <p:spPr>
            <a:xfrm>
              <a:off x="5357818" y="2214554"/>
              <a:ext cx="285752" cy="928694"/>
            </a:xfrm>
            <a:prstGeom prst="flowChartProcess">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43" name="椭圆 154"/>
            <p:cNvSpPr/>
            <p:nvPr/>
          </p:nvSpPr>
          <p:spPr>
            <a:xfrm>
              <a:off x="5408602" y="2573195"/>
              <a:ext cx="1285884" cy="785819"/>
            </a:xfrm>
            <a:prstGeom prst="ellipse">
              <a:avLst/>
            </a:prstGeom>
            <a:solidFill>
              <a:srgbClr val="FFFF93"/>
            </a:solidFill>
            <a:ln>
              <a:noFill/>
            </a:ln>
            <a:effectLst>
              <a:innerShdw blurRad="63500" dist="50800" dir="54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44" name="TextBox 43"/>
            <p:cNvSpPr txBox="1"/>
            <p:nvPr/>
          </p:nvSpPr>
          <p:spPr>
            <a:xfrm>
              <a:off x="5449587" y="2503436"/>
              <a:ext cx="1643133" cy="939285"/>
            </a:xfrm>
            <a:prstGeom prst="rect">
              <a:avLst/>
            </a:prstGeom>
            <a:noFill/>
            <a:ln>
              <a:noFill/>
            </a:ln>
            <a:scene3d>
              <a:camera prst="perspectiveRelaxedModerately"/>
              <a:lightRig rig="threePt" dir="t"/>
            </a:scene3d>
          </p:spPr>
          <p:txBody>
            <a:bodyPr wrap="square" rtlCol="0">
              <a:spAutoFit/>
            </a:bodyPr>
            <a:lstStyle/>
            <a:p>
              <a:pPr algn="ctr"/>
              <a:r>
                <a:rPr lang="en-US" altLang="zh-CN" sz="1400" dirty="0" smtClean="0">
                  <a:latin typeface="Times New Roman" pitchFamily="18" charset="0"/>
                  <a:cs typeface="Times New Roman" pitchFamily="18" charset="0"/>
                </a:rPr>
                <a:t>Redundant computing</a:t>
              </a:r>
              <a:endParaRPr lang="zh-CN" altLang="en-US" sz="1400" dirty="0">
                <a:latin typeface="Times New Roman" pitchFamily="18" charset="0"/>
                <a:cs typeface="Times New Roman" pitchFamily="18" charset="0"/>
              </a:endParaRPr>
            </a:p>
          </p:txBody>
        </p:sp>
        <p:sp>
          <p:nvSpPr>
            <p:cNvPr id="45" name="椭圆 156"/>
            <p:cNvSpPr/>
            <p:nvPr/>
          </p:nvSpPr>
          <p:spPr>
            <a:xfrm>
              <a:off x="2571736" y="2928934"/>
              <a:ext cx="1214446" cy="642942"/>
            </a:xfrm>
            <a:prstGeom prst="ellipse">
              <a:avLst/>
            </a:prstGeom>
            <a:solidFill>
              <a:srgbClr val="FFFF93"/>
            </a:solidFill>
            <a:ln>
              <a:noFill/>
            </a:ln>
            <a:effectLst>
              <a:innerShdw blurRad="63500" dist="50800" dir="54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46" name="TextBox 45"/>
            <p:cNvSpPr txBox="1"/>
            <p:nvPr/>
          </p:nvSpPr>
          <p:spPr>
            <a:xfrm>
              <a:off x="2562865" y="2823487"/>
              <a:ext cx="1289497" cy="939285"/>
            </a:xfrm>
            <a:prstGeom prst="rect">
              <a:avLst/>
            </a:prstGeom>
            <a:noFill/>
            <a:ln>
              <a:noFill/>
            </a:ln>
            <a:scene3d>
              <a:camera prst="perspectiveRelaxedModerately"/>
              <a:lightRig rig="threePt" dir="t"/>
            </a:scene3d>
          </p:spPr>
          <p:txBody>
            <a:bodyPr wrap="square" rtlCol="0">
              <a:spAutoFit/>
            </a:bodyPr>
            <a:lstStyle/>
            <a:p>
              <a:pPr algn="ctr"/>
              <a:r>
                <a:rPr lang="en-US" altLang="zh-CN" sz="1400" dirty="0" smtClean="0">
                  <a:latin typeface="Times New Roman" pitchFamily="18" charset="0"/>
                  <a:cs typeface="Times New Roman" pitchFamily="18" charset="0"/>
                </a:rPr>
                <a:t>Message</a:t>
              </a:r>
              <a:br>
                <a:rPr lang="en-US" altLang="zh-CN" sz="1400" dirty="0" smtClean="0">
                  <a:latin typeface="Times New Roman" pitchFamily="18" charset="0"/>
                  <a:cs typeface="Times New Roman" pitchFamily="18" charset="0"/>
                </a:rPr>
              </a:br>
              <a:r>
                <a:rPr lang="en-US" altLang="zh-CN" sz="1400" dirty="0" smtClean="0">
                  <a:latin typeface="Times New Roman" pitchFamily="18" charset="0"/>
                  <a:cs typeface="Times New Roman" pitchFamily="18" charset="0"/>
                </a:rPr>
                <a:t>log</a:t>
              </a:r>
              <a:endParaRPr lang="zh-CN" altLang="en-US" sz="1400" dirty="0">
                <a:latin typeface="Times New Roman" pitchFamily="18" charset="0"/>
                <a:cs typeface="Times New Roman" pitchFamily="18" charset="0"/>
              </a:endParaRPr>
            </a:p>
          </p:txBody>
        </p:sp>
        <p:sp>
          <p:nvSpPr>
            <p:cNvPr id="47" name="椭圆 158"/>
            <p:cNvSpPr/>
            <p:nvPr/>
          </p:nvSpPr>
          <p:spPr>
            <a:xfrm>
              <a:off x="2714612" y="1571612"/>
              <a:ext cx="3714776" cy="1071570"/>
            </a:xfrm>
            <a:prstGeom prst="ellipse">
              <a:avLst/>
            </a:prstGeom>
            <a:solidFill>
              <a:srgbClr val="A3FBA7"/>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48" name="TextBox 47"/>
            <p:cNvSpPr txBox="1"/>
            <p:nvPr/>
          </p:nvSpPr>
          <p:spPr>
            <a:xfrm>
              <a:off x="2428170" y="1568899"/>
              <a:ext cx="4561292" cy="939285"/>
            </a:xfrm>
            <a:prstGeom prst="rect">
              <a:avLst/>
            </a:prstGeom>
            <a:noFill/>
          </p:spPr>
          <p:txBody>
            <a:bodyPr wrap="square" rtlCol="0">
              <a:spAutoFit/>
            </a:bodyPr>
            <a:lstStyle/>
            <a:p>
              <a:pPr algn="ctr"/>
              <a:r>
                <a:rPr lang="en-US" altLang="zh-CN" sz="1400" b="1" dirty="0" smtClean="0">
                  <a:latin typeface="Times New Roman" pitchFamily="18" charset="0"/>
                  <a:cs typeface="Times New Roman" pitchFamily="18" charset="0"/>
                </a:rPr>
                <a:t>Application </a:t>
              </a:r>
              <a:br>
                <a:rPr lang="en-US" altLang="zh-CN" sz="1400" b="1" dirty="0" smtClean="0">
                  <a:latin typeface="Times New Roman" pitchFamily="18" charset="0"/>
                  <a:cs typeface="Times New Roman" pitchFamily="18" charset="0"/>
                </a:rPr>
              </a:br>
              <a:r>
                <a:rPr lang="en-US" altLang="zh-CN" sz="1400" b="1" dirty="0" smtClean="0">
                  <a:latin typeface="Times New Roman" pitchFamily="18" charset="0"/>
                  <a:cs typeface="Times New Roman" pitchFamily="18" charset="0"/>
                </a:rPr>
                <a:t>Programming Infrastructure</a:t>
              </a:r>
              <a:endParaRPr lang="zh-CN" altLang="en-US" sz="1400" b="1" dirty="0">
                <a:latin typeface="Times New Roman" pitchFamily="18" charset="0"/>
                <a:cs typeface="Times New Roman" pitchFamily="18" charset="0"/>
              </a:endParaRPr>
            </a:p>
          </p:txBody>
        </p:sp>
        <p:sp>
          <p:nvSpPr>
            <p:cNvPr id="49" name="流程图: 过程 160"/>
            <p:cNvSpPr/>
            <p:nvPr/>
          </p:nvSpPr>
          <p:spPr>
            <a:xfrm>
              <a:off x="3571868" y="1000108"/>
              <a:ext cx="285752" cy="928694"/>
            </a:xfrm>
            <a:prstGeom prst="flowChartProcess">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0" name="流程图: 过程 161"/>
            <p:cNvSpPr/>
            <p:nvPr/>
          </p:nvSpPr>
          <p:spPr>
            <a:xfrm>
              <a:off x="5357818" y="1000108"/>
              <a:ext cx="285752" cy="928694"/>
            </a:xfrm>
            <a:prstGeom prst="flowChartProcess">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1" name="椭圆 162"/>
            <p:cNvSpPr/>
            <p:nvPr/>
          </p:nvSpPr>
          <p:spPr>
            <a:xfrm>
              <a:off x="714348" y="142852"/>
              <a:ext cx="7858180" cy="1285884"/>
            </a:xfrm>
            <a:prstGeom prst="ellipse">
              <a:avLst/>
            </a:prstGeom>
            <a:solidFill>
              <a:srgbClr val="B8AFFB"/>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2" name="TextBox 51"/>
            <p:cNvSpPr txBox="1"/>
            <p:nvPr/>
          </p:nvSpPr>
          <p:spPr>
            <a:xfrm>
              <a:off x="3786597" y="426964"/>
              <a:ext cx="1780164" cy="939285"/>
            </a:xfrm>
            <a:prstGeom prst="rect">
              <a:avLst/>
            </a:prstGeom>
            <a:noFill/>
          </p:spPr>
          <p:txBody>
            <a:bodyPr wrap="square" rtlCol="0">
              <a:spAutoFit/>
            </a:bodyPr>
            <a:lstStyle/>
            <a:p>
              <a:pPr algn="ctr"/>
              <a:r>
                <a:rPr lang="en-US" altLang="zh-CN" sz="1400" b="1" dirty="0" smtClean="0">
                  <a:latin typeface="Times New Roman" pitchFamily="18" charset="0"/>
                  <a:cs typeface="Times New Roman" pitchFamily="18" charset="0"/>
                </a:rPr>
                <a:t> Applications   </a:t>
              </a:r>
              <a:endParaRPr lang="zh-CN" altLang="en-US" sz="1400" b="1" dirty="0">
                <a:latin typeface="Times New Roman" pitchFamily="18" charset="0"/>
                <a:cs typeface="Times New Roman" pitchFamily="18" charset="0"/>
              </a:endParaRPr>
            </a:p>
          </p:txBody>
        </p:sp>
        <p:sp>
          <p:nvSpPr>
            <p:cNvPr id="53" name="椭圆 164"/>
            <p:cNvSpPr/>
            <p:nvPr/>
          </p:nvSpPr>
          <p:spPr>
            <a:xfrm>
              <a:off x="1000100" y="428604"/>
              <a:ext cx="1357322" cy="642942"/>
            </a:xfrm>
            <a:prstGeom prst="ellipse">
              <a:avLst/>
            </a:prstGeom>
            <a:solidFill>
              <a:srgbClr val="FFD13F"/>
            </a:solidFill>
            <a:ln>
              <a:noFill/>
            </a:ln>
            <a:effectLst>
              <a:innerShdw blurRad="63500" dist="50800" dir="5400000">
                <a:prstClr val="black">
                  <a:alpha val="50000"/>
                </a:prstClr>
              </a:innerShdw>
            </a:effectLst>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4" name="TextBox 53"/>
            <p:cNvSpPr txBox="1"/>
            <p:nvPr/>
          </p:nvSpPr>
          <p:spPr>
            <a:xfrm>
              <a:off x="997057" y="397340"/>
              <a:ext cx="1285884" cy="552522"/>
            </a:xfrm>
            <a:prstGeom prst="rect">
              <a:avLst/>
            </a:prstGeom>
            <a:noFill/>
            <a:ln>
              <a:noFill/>
            </a:ln>
            <a:scene3d>
              <a:camera prst="perspectiveRelaxed"/>
              <a:lightRig rig="threePt" dir="t"/>
            </a:scene3d>
          </p:spPr>
          <p:txBody>
            <a:bodyPr wrap="square" rtlCol="0">
              <a:spAutoFit/>
            </a:bodyPr>
            <a:lstStyle/>
            <a:p>
              <a:pPr algn="ctr"/>
              <a:r>
                <a:rPr lang="en-US" altLang="zh-CN" sz="1400" dirty="0" smtClean="0">
                  <a:latin typeface="Times New Roman" pitchFamily="18" charset="0"/>
                  <a:cs typeface="Times New Roman" pitchFamily="18" charset="0"/>
                </a:rPr>
                <a:t>CFD</a:t>
              </a:r>
              <a:endParaRPr lang="zh-CN" altLang="en-US" sz="1400" dirty="0">
                <a:latin typeface="Times New Roman" pitchFamily="18" charset="0"/>
                <a:cs typeface="Times New Roman" pitchFamily="18" charset="0"/>
              </a:endParaRPr>
            </a:p>
          </p:txBody>
        </p:sp>
        <p:sp>
          <p:nvSpPr>
            <p:cNvPr id="55" name="椭圆 166"/>
            <p:cNvSpPr/>
            <p:nvPr/>
          </p:nvSpPr>
          <p:spPr>
            <a:xfrm>
              <a:off x="2357422" y="236077"/>
              <a:ext cx="1357322" cy="692594"/>
            </a:xfrm>
            <a:prstGeom prst="ellipse">
              <a:avLst/>
            </a:prstGeom>
            <a:solidFill>
              <a:srgbClr val="FFD13F"/>
            </a:solidFill>
            <a:ln>
              <a:noFill/>
            </a:ln>
            <a:effectLst>
              <a:innerShdw blurRad="63500" dist="50800" dir="5400000">
                <a:prstClr val="black">
                  <a:alpha val="50000"/>
                </a:prstClr>
              </a:innerShdw>
            </a:effectLst>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6" name="TextBox 55"/>
            <p:cNvSpPr txBox="1"/>
            <p:nvPr/>
          </p:nvSpPr>
          <p:spPr>
            <a:xfrm>
              <a:off x="2336825" y="263736"/>
              <a:ext cx="1285884" cy="552522"/>
            </a:xfrm>
            <a:prstGeom prst="rect">
              <a:avLst/>
            </a:prstGeom>
            <a:noFill/>
            <a:ln>
              <a:noFill/>
            </a:ln>
            <a:scene3d>
              <a:camera prst="perspectiveRelaxed"/>
              <a:lightRig rig="threePt" dir="t"/>
            </a:scene3d>
          </p:spPr>
          <p:txBody>
            <a:bodyPr wrap="square" rtlCol="0">
              <a:spAutoFit/>
            </a:bodyPr>
            <a:lstStyle/>
            <a:p>
              <a:pPr algn="ctr"/>
              <a:r>
                <a:rPr lang="en-US" altLang="zh-CN" sz="1400" dirty="0" smtClean="0">
                  <a:latin typeface="Times New Roman" pitchFamily="18" charset="0"/>
                  <a:cs typeface="Times New Roman" pitchFamily="18" charset="0"/>
                </a:rPr>
                <a:t>Energy</a:t>
              </a:r>
              <a:endParaRPr lang="zh-CN" altLang="en-US" sz="1400" dirty="0">
                <a:latin typeface="Times New Roman" pitchFamily="18" charset="0"/>
                <a:cs typeface="Times New Roman" pitchFamily="18" charset="0"/>
              </a:endParaRPr>
            </a:p>
          </p:txBody>
        </p:sp>
        <p:sp>
          <p:nvSpPr>
            <p:cNvPr id="57" name="椭圆 168"/>
            <p:cNvSpPr/>
            <p:nvPr/>
          </p:nvSpPr>
          <p:spPr>
            <a:xfrm>
              <a:off x="3786182" y="142852"/>
              <a:ext cx="1357322" cy="642942"/>
            </a:xfrm>
            <a:prstGeom prst="ellipse">
              <a:avLst/>
            </a:prstGeom>
            <a:solidFill>
              <a:srgbClr val="FFD13F"/>
            </a:solidFill>
            <a:ln>
              <a:noFill/>
            </a:ln>
            <a:effectLst>
              <a:innerShdw blurRad="63500" dist="50800" dir="54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8" name="TextBox 57"/>
            <p:cNvSpPr txBox="1"/>
            <p:nvPr/>
          </p:nvSpPr>
          <p:spPr>
            <a:xfrm>
              <a:off x="3841255" y="51279"/>
              <a:ext cx="1407749" cy="773529"/>
            </a:xfrm>
            <a:prstGeom prst="rect">
              <a:avLst/>
            </a:prstGeom>
            <a:noFill/>
            <a:ln>
              <a:noFill/>
            </a:ln>
            <a:scene3d>
              <a:camera prst="perspectiveRelaxedModerately"/>
              <a:lightRig rig="threePt" dir="t"/>
            </a:scene3d>
          </p:spPr>
          <p:txBody>
            <a:bodyPr wrap="square" rtlCol="0">
              <a:spAutoFit/>
            </a:bodyPr>
            <a:lstStyle/>
            <a:p>
              <a:pPr algn="ctr"/>
              <a:r>
                <a:rPr lang="en-US" altLang="zh-CN" sz="1100" dirty="0" smtClean="0">
                  <a:latin typeface="Times New Roman" pitchFamily="18" charset="0"/>
                  <a:cs typeface="Times New Roman" pitchFamily="18" charset="0"/>
                </a:rPr>
                <a:t>Climate&amp;</a:t>
              </a:r>
            </a:p>
            <a:p>
              <a:pPr algn="ctr"/>
              <a:r>
                <a:rPr lang="en-US" altLang="zh-CN" sz="1100" dirty="0" smtClean="0">
                  <a:latin typeface="Times New Roman" pitchFamily="18" charset="0"/>
                  <a:cs typeface="Times New Roman" pitchFamily="18" charset="0"/>
                </a:rPr>
                <a:t>Environment</a:t>
              </a:r>
              <a:endParaRPr lang="zh-CN" altLang="en-US" sz="1100" dirty="0">
                <a:latin typeface="Times New Roman" pitchFamily="18" charset="0"/>
                <a:cs typeface="Times New Roman" pitchFamily="18" charset="0"/>
              </a:endParaRPr>
            </a:p>
          </p:txBody>
        </p:sp>
        <p:sp>
          <p:nvSpPr>
            <p:cNvPr id="59" name="椭圆 170"/>
            <p:cNvSpPr/>
            <p:nvPr/>
          </p:nvSpPr>
          <p:spPr>
            <a:xfrm>
              <a:off x="5286380" y="214290"/>
              <a:ext cx="1357322" cy="642942"/>
            </a:xfrm>
            <a:prstGeom prst="ellipse">
              <a:avLst/>
            </a:prstGeom>
            <a:solidFill>
              <a:srgbClr val="FFD13F"/>
            </a:solidFill>
            <a:ln>
              <a:noFill/>
            </a:ln>
            <a:effectLst>
              <a:innerShdw blurRad="63500" dist="50800" dir="54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0" name="TextBox 59"/>
            <p:cNvSpPr txBox="1"/>
            <p:nvPr/>
          </p:nvSpPr>
          <p:spPr>
            <a:xfrm>
              <a:off x="5335639" y="109863"/>
              <a:ext cx="1285884" cy="828782"/>
            </a:xfrm>
            <a:prstGeom prst="rect">
              <a:avLst/>
            </a:prstGeom>
            <a:noFill/>
            <a:ln>
              <a:noFill/>
            </a:ln>
            <a:scene3d>
              <a:camera prst="perspectiveRelaxedModerately"/>
              <a:lightRig rig="threePt" dir="t"/>
            </a:scene3d>
          </p:spPr>
          <p:txBody>
            <a:bodyPr wrap="square" rtlCol="0">
              <a:spAutoFit/>
            </a:bodyPr>
            <a:lstStyle/>
            <a:p>
              <a:pPr algn="ctr"/>
              <a:r>
                <a:rPr lang="en-US" altLang="zh-CN" sz="1200" dirty="0" smtClean="0">
                  <a:latin typeface="Times New Roman" pitchFamily="18" charset="0"/>
                  <a:cs typeface="Times New Roman" pitchFamily="18" charset="0"/>
                </a:rPr>
                <a:t>Bio-physic</a:t>
              </a:r>
              <a:endParaRPr lang="zh-CN" altLang="en-US" sz="1200" dirty="0">
                <a:latin typeface="Times New Roman" pitchFamily="18" charset="0"/>
                <a:cs typeface="Times New Roman" pitchFamily="18" charset="0"/>
              </a:endParaRPr>
            </a:p>
          </p:txBody>
        </p:sp>
        <p:sp>
          <p:nvSpPr>
            <p:cNvPr id="61" name="椭圆 172"/>
            <p:cNvSpPr/>
            <p:nvPr/>
          </p:nvSpPr>
          <p:spPr>
            <a:xfrm>
              <a:off x="6786578" y="428604"/>
              <a:ext cx="1357322" cy="642942"/>
            </a:xfrm>
            <a:prstGeom prst="ellipse">
              <a:avLst/>
            </a:prstGeom>
            <a:solidFill>
              <a:srgbClr val="FFD13F"/>
            </a:solidFill>
            <a:ln>
              <a:noFill/>
            </a:ln>
            <a:effectLst>
              <a:innerShdw blurRad="63500" dist="50800" dir="54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2" name="TextBox 61"/>
            <p:cNvSpPr txBox="1"/>
            <p:nvPr/>
          </p:nvSpPr>
          <p:spPr>
            <a:xfrm>
              <a:off x="6762274" y="394816"/>
              <a:ext cx="1462001" cy="552522"/>
            </a:xfrm>
            <a:prstGeom prst="rect">
              <a:avLst/>
            </a:prstGeom>
            <a:noFill/>
            <a:ln>
              <a:noFill/>
            </a:ln>
            <a:scene3d>
              <a:camera prst="perspectiveRelaxedModerately"/>
              <a:lightRig rig="threePt" dir="t"/>
            </a:scene3d>
          </p:spPr>
          <p:txBody>
            <a:bodyPr wrap="square" rtlCol="0">
              <a:spAutoFit/>
            </a:bodyPr>
            <a:lstStyle/>
            <a:p>
              <a:pPr algn="ctr"/>
              <a:r>
                <a:rPr lang="en-US" altLang="zh-CN" sz="1400" dirty="0" smtClean="0">
                  <a:latin typeface="Times New Roman" pitchFamily="18" charset="0"/>
                  <a:cs typeface="Times New Roman" pitchFamily="18" charset="0"/>
                </a:rPr>
                <a:t>Animation</a:t>
              </a:r>
              <a:endParaRPr lang="zh-CN" altLang="en-US" sz="1400" dirty="0">
                <a:latin typeface="Times New Roman" pitchFamily="18" charset="0"/>
                <a:cs typeface="Times New Roman" pitchFamily="18" charset="0"/>
              </a:endParaRPr>
            </a:p>
          </p:txBody>
        </p:sp>
        <p:sp>
          <p:nvSpPr>
            <p:cNvPr id="63" name="TextBox 62"/>
            <p:cNvSpPr txBox="1"/>
            <p:nvPr/>
          </p:nvSpPr>
          <p:spPr>
            <a:xfrm>
              <a:off x="5869850" y="763279"/>
              <a:ext cx="878532" cy="552522"/>
            </a:xfrm>
            <a:prstGeom prst="rect">
              <a:avLst/>
            </a:prstGeom>
            <a:noFill/>
          </p:spPr>
          <p:txBody>
            <a:bodyPr wrap="square" rtlCol="0">
              <a:spAutoFit/>
            </a:bodyPr>
            <a:lstStyle/>
            <a:p>
              <a:pPr algn="ctr"/>
              <a:r>
                <a:rPr lang="en-US" altLang="zh-CN" sz="1400" b="1" dirty="0" smtClean="0">
                  <a:latin typeface="Times New Roman" pitchFamily="18" charset="0"/>
                  <a:cs typeface="Times New Roman" pitchFamily="18" charset="0"/>
                </a:rPr>
                <a:t>……   </a:t>
              </a:r>
              <a:endParaRPr lang="zh-CN" altLang="en-US" sz="1400" b="1" dirty="0">
                <a:latin typeface="Times New Roman" pitchFamily="18" charset="0"/>
                <a:cs typeface="Times New Roman" pitchFamily="18" charset="0"/>
              </a:endParaRPr>
            </a:p>
          </p:txBody>
        </p:sp>
        <p:sp>
          <p:nvSpPr>
            <p:cNvPr id="64" name="TextBox 63"/>
            <p:cNvSpPr txBox="1"/>
            <p:nvPr/>
          </p:nvSpPr>
          <p:spPr>
            <a:xfrm>
              <a:off x="3124443" y="763279"/>
              <a:ext cx="878532" cy="552522"/>
            </a:xfrm>
            <a:prstGeom prst="rect">
              <a:avLst/>
            </a:prstGeom>
            <a:noFill/>
          </p:spPr>
          <p:txBody>
            <a:bodyPr wrap="square" rtlCol="0">
              <a:spAutoFit/>
            </a:bodyPr>
            <a:lstStyle/>
            <a:p>
              <a:pPr algn="ctr"/>
              <a:r>
                <a:rPr lang="en-US" altLang="zh-CN" sz="1400" b="1" dirty="0" smtClean="0">
                  <a:latin typeface="Times New Roman" pitchFamily="18" charset="0"/>
                  <a:cs typeface="Times New Roman" pitchFamily="18" charset="0"/>
                </a:rPr>
                <a:t>……   </a:t>
              </a:r>
              <a:endParaRPr lang="zh-CN" altLang="en-US" sz="1400" b="1" dirty="0">
                <a:latin typeface="Times New Roman" pitchFamily="18" charset="0"/>
                <a:cs typeface="Times New Roman" pitchFamily="18" charset="0"/>
              </a:endParaRPr>
            </a:p>
          </p:txBody>
        </p:sp>
        <p:sp>
          <p:nvSpPr>
            <p:cNvPr id="65" name="TextBox 64"/>
            <p:cNvSpPr txBox="1"/>
            <p:nvPr/>
          </p:nvSpPr>
          <p:spPr>
            <a:xfrm>
              <a:off x="2841554" y="6052814"/>
              <a:ext cx="878532" cy="552522"/>
            </a:xfrm>
            <a:prstGeom prst="rect">
              <a:avLst/>
            </a:prstGeom>
            <a:noFill/>
          </p:spPr>
          <p:txBody>
            <a:bodyPr wrap="square" rtlCol="0">
              <a:spAutoFit/>
            </a:bodyPr>
            <a:lstStyle/>
            <a:p>
              <a:pPr algn="ctr"/>
              <a:r>
                <a:rPr lang="en-US" altLang="zh-CN" sz="1400" b="1" dirty="0" smtClean="0">
                  <a:latin typeface="Times New Roman" pitchFamily="18" charset="0"/>
                  <a:cs typeface="Times New Roman" pitchFamily="18" charset="0"/>
                </a:rPr>
                <a:t>……   </a:t>
              </a:r>
              <a:endParaRPr lang="zh-CN" altLang="en-US" sz="1400" b="1" dirty="0">
                <a:latin typeface="Times New Roman" pitchFamily="18" charset="0"/>
                <a:cs typeface="Times New Roman" pitchFamily="18" charset="0"/>
              </a:endParaRPr>
            </a:p>
          </p:txBody>
        </p:sp>
        <p:sp>
          <p:nvSpPr>
            <p:cNvPr id="66" name="TextBox 65"/>
            <p:cNvSpPr txBox="1"/>
            <p:nvPr/>
          </p:nvSpPr>
          <p:spPr>
            <a:xfrm>
              <a:off x="5686786" y="6055869"/>
              <a:ext cx="878532" cy="552522"/>
            </a:xfrm>
            <a:prstGeom prst="rect">
              <a:avLst/>
            </a:prstGeom>
            <a:noFill/>
          </p:spPr>
          <p:txBody>
            <a:bodyPr wrap="square" rtlCol="0">
              <a:spAutoFit/>
            </a:bodyPr>
            <a:lstStyle/>
            <a:p>
              <a:pPr algn="ctr"/>
              <a:r>
                <a:rPr lang="en-US" altLang="zh-CN" sz="1400" b="1" dirty="0" smtClean="0">
                  <a:latin typeface="Times New Roman" pitchFamily="18" charset="0"/>
                  <a:cs typeface="Times New Roman" pitchFamily="18" charset="0"/>
                </a:rPr>
                <a:t>……   </a:t>
              </a:r>
              <a:endParaRPr lang="zh-CN" altLang="en-US" sz="1400" b="1" dirty="0">
                <a:latin typeface="Times New Roman" pitchFamily="18" charset="0"/>
                <a:cs typeface="Times New Roman" pitchFamily="18" charset="0"/>
              </a:endParaRPr>
            </a:p>
          </p:txBody>
        </p:sp>
        <p:sp>
          <p:nvSpPr>
            <p:cNvPr id="67" name="TextBox 66"/>
            <p:cNvSpPr txBox="1"/>
            <p:nvPr/>
          </p:nvSpPr>
          <p:spPr>
            <a:xfrm>
              <a:off x="2428974" y="3381037"/>
              <a:ext cx="878532" cy="552522"/>
            </a:xfrm>
            <a:prstGeom prst="rect">
              <a:avLst/>
            </a:prstGeom>
            <a:noFill/>
          </p:spPr>
          <p:txBody>
            <a:bodyPr wrap="square" rtlCol="0">
              <a:spAutoFit/>
            </a:bodyPr>
            <a:lstStyle/>
            <a:p>
              <a:pPr algn="ctr"/>
              <a:r>
                <a:rPr lang="en-US" altLang="zh-CN" sz="1400" b="1" dirty="0" smtClean="0">
                  <a:latin typeface="Times New Roman" pitchFamily="18" charset="0"/>
                  <a:cs typeface="Times New Roman" pitchFamily="18" charset="0"/>
                </a:rPr>
                <a:t>……   </a:t>
              </a:r>
              <a:endParaRPr lang="zh-CN" altLang="en-US" sz="1400" b="1" dirty="0">
                <a:latin typeface="Times New Roman" pitchFamily="18" charset="0"/>
                <a:cs typeface="Times New Roman" pitchFamily="18" charset="0"/>
              </a:endParaRPr>
            </a:p>
          </p:txBody>
        </p:sp>
        <p:sp>
          <p:nvSpPr>
            <p:cNvPr id="68" name="TextBox 67"/>
            <p:cNvSpPr txBox="1"/>
            <p:nvPr/>
          </p:nvSpPr>
          <p:spPr>
            <a:xfrm>
              <a:off x="5943085" y="3352608"/>
              <a:ext cx="878532" cy="552522"/>
            </a:xfrm>
            <a:prstGeom prst="rect">
              <a:avLst/>
            </a:prstGeom>
            <a:noFill/>
          </p:spPr>
          <p:txBody>
            <a:bodyPr wrap="square" rtlCol="0">
              <a:spAutoFit/>
            </a:bodyPr>
            <a:lstStyle/>
            <a:p>
              <a:pPr algn="ctr"/>
              <a:r>
                <a:rPr lang="en-US" altLang="zh-CN" sz="1400" b="1" dirty="0" smtClean="0">
                  <a:latin typeface="Times New Roman" pitchFamily="18" charset="0"/>
                  <a:cs typeface="Times New Roman" pitchFamily="18" charset="0"/>
                </a:rPr>
                <a:t>……   </a:t>
              </a:r>
              <a:endParaRPr lang="zh-CN" altLang="en-US" sz="14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1160265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Line 4"/>
          <p:cNvSpPr>
            <a:spLocks noChangeShapeType="1"/>
          </p:cNvSpPr>
          <p:nvPr/>
        </p:nvSpPr>
        <p:spPr bwMode="auto">
          <a:xfrm>
            <a:off x="2411760" y="1124744"/>
            <a:ext cx="6696744" cy="0"/>
          </a:xfrm>
          <a:prstGeom prst="line">
            <a:avLst/>
          </a:prstGeom>
          <a:noFill/>
          <a:ln w="38100">
            <a:solidFill>
              <a:srgbClr val="FF9900"/>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913417" name="Rectangle 9"/>
          <p:cNvSpPr>
            <a:spLocks noChangeArrowheads="1"/>
          </p:cNvSpPr>
          <p:nvPr/>
        </p:nvSpPr>
        <p:spPr bwMode="auto">
          <a:xfrm>
            <a:off x="1266825" y="494037"/>
            <a:ext cx="7877175" cy="606425"/>
          </a:xfrm>
          <a:prstGeom prst="rect">
            <a:avLst/>
          </a:prstGeom>
          <a:solidFill>
            <a:srgbClr val="FFFFFF"/>
          </a:solidFill>
          <a:ln>
            <a:noFill/>
          </a:ln>
          <a:effectLst/>
          <a:extLst/>
        </p:spPr>
        <p:txBody>
          <a:bodyPr/>
          <a:lstStyle/>
          <a:p>
            <a:pPr algn="r">
              <a:defRPr/>
            </a:pPr>
            <a:r>
              <a:rPr lang="en-US" altLang="zh-CN" sz="2800" b="1" dirty="0" smtClean="0">
                <a:solidFill>
                  <a:srgbClr val="0000FF"/>
                </a:solidFill>
                <a:effectLst>
                  <a:outerShdw blurRad="38100" dist="38100" dir="2700000" algn="tl">
                    <a:srgbClr val="C0C0C0"/>
                  </a:outerShdw>
                </a:effectLst>
                <a:latin typeface="Comic Sans MS" pitchFamily="66" charset="0"/>
                <a:ea typeface="黑体" pitchFamily="2" charset="-122"/>
              </a:rPr>
              <a:t>Resilience computing Framework</a:t>
            </a:r>
            <a:endParaRPr lang="en-US" altLang="zh-CN" sz="2800" b="1" dirty="0">
              <a:solidFill>
                <a:srgbClr val="0000FF"/>
              </a:solidFill>
              <a:effectLst>
                <a:outerShdw blurRad="38100" dist="38100" dir="2700000" algn="tl">
                  <a:srgbClr val="C0C0C0"/>
                </a:outerShdw>
              </a:effectLst>
              <a:latin typeface="Comic Sans MS" pitchFamily="66" charset="0"/>
              <a:ea typeface="黑体" pitchFamily="2" charset="-122"/>
            </a:endParaRPr>
          </a:p>
        </p:txBody>
      </p:sp>
      <p:sp>
        <p:nvSpPr>
          <p:cNvPr id="11270" name="Text Box 10"/>
          <p:cNvSpPr txBox="1">
            <a:spLocks noChangeArrowheads="1"/>
          </p:cNvSpPr>
          <p:nvPr/>
        </p:nvSpPr>
        <p:spPr bwMode="auto">
          <a:xfrm>
            <a:off x="288925" y="1327150"/>
            <a:ext cx="867568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365125" eaLnBrk="0" hangingPunct="0">
              <a:defRPr kumimoji="1" sz="2400">
                <a:solidFill>
                  <a:schemeClr val="tx1"/>
                </a:solidFill>
                <a:latin typeface="Tahoma" pitchFamily="34" charset="0"/>
                <a:ea typeface="宋体" pitchFamily="2" charset="-122"/>
              </a:defRPr>
            </a:lvl1pPr>
            <a:lvl2pPr marL="742950" indent="-285750" eaLnBrk="0" hangingPunct="0">
              <a:defRPr kumimoji="1" sz="2400">
                <a:solidFill>
                  <a:schemeClr val="tx1"/>
                </a:solidFill>
                <a:latin typeface="Tahoma" pitchFamily="34" charset="0"/>
                <a:ea typeface="宋体" pitchFamily="2" charset="-122"/>
              </a:defRPr>
            </a:lvl2pPr>
            <a:lvl3pPr marL="1143000" indent="-228600" eaLnBrk="0" hangingPunct="0">
              <a:defRPr kumimoji="1" sz="2400">
                <a:solidFill>
                  <a:schemeClr val="tx1"/>
                </a:solidFill>
                <a:latin typeface="Tahoma" pitchFamily="34" charset="0"/>
                <a:ea typeface="宋体" pitchFamily="2" charset="-122"/>
              </a:defRPr>
            </a:lvl3pPr>
            <a:lvl4pPr marL="1600200" indent="-228600" eaLnBrk="0" hangingPunct="0">
              <a:defRPr kumimoji="1" sz="2400">
                <a:solidFill>
                  <a:schemeClr val="tx1"/>
                </a:solidFill>
                <a:latin typeface="Tahoma" pitchFamily="34" charset="0"/>
                <a:ea typeface="宋体" pitchFamily="2" charset="-122"/>
              </a:defRPr>
            </a:lvl4pPr>
            <a:lvl5pPr marL="2057400" indent="-228600" eaLnBrk="0" hangingPunct="0">
              <a:defRPr kumimoji="1"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pitchFamily="34" charset="0"/>
                <a:ea typeface="宋体" pitchFamily="2" charset="-122"/>
              </a:defRPr>
            </a:lvl9pPr>
          </a:lstStyle>
          <a:p>
            <a:pPr eaLnBrk="1" hangingPunct="1">
              <a:lnSpc>
                <a:spcPct val="150000"/>
              </a:lnSpc>
            </a:pPr>
            <a:r>
              <a:rPr lang="en-US" altLang="zh-CN" dirty="0" smtClean="0"/>
              <a:t>    </a:t>
            </a:r>
            <a:endParaRPr lang="en-US" altLang="zh-CN" dirty="0"/>
          </a:p>
        </p:txBody>
      </p:sp>
      <p:sp>
        <p:nvSpPr>
          <p:cNvPr id="12" name="矩形 2"/>
          <p:cNvSpPr>
            <a:spLocks noChangeArrowheads="1"/>
          </p:cNvSpPr>
          <p:nvPr/>
        </p:nvSpPr>
        <p:spPr bwMode="auto">
          <a:xfrm>
            <a:off x="214436" y="1302314"/>
            <a:ext cx="4144962" cy="5129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074268">
              <a:lnSpc>
                <a:spcPct val="120000"/>
              </a:lnSpc>
              <a:buClr>
                <a:srgbClr val="0000FF"/>
              </a:buClr>
              <a:buSzPct val="80000"/>
              <a:defRPr/>
            </a:pPr>
            <a:r>
              <a:rPr lang="en-US" altLang="zh-CN" sz="2000" dirty="0" smtClean="0">
                <a:latin typeface="Calibri" pitchFamily="34" charset="0"/>
              </a:rPr>
              <a:t>Fault tolerant engine</a:t>
            </a:r>
          </a:p>
          <a:p>
            <a:pPr marL="285750" indent="-285750" defTabSz="4074268">
              <a:buClr>
                <a:srgbClr val="0000FF"/>
              </a:buClr>
              <a:buSzPct val="80000"/>
              <a:buFont typeface="Wingdings" charset="2"/>
              <a:buChar char="§"/>
              <a:defRPr/>
            </a:pPr>
            <a:r>
              <a:rPr lang="en-US" altLang="zh-CN" sz="2000" dirty="0" smtClean="0">
                <a:latin typeface="Times New Roman" pitchFamily="18" charset="0"/>
                <a:cs typeface="Times New Roman" pitchFamily="18" charset="0"/>
              </a:rPr>
              <a:t>Fault </a:t>
            </a:r>
            <a:r>
              <a:rPr lang="en-US" altLang="zh-CN" sz="2000" dirty="0">
                <a:latin typeface="Times New Roman" pitchFamily="18" charset="0"/>
                <a:cs typeface="Times New Roman" pitchFamily="18" charset="0"/>
              </a:rPr>
              <a:t>related information collection based  on  </a:t>
            </a:r>
            <a:r>
              <a:rPr lang="en-US" altLang="zh-CN" sz="2000" dirty="0" smtClean="0">
                <a:latin typeface="Times New Roman" pitchFamily="18" charset="0"/>
                <a:cs typeface="Times New Roman" pitchFamily="18" charset="0"/>
              </a:rPr>
              <a:t>sensors</a:t>
            </a:r>
          </a:p>
          <a:p>
            <a:pPr marL="285750" indent="-285750" defTabSz="4074268">
              <a:buClr>
                <a:srgbClr val="0000FF"/>
              </a:buClr>
              <a:buSzPct val="80000"/>
              <a:buFont typeface="Wingdings" charset="2"/>
              <a:buChar char="§"/>
              <a:defRPr/>
            </a:pPr>
            <a:r>
              <a:rPr lang="en-US" altLang="zh-CN" sz="2000" dirty="0" smtClean="0">
                <a:latin typeface="Times New Roman" pitchFamily="18" charset="0"/>
                <a:cs typeface="Times New Roman" pitchFamily="18" charset="0"/>
              </a:rPr>
              <a:t>Fault </a:t>
            </a:r>
            <a:r>
              <a:rPr lang="en-US" altLang="zh-CN" sz="2000" dirty="0">
                <a:latin typeface="Times New Roman" pitchFamily="18" charset="0"/>
                <a:cs typeface="Times New Roman" pitchFamily="18" charset="0"/>
              </a:rPr>
              <a:t>detection based on </a:t>
            </a:r>
            <a:r>
              <a:rPr lang="en-US" altLang="zh-CN" sz="2000" dirty="0" smtClean="0">
                <a:latin typeface="Times New Roman" pitchFamily="18" charset="0"/>
                <a:cs typeface="Times New Roman" pitchFamily="18" charset="0"/>
              </a:rPr>
              <a:t>rules</a:t>
            </a:r>
          </a:p>
          <a:p>
            <a:pPr marL="285750" indent="-285750" defTabSz="4074268">
              <a:buClr>
                <a:srgbClr val="0000FF"/>
              </a:buClr>
              <a:buSzPct val="80000"/>
              <a:buFont typeface="Wingdings" charset="2"/>
              <a:buChar char="§"/>
              <a:defRPr/>
            </a:pPr>
            <a:r>
              <a:rPr lang="en-US" altLang="zh-CN" sz="2000" dirty="0" smtClean="0">
                <a:latin typeface="Times New Roman" pitchFamily="18" charset="0"/>
                <a:cs typeface="Times New Roman" pitchFamily="18" charset="0"/>
              </a:rPr>
              <a:t>Fault </a:t>
            </a:r>
            <a:r>
              <a:rPr lang="en-US" altLang="zh-CN" sz="2000" dirty="0">
                <a:latin typeface="Times New Roman" pitchFamily="18" charset="0"/>
                <a:cs typeface="Times New Roman" pitchFamily="18" charset="0"/>
              </a:rPr>
              <a:t>prediction based on machine </a:t>
            </a:r>
            <a:r>
              <a:rPr lang="en-US" altLang="zh-CN" sz="2000" dirty="0" smtClean="0">
                <a:latin typeface="Times New Roman" pitchFamily="18" charset="0"/>
                <a:cs typeface="Times New Roman" pitchFamily="18" charset="0"/>
              </a:rPr>
              <a:t>learning</a:t>
            </a:r>
          </a:p>
          <a:p>
            <a:pPr marL="285750" indent="-285750" defTabSz="4074268">
              <a:buClr>
                <a:srgbClr val="0000FF"/>
              </a:buClr>
              <a:buSzPct val="80000"/>
              <a:buFont typeface="Wingdings" charset="2"/>
              <a:buChar char="§"/>
              <a:defRPr/>
            </a:pPr>
            <a:r>
              <a:rPr lang="en-US" altLang="zh-CN" sz="2000" dirty="0" smtClean="0">
                <a:latin typeface="Times New Roman" pitchFamily="18" charset="0"/>
                <a:cs typeface="Times New Roman" pitchFamily="18" charset="0"/>
              </a:rPr>
              <a:t>Event </a:t>
            </a:r>
            <a:r>
              <a:rPr lang="en-US" altLang="zh-CN" sz="2000" dirty="0">
                <a:latin typeface="Times New Roman" pitchFamily="18" charset="0"/>
                <a:cs typeface="Times New Roman" pitchFamily="18" charset="0"/>
              </a:rPr>
              <a:t>management based on publishing  and  </a:t>
            </a:r>
            <a:r>
              <a:rPr lang="en-US" altLang="zh-CN" sz="2000" dirty="0" smtClean="0">
                <a:latin typeface="Times New Roman" pitchFamily="18" charset="0"/>
                <a:cs typeface="Times New Roman" pitchFamily="18" charset="0"/>
              </a:rPr>
              <a:t>subscribing</a:t>
            </a:r>
          </a:p>
          <a:p>
            <a:pPr marL="285750" indent="-285750" defTabSz="4074268">
              <a:buClr>
                <a:srgbClr val="0000FF"/>
              </a:buClr>
              <a:buSzPct val="80000"/>
              <a:buFont typeface="Wingdings" charset="2"/>
              <a:buChar char="§"/>
              <a:defRPr/>
            </a:pPr>
            <a:r>
              <a:rPr lang="en-US" altLang="zh-CN" sz="2000" dirty="0" smtClean="0">
                <a:latin typeface="Times New Roman" pitchFamily="18" charset="0"/>
                <a:cs typeface="Times New Roman" pitchFamily="18" charset="0"/>
              </a:rPr>
              <a:t>Scalable </a:t>
            </a:r>
            <a:r>
              <a:rPr lang="en-US" altLang="zh-CN" sz="2000" dirty="0">
                <a:latin typeface="Times New Roman" pitchFamily="18" charset="0"/>
                <a:cs typeface="Times New Roman" pitchFamily="18" charset="0"/>
              </a:rPr>
              <a:t>and low-overhead fault-related information sharing and </a:t>
            </a:r>
            <a:r>
              <a:rPr lang="en-US" altLang="zh-CN" sz="2000" dirty="0" smtClean="0">
                <a:latin typeface="Times New Roman" pitchFamily="18" charset="0"/>
                <a:cs typeface="Times New Roman" pitchFamily="18" charset="0"/>
              </a:rPr>
              <a:t>distribution</a:t>
            </a:r>
          </a:p>
          <a:p>
            <a:pPr marL="285750" indent="-285750" defTabSz="4074268">
              <a:buClr>
                <a:srgbClr val="0000FF"/>
              </a:buClr>
              <a:buSzPct val="80000"/>
              <a:buFont typeface="Wingdings" charset="2"/>
              <a:buChar char="§"/>
              <a:defRPr/>
            </a:pPr>
            <a:r>
              <a:rPr lang="en-US" altLang="zh-CN" sz="2000" dirty="0" smtClean="0">
                <a:latin typeface="Times New Roman" pitchFamily="18" charset="0"/>
                <a:cs typeface="Times New Roman" pitchFamily="18" charset="0"/>
              </a:rPr>
              <a:t>Coherent </a:t>
            </a:r>
            <a:r>
              <a:rPr lang="en-US" altLang="zh-CN" sz="2000" dirty="0">
                <a:latin typeface="Times New Roman" pitchFamily="18" charset="0"/>
                <a:cs typeface="Times New Roman" pitchFamily="18" charset="0"/>
              </a:rPr>
              <a:t>fault detection and fault </a:t>
            </a:r>
            <a:r>
              <a:rPr lang="en-US" altLang="zh-CN" sz="2000" dirty="0" smtClean="0">
                <a:latin typeface="Times New Roman" pitchFamily="18" charset="0"/>
                <a:cs typeface="Times New Roman" pitchFamily="18" charset="0"/>
              </a:rPr>
              <a:t>location</a:t>
            </a:r>
          </a:p>
          <a:p>
            <a:pPr marL="285750" indent="-285750" defTabSz="4074268">
              <a:buClr>
                <a:srgbClr val="0000FF"/>
              </a:buClr>
              <a:buSzPct val="80000"/>
              <a:buFont typeface="Wingdings" charset="2"/>
              <a:buChar char="§"/>
              <a:defRPr/>
            </a:pPr>
            <a:r>
              <a:rPr lang="en-US" altLang="zh-CN" sz="2000" dirty="0" smtClean="0">
                <a:latin typeface="Times New Roman" pitchFamily="18" charset="0"/>
                <a:cs typeface="Times New Roman" pitchFamily="18" charset="0"/>
              </a:rPr>
              <a:t>Online </a:t>
            </a:r>
            <a:r>
              <a:rPr lang="en-US" altLang="zh-CN" sz="2000" dirty="0">
                <a:latin typeface="Times New Roman" pitchFamily="18" charset="0"/>
                <a:cs typeface="Times New Roman" pitchFamily="18" charset="0"/>
              </a:rPr>
              <a:t>learning and real time fault  prediction</a:t>
            </a:r>
          </a:p>
          <a:p>
            <a:pPr marL="742950" lvl="1" indent="-285750" defTabSz="4074268">
              <a:lnSpc>
                <a:spcPct val="120000"/>
              </a:lnSpc>
              <a:buClr>
                <a:srgbClr val="0000FF"/>
              </a:buClr>
              <a:buSzPct val="80000"/>
              <a:buFont typeface="Wingdings" charset="2"/>
              <a:buChar char="§"/>
              <a:defRPr/>
            </a:pPr>
            <a:endParaRPr lang="en-US" altLang="zh-CN" sz="2000" dirty="0">
              <a:latin typeface="Calibri" pitchFamily="34" charset="0"/>
            </a:endParaRPr>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2998" r="54361"/>
          <a:stretch/>
        </p:blipFill>
        <p:spPr>
          <a:xfrm>
            <a:off x="0" y="0"/>
            <a:ext cx="1979712" cy="494037"/>
          </a:xfrm>
          <a:prstGeom prst="rect">
            <a:avLst/>
          </a:prstGeom>
        </p:spPr>
      </p:pic>
      <p:sp>
        <p:nvSpPr>
          <p:cNvPr id="2" name="日期占位符 1"/>
          <p:cNvSpPr>
            <a:spLocks noGrp="1"/>
          </p:cNvSpPr>
          <p:nvPr>
            <p:ph type="dt" sz="half" idx="10"/>
          </p:nvPr>
        </p:nvSpPr>
        <p:spPr/>
        <p:txBody>
          <a:bodyPr/>
          <a:lstStyle/>
          <a:p>
            <a:fld id="{7BA5C7D6-4B2C-4937-979F-BF0C39829C43}" type="datetime1">
              <a:rPr lang="en-US" altLang="zh-CN" smtClean="0"/>
              <a:pPr/>
              <a:t>11-9-27</a:t>
            </a:fld>
            <a:endParaRPr lang="zh-CN" altLang="en-US"/>
          </a:p>
        </p:txBody>
      </p:sp>
      <p:sp>
        <p:nvSpPr>
          <p:cNvPr id="4" name="灯片编号占位符 3"/>
          <p:cNvSpPr>
            <a:spLocks noGrp="1"/>
          </p:cNvSpPr>
          <p:nvPr>
            <p:ph type="sldNum" sz="quarter" idx="12"/>
          </p:nvPr>
        </p:nvSpPr>
        <p:spPr/>
        <p:txBody>
          <a:bodyPr/>
          <a:lstStyle/>
          <a:p>
            <a:fld id="{FB66567B-6BB6-477E-BC27-473F1BE5CFAB}" type="slidenum">
              <a:rPr lang="zh-CN" altLang="en-US" smtClean="0"/>
              <a:pPr/>
              <a:t>24</a:t>
            </a:fld>
            <a:endParaRPr lang="zh-CN" altLang="en-US"/>
          </a:p>
        </p:txBody>
      </p:sp>
      <p:pic>
        <p:nvPicPr>
          <p:cNvPr id="69" name="图片 177" descr="pic1.png"/>
          <p:cNvPicPr>
            <a:picLocks noChangeAspect="1"/>
          </p:cNvPicPr>
          <p:nvPr/>
        </p:nvPicPr>
        <p:blipFill>
          <a:blip r:embed="rId4"/>
          <a:stretch>
            <a:fillRect/>
          </a:stretch>
        </p:blipFill>
        <p:spPr>
          <a:xfrm>
            <a:off x="3904668" y="1913480"/>
            <a:ext cx="5412635" cy="3991149"/>
          </a:xfrm>
          <a:prstGeom prst="rect">
            <a:avLst/>
          </a:prstGeom>
        </p:spPr>
      </p:pic>
    </p:spTree>
    <p:extLst>
      <p:ext uri="{BB962C8B-B14F-4D97-AF65-F5344CB8AC3E}">
        <p14:creationId xmlns:p14="http://schemas.microsoft.com/office/powerpoint/2010/main" val="406879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Line 4"/>
          <p:cNvSpPr>
            <a:spLocks noChangeShapeType="1"/>
          </p:cNvSpPr>
          <p:nvPr/>
        </p:nvSpPr>
        <p:spPr bwMode="auto">
          <a:xfrm>
            <a:off x="2411760" y="1124744"/>
            <a:ext cx="6696744" cy="0"/>
          </a:xfrm>
          <a:prstGeom prst="line">
            <a:avLst/>
          </a:prstGeom>
          <a:noFill/>
          <a:ln w="38100">
            <a:solidFill>
              <a:srgbClr val="FF9900"/>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913417" name="Rectangle 9"/>
          <p:cNvSpPr>
            <a:spLocks noChangeArrowheads="1"/>
          </p:cNvSpPr>
          <p:nvPr/>
        </p:nvSpPr>
        <p:spPr bwMode="auto">
          <a:xfrm>
            <a:off x="1266825" y="494037"/>
            <a:ext cx="7877175" cy="606425"/>
          </a:xfrm>
          <a:prstGeom prst="rect">
            <a:avLst/>
          </a:prstGeom>
          <a:solidFill>
            <a:srgbClr val="FFFFFF"/>
          </a:solidFill>
          <a:ln>
            <a:noFill/>
          </a:ln>
          <a:effectLst/>
          <a:extLst/>
        </p:spPr>
        <p:txBody>
          <a:bodyPr/>
          <a:lstStyle/>
          <a:p>
            <a:pPr algn="r">
              <a:defRPr/>
            </a:pPr>
            <a:r>
              <a:rPr lang="en-US" altLang="zh-CN" sz="2800" b="1" dirty="0" smtClean="0">
                <a:solidFill>
                  <a:srgbClr val="0000FF"/>
                </a:solidFill>
                <a:effectLst>
                  <a:outerShdw blurRad="38100" dist="38100" dir="2700000" algn="tl">
                    <a:srgbClr val="C0C0C0"/>
                  </a:outerShdw>
                </a:effectLst>
                <a:latin typeface="Comic Sans MS" pitchFamily="66" charset="0"/>
                <a:ea typeface="黑体" pitchFamily="2" charset="-122"/>
              </a:rPr>
              <a:t>Resilience computing Framework</a:t>
            </a:r>
            <a:endParaRPr lang="en-US" altLang="zh-CN" sz="2800" b="1" dirty="0">
              <a:solidFill>
                <a:srgbClr val="0000FF"/>
              </a:solidFill>
              <a:effectLst>
                <a:outerShdw blurRad="38100" dist="38100" dir="2700000" algn="tl">
                  <a:srgbClr val="C0C0C0"/>
                </a:outerShdw>
              </a:effectLst>
              <a:latin typeface="Comic Sans MS" pitchFamily="66" charset="0"/>
              <a:ea typeface="黑体" pitchFamily="2" charset="-122"/>
            </a:endParaRPr>
          </a:p>
        </p:txBody>
      </p:sp>
      <p:sp>
        <p:nvSpPr>
          <p:cNvPr id="11270" name="Text Box 10"/>
          <p:cNvSpPr txBox="1">
            <a:spLocks noChangeArrowheads="1"/>
          </p:cNvSpPr>
          <p:nvPr/>
        </p:nvSpPr>
        <p:spPr bwMode="auto">
          <a:xfrm>
            <a:off x="288925" y="1327150"/>
            <a:ext cx="867568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365125" eaLnBrk="0" hangingPunct="0">
              <a:defRPr kumimoji="1" sz="2400">
                <a:solidFill>
                  <a:schemeClr val="tx1"/>
                </a:solidFill>
                <a:latin typeface="Tahoma" pitchFamily="34" charset="0"/>
                <a:ea typeface="宋体" pitchFamily="2" charset="-122"/>
              </a:defRPr>
            </a:lvl1pPr>
            <a:lvl2pPr marL="742950" indent="-285750" eaLnBrk="0" hangingPunct="0">
              <a:defRPr kumimoji="1" sz="2400">
                <a:solidFill>
                  <a:schemeClr val="tx1"/>
                </a:solidFill>
                <a:latin typeface="Tahoma" pitchFamily="34" charset="0"/>
                <a:ea typeface="宋体" pitchFamily="2" charset="-122"/>
              </a:defRPr>
            </a:lvl2pPr>
            <a:lvl3pPr marL="1143000" indent="-228600" eaLnBrk="0" hangingPunct="0">
              <a:defRPr kumimoji="1" sz="2400">
                <a:solidFill>
                  <a:schemeClr val="tx1"/>
                </a:solidFill>
                <a:latin typeface="Tahoma" pitchFamily="34" charset="0"/>
                <a:ea typeface="宋体" pitchFamily="2" charset="-122"/>
              </a:defRPr>
            </a:lvl3pPr>
            <a:lvl4pPr marL="1600200" indent="-228600" eaLnBrk="0" hangingPunct="0">
              <a:defRPr kumimoji="1" sz="2400">
                <a:solidFill>
                  <a:schemeClr val="tx1"/>
                </a:solidFill>
                <a:latin typeface="Tahoma" pitchFamily="34" charset="0"/>
                <a:ea typeface="宋体" pitchFamily="2" charset="-122"/>
              </a:defRPr>
            </a:lvl4pPr>
            <a:lvl5pPr marL="2057400" indent="-228600" eaLnBrk="0" hangingPunct="0">
              <a:defRPr kumimoji="1"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pitchFamily="34" charset="0"/>
                <a:ea typeface="宋体" pitchFamily="2" charset="-122"/>
              </a:defRPr>
            </a:lvl9pPr>
          </a:lstStyle>
          <a:p>
            <a:pPr eaLnBrk="1" hangingPunct="1">
              <a:lnSpc>
                <a:spcPct val="150000"/>
              </a:lnSpc>
            </a:pPr>
            <a:r>
              <a:rPr lang="en-US" altLang="zh-CN" dirty="0" smtClean="0"/>
              <a:t>    </a:t>
            </a:r>
            <a:endParaRPr lang="en-US" altLang="zh-CN" dirty="0"/>
          </a:p>
        </p:txBody>
      </p:sp>
      <p:sp>
        <p:nvSpPr>
          <p:cNvPr id="12" name="矩形 2"/>
          <p:cNvSpPr>
            <a:spLocks noChangeArrowheads="1"/>
          </p:cNvSpPr>
          <p:nvPr/>
        </p:nvSpPr>
        <p:spPr bwMode="auto">
          <a:xfrm>
            <a:off x="214436" y="1302314"/>
            <a:ext cx="8527538" cy="266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074268">
              <a:lnSpc>
                <a:spcPct val="120000"/>
              </a:lnSpc>
              <a:buClr>
                <a:srgbClr val="0000FF"/>
              </a:buClr>
              <a:buSzPct val="80000"/>
              <a:defRPr/>
            </a:pPr>
            <a:r>
              <a:rPr lang="en-US" altLang="zh-CN" sz="2000" dirty="0" smtClean="0">
                <a:latin typeface="Calibri" pitchFamily="34" charset="0"/>
              </a:rPr>
              <a:t>NR-MPI</a:t>
            </a:r>
          </a:p>
          <a:p>
            <a:pPr marL="285750" indent="-285750" defTabSz="4074268">
              <a:buClr>
                <a:srgbClr val="0000FF"/>
              </a:buClr>
              <a:buSzPct val="80000"/>
              <a:buFont typeface="Wingdings" charset="2"/>
              <a:buChar char="§"/>
              <a:defRPr/>
            </a:pPr>
            <a:r>
              <a:rPr lang="en-US" altLang="zh-CN" sz="2000" dirty="0" smtClean="0">
                <a:latin typeface="Times New Roman" pitchFamily="18" charset="0"/>
                <a:cs typeface="Times New Roman" pitchFamily="18" charset="0"/>
              </a:rPr>
              <a:t>Integrated </a:t>
            </a:r>
            <a:r>
              <a:rPr lang="en-US" altLang="zh-CN" sz="2000" dirty="0">
                <a:latin typeface="Times New Roman" pitchFamily="18" charset="0"/>
                <a:cs typeface="Times New Roman" pitchFamily="18" charset="0"/>
              </a:rPr>
              <a:t>with existing MPI (MPICH/</a:t>
            </a:r>
            <a:r>
              <a:rPr lang="en-US" altLang="zh-CN" sz="2000" dirty="0" err="1">
                <a:latin typeface="Times New Roman" pitchFamily="18" charset="0"/>
                <a:cs typeface="Times New Roman" pitchFamily="18" charset="0"/>
              </a:rPr>
              <a:t>OpenMPI</a:t>
            </a:r>
            <a:r>
              <a:rPr lang="en-US" altLang="zh-CN" sz="2000" dirty="0" smtClean="0">
                <a:latin typeface="Times New Roman" pitchFamily="18" charset="0"/>
                <a:cs typeface="Times New Roman" pitchFamily="18" charset="0"/>
              </a:rPr>
              <a:t>)</a:t>
            </a:r>
          </a:p>
          <a:p>
            <a:pPr marL="285750" indent="-285750" defTabSz="4074268">
              <a:buClr>
                <a:srgbClr val="0000FF"/>
              </a:buClr>
              <a:buSzPct val="80000"/>
              <a:buFont typeface="Wingdings" charset="2"/>
              <a:buChar char="§"/>
              <a:defRPr/>
            </a:pPr>
            <a:r>
              <a:rPr lang="en-US" altLang="zh-CN" sz="2000" dirty="0" smtClean="0">
                <a:latin typeface="Times New Roman" pitchFamily="18" charset="0"/>
                <a:cs typeface="Times New Roman" pitchFamily="18" charset="0"/>
              </a:rPr>
              <a:t>Relay </a:t>
            </a:r>
            <a:r>
              <a:rPr lang="en-US" altLang="zh-CN" sz="2000" dirty="0">
                <a:latin typeface="Times New Roman" pitchFamily="18" charset="0"/>
                <a:cs typeface="Times New Roman" pitchFamily="18" charset="0"/>
              </a:rPr>
              <a:t>on FTE providing failure information of nodes, processes, and network   </a:t>
            </a:r>
            <a:endParaRPr lang="en-US" altLang="zh-CN" sz="2000" dirty="0" smtClean="0">
              <a:latin typeface="Times New Roman" pitchFamily="18" charset="0"/>
              <a:cs typeface="Times New Roman" pitchFamily="18" charset="0"/>
            </a:endParaRPr>
          </a:p>
          <a:p>
            <a:pPr marL="285750" indent="-285750" defTabSz="4074268">
              <a:buClr>
                <a:srgbClr val="0000FF"/>
              </a:buClr>
              <a:buSzPct val="80000"/>
              <a:buFont typeface="Wingdings" charset="2"/>
              <a:buChar char="§"/>
              <a:defRPr/>
            </a:pPr>
            <a:r>
              <a:rPr lang="en-US" altLang="zh-CN" sz="2000" dirty="0" smtClean="0">
                <a:latin typeface="Times New Roman" pitchFamily="18" charset="0"/>
                <a:cs typeface="Times New Roman" pitchFamily="18" charset="0"/>
              </a:rPr>
              <a:t>Reconstruction </a:t>
            </a:r>
            <a:r>
              <a:rPr lang="en-US" altLang="zh-CN" sz="2000" dirty="0">
                <a:latin typeface="Times New Roman" pitchFamily="18" charset="0"/>
                <a:cs typeface="Times New Roman" pitchFamily="18" charset="0"/>
              </a:rPr>
              <a:t>of broken </a:t>
            </a:r>
            <a:r>
              <a:rPr lang="en-US" altLang="zh-CN" sz="2000" dirty="0" smtClean="0">
                <a:latin typeface="Times New Roman" pitchFamily="18" charset="0"/>
                <a:cs typeface="Times New Roman" pitchFamily="18" charset="0"/>
              </a:rPr>
              <a:t>communicator</a:t>
            </a:r>
          </a:p>
          <a:p>
            <a:pPr marL="285750" indent="-285750" defTabSz="4074268">
              <a:buClr>
                <a:srgbClr val="0000FF"/>
              </a:buClr>
              <a:buSzPct val="80000"/>
              <a:buFont typeface="Wingdings" charset="2"/>
              <a:buChar char="§"/>
              <a:defRPr/>
            </a:pPr>
            <a:r>
              <a:rPr lang="en-US" altLang="zh-CN" sz="2000" dirty="0" smtClean="0">
                <a:latin typeface="Times New Roman" pitchFamily="18" charset="0"/>
                <a:cs typeface="Times New Roman" pitchFamily="18" charset="0"/>
              </a:rPr>
              <a:t>Recovery </a:t>
            </a:r>
            <a:r>
              <a:rPr lang="en-US" altLang="zh-CN" sz="2000" dirty="0">
                <a:latin typeface="Times New Roman" pitchFamily="18" charset="0"/>
                <a:cs typeface="Times New Roman" pitchFamily="18" charset="0"/>
              </a:rPr>
              <a:t>of ranks’ </a:t>
            </a:r>
            <a:r>
              <a:rPr lang="en-US" altLang="zh-CN" sz="2000" dirty="0" smtClean="0">
                <a:latin typeface="Times New Roman" pitchFamily="18" charset="0"/>
                <a:cs typeface="Times New Roman" pitchFamily="18" charset="0"/>
              </a:rPr>
              <a:t>connections</a:t>
            </a:r>
          </a:p>
          <a:p>
            <a:pPr marL="285750" indent="-285750" defTabSz="4074268">
              <a:buClr>
                <a:srgbClr val="0000FF"/>
              </a:buClr>
              <a:buSzPct val="80000"/>
              <a:buFont typeface="Wingdings" charset="2"/>
              <a:buChar char="§"/>
              <a:defRPr/>
            </a:pPr>
            <a:r>
              <a:rPr lang="en-US" altLang="zh-CN" sz="2000" dirty="0" smtClean="0">
                <a:latin typeface="Times New Roman" pitchFamily="18" charset="0"/>
                <a:cs typeface="Times New Roman" pitchFamily="18" charset="0"/>
              </a:rPr>
              <a:t>Provide </a:t>
            </a:r>
            <a:r>
              <a:rPr lang="en-US" altLang="zh-CN" sz="2000" dirty="0">
                <a:latin typeface="Times New Roman" pitchFamily="18" charset="0"/>
                <a:cs typeface="Times New Roman" pitchFamily="18" charset="0"/>
              </a:rPr>
              <a:t>non-blocking fault tolerant collective </a:t>
            </a:r>
            <a:r>
              <a:rPr lang="en-US" altLang="zh-CN" sz="2000" dirty="0" smtClean="0">
                <a:latin typeface="Times New Roman" pitchFamily="18" charset="0"/>
                <a:cs typeface="Times New Roman" pitchFamily="18" charset="0"/>
              </a:rPr>
              <a:t>operations</a:t>
            </a:r>
          </a:p>
          <a:p>
            <a:pPr marL="285750" indent="-285750" defTabSz="4074268">
              <a:buClr>
                <a:srgbClr val="0000FF"/>
              </a:buClr>
              <a:buSzPct val="80000"/>
              <a:buFont typeface="Wingdings" charset="2"/>
              <a:buChar char="§"/>
              <a:defRPr/>
            </a:pPr>
            <a:r>
              <a:rPr lang="en-US" altLang="zh-CN" sz="2000" dirty="0" smtClean="0">
                <a:latin typeface="Times New Roman" pitchFamily="18" charset="0"/>
                <a:cs typeface="Times New Roman" pitchFamily="18" charset="0"/>
              </a:rPr>
              <a:t>Provide </a:t>
            </a:r>
            <a:r>
              <a:rPr lang="en-US" altLang="zh-CN" sz="2000" dirty="0">
                <a:latin typeface="Times New Roman" pitchFamily="18" charset="0"/>
                <a:cs typeface="Times New Roman" pitchFamily="18" charset="0"/>
              </a:rPr>
              <a:t>flexible data recovery mechanisms, CR/Redundant computing/APP</a:t>
            </a:r>
          </a:p>
          <a:p>
            <a:pPr marL="742950" lvl="1" indent="-285750" defTabSz="4074268">
              <a:lnSpc>
                <a:spcPct val="120000"/>
              </a:lnSpc>
              <a:buClr>
                <a:srgbClr val="0000FF"/>
              </a:buClr>
              <a:buSzPct val="80000"/>
              <a:buFont typeface="Wingdings" charset="2"/>
              <a:buChar char="§"/>
              <a:defRPr/>
            </a:pPr>
            <a:endParaRPr lang="en-US" altLang="zh-CN" sz="2000" dirty="0">
              <a:latin typeface="Calibri" pitchFamily="34" charset="0"/>
            </a:endParaRPr>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2998" r="54361"/>
          <a:stretch/>
        </p:blipFill>
        <p:spPr>
          <a:xfrm>
            <a:off x="0" y="0"/>
            <a:ext cx="1979712" cy="494037"/>
          </a:xfrm>
          <a:prstGeom prst="rect">
            <a:avLst/>
          </a:prstGeom>
        </p:spPr>
      </p:pic>
      <p:sp>
        <p:nvSpPr>
          <p:cNvPr id="2" name="日期占位符 1"/>
          <p:cNvSpPr>
            <a:spLocks noGrp="1"/>
          </p:cNvSpPr>
          <p:nvPr>
            <p:ph type="dt" sz="half" idx="10"/>
          </p:nvPr>
        </p:nvSpPr>
        <p:spPr/>
        <p:txBody>
          <a:bodyPr/>
          <a:lstStyle/>
          <a:p>
            <a:fld id="{7BA5C7D6-4B2C-4937-979F-BF0C39829C43}" type="datetime1">
              <a:rPr lang="en-US" altLang="zh-CN" smtClean="0"/>
              <a:pPr/>
              <a:t>11-9-27</a:t>
            </a:fld>
            <a:endParaRPr lang="zh-CN" altLang="en-US"/>
          </a:p>
        </p:txBody>
      </p:sp>
      <p:sp>
        <p:nvSpPr>
          <p:cNvPr id="4" name="灯片编号占位符 3"/>
          <p:cNvSpPr>
            <a:spLocks noGrp="1"/>
          </p:cNvSpPr>
          <p:nvPr>
            <p:ph type="sldNum" sz="quarter" idx="12"/>
          </p:nvPr>
        </p:nvSpPr>
        <p:spPr/>
        <p:txBody>
          <a:bodyPr/>
          <a:lstStyle/>
          <a:p>
            <a:fld id="{FB66567B-6BB6-477E-BC27-473F1BE5CFAB}" type="slidenum">
              <a:rPr lang="zh-CN" altLang="en-US" smtClean="0"/>
              <a:pPr/>
              <a:t>25</a:t>
            </a:fld>
            <a:endParaRPr lang="zh-CN" altLang="en-US"/>
          </a:p>
        </p:txBody>
      </p:sp>
      <p:pic>
        <p:nvPicPr>
          <p:cNvPr id="10" name="图片 178" descr="pic2.png"/>
          <p:cNvPicPr>
            <a:picLocks noChangeAspect="1"/>
          </p:cNvPicPr>
          <p:nvPr/>
        </p:nvPicPr>
        <p:blipFill>
          <a:blip r:embed="rId4"/>
          <a:stretch>
            <a:fillRect/>
          </a:stretch>
        </p:blipFill>
        <p:spPr>
          <a:xfrm>
            <a:off x="1203964" y="3806400"/>
            <a:ext cx="7134496" cy="2512297"/>
          </a:xfrm>
          <a:prstGeom prst="rect">
            <a:avLst/>
          </a:prstGeom>
        </p:spPr>
      </p:pic>
    </p:spTree>
    <p:extLst>
      <p:ext uri="{BB962C8B-B14F-4D97-AF65-F5344CB8AC3E}">
        <p14:creationId xmlns:p14="http://schemas.microsoft.com/office/powerpoint/2010/main" val="119122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Line 4"/>
          <p:cNvSpPr>
            <a:spLocks noChangeShapeType="1"/>
          </p:cNvSpPr>
          <p:nvPr/>
        </p:nvSpPr>
        <p:spPr bwMode="auto">
          <a:xfrm>
            <a:off x="2411760" y="1124744"/>
            <a:ext cx="6696744" cy="0"/>
          </a:xfrm>
          <a:prstGeom prst="line">
            <a:avLst/>
          </a:prstGeom>
          <a:noFill/>
          <a:ln w="38100">
            <a:solidFill>
              <a:srgbClr val="FF9900"/>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913417" name="Rectangle 9"/>
          <p:cNvSpPr>
            <a:spLocks noChangeArrowheads="1"/>
          </p:cNvSpPr>
          <p:nvPr/>
        </p:nvSpPr>
        <p:spPr bwMode="auto">
          <a:xfrm>
            <a:off x="1266825" y="494037"/>
            <a:ext cx="7877175" cy="606425"/>
          </a:xfrm>
          <a:prstGeom prst="rect">
            <a:avLst/>
          </a:prstGeom>
          <a:solidFill>
            <a:srgbClr val="FFFFFF"/>
          </a:solidFill>
          <a:ln>
            <a:noFill/>
          </a:ln>
          <a:effectLst/>
          <a:extLst/>
        </p:spPr>
        <p:txBody>
          <a:bodyPr/>
          <a:lstStyle/>
          <a:p>
            <a:pPr algn="r">
              <a:defRPr/>
            </a:pPr>
            <a:r>
              <a:rPr lang="en-US" altLang="zh-CN" sz="2800" b="1" dirty="0" smtClean="0">
                <a:solidFill>
                  <a:srgbClr val="0000FF"/>
                </a:solidFill>
                <a:effectLst>
                  <a:outerShdw blurRad="38100" dist="38100" dir="2700000" algn="tl">
                    <a:srgbClr val="C0C0C0"/>
                  </a:outerShdw>
                </a:effectLst>
                <a:latin typeface="Comic Sans MS" pitchFamily="66" charset="0"/>
                <a:ea typeface="黑体" pitchFamily="2" charset="-122"/>
              </a:rPr>
              <a:t>Resilience computing Framework</a:t>
            </a:r>
            <a:endParaRPr lang="en-US" altLang="zh-CN" sz="2800" b="1" dirty="0">
              <a:solidFill>
                <a:srgbClr val="0000FF"/>
              </a:solidFill>
              <a:effectLst>
                <a:outerShdw blurRad="38100" dist="38100" dir="2700000" algn="tl">
                  <a:srgbClr val="C0C0C0"/>
                </a:outerShdw>
              </a:effectLst>
              <a:latin typeface="Comic Sans MS" pitchFamily="66" charset="0"/>
              <a:ea typeface="黑体" pitchFamily="2" charset="-122"/>
            </a:endParaRPr>
          </a:p>
        </p:txBody>
      </p:sp>
      <p:sp>
        <p:nvSpPr>
          <p:cNvPr id="11270" name="Text Box 10"/>
          <p:cNvSpPr txBox="1">
            <a:spLocks noChangeArrowheads="1"/>
          </p:cNvSpPr>
          <p:nvPr/>
        </p:nvSpPr>
        <p:spPr bwMode="auto">
          <a:xfrm>
            <a:off x="288925" y="1327150"/>
            <a:ext cx="867568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365125" eaLnBrk="0" hangingPunct="0">
              <a:defRPr kumimoji="1" sz="2400">
                <a:solidFill>
                  <a:schemeClr val="tx1"/>
                </a:solidFill>
                <a:latin typeface="Tahoma" pitchFamily="34" charset="0"/>
                <a:ea typeface="宋体" pitchFamily="2" charset="-122"/>
              </a:defRPr>
            </a:lvl1pPr>
            <a:lvl2pPr marL="742950" indent="-285750" eaLnBrk="0" hangingPunct="0">
              <a:defRPr kumimoji="1" sz="2400">
                <a:solidFill>
                  <a:schemeClr val="tx1"/>
                </a:solidFill>
                <a:latin typeface="Tahoma" pitchFamily="34" charset="0"/>
                <a:ea typeface="宋体" pitchFamily="2" charset="-122"/>
              </a:defRPr>
            </a:lvl2pPr>
            <a:lvl3pPr marL="1143000" indent="-228600" eaLnBrk="0" hangingPunct="0">
              <a:defRPr kumimoji="1" sz="2400">
                <a:solidFill>
                  <a:schemeClr val="tx1"/>
                </a:solidFill>
                <a:latin typeface="Tahoma" pitchFamily="34" charset="0"/>
                <a:ea typeface="宋体" pitchFamily="2" charset="-122"/>
              </a:defRPr>
            </a:lvl3pPr>
            <a:lvl4pPr marL="1600200" indent="-228600" eaLnBrk="0" hangingPunct="0">
              <a:defRPr kumimoji="1" sz="2400">
                <a:solidFill>
                  <a:schemeClr val="tx1"/>
                </a:solidFill>
                <a:latin typeface="Tahoma" pitchFamily="34" charset="0"/>
                <a:ea typeface="宋体" pitchFamily="2" charset="-122"/>
              </a:defRPr>
            </a:lvl4pPr>
            <a:lvl5pPr marL="2057400" indent="-228600" eaLnBrk="0" hangingPunct="0">
              <a:defRPr kumimoji="1"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pitchFamily="34" charset="0"/>
                <a:ea typeface="宋体" pitchFamily="2" charset="-122"/>
              </a:defRPr>
            </a:lvl9pPr>
          </a:lstStyle>
          <a:p>
            <a:pPr eaLnBrk="1" hangingPunct="1">
              <a:lnSpc>
                <a:spcPct val="150000"/>
              </a:lnSpc>
            </a:pPr>
            <a:r>
              <a:rPr lang="en-US" altLang="zh-CN" dirty="0" smtClean="0"/>
              <a:t>    </a:t>
            </a:r>
            <a:endParaRPr lang="en-US" altLang="zh-CN" dirty="0"/>
          </a:p>
        </p:txBody>
      </p:sp>
      <p:sp>
        <p:nvSpPr>
          <p:cNvPr id="12" name="矩形 2"/>
          <p:cNvSpPr>
            <a:spLocks noChangeArrowheads="1"/>
          </p:cNvSpPr>
          <p:nvPr/>
        </p:nvSpPr>
        <p:spPr bwMode="auto">
          <a:xfrm>
            <a:off x="181432" y="1104290"/>
            <a:ext cx="8329588" cy="352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075800" fontAlgn="auto">
              <a:spcBef>
                <a:spcPts val="0"/>
              </a:spcBef>
              <a:spcAft>
                <a:spcPts val="0"/>
              </a:spcAft>
              <a:defRPr/>
            </a:pPr>
            <a:r>
              <a:rPr lang="en-US" altLang="zh-CN" sz="2000" dirty="0" smtClean="0">
                <a:solidFill>
                  <a:srgbClr val="000000"/>
                </a:solidFill>
                <a:effectLst>
                  <a:outerShdw blurRad="38100" dist="38100" dir="2700000" algn="tl">
                    <a:srgbClr val="000000">
                      <a:alpha val="43137"/>
                    </a:srgbClr>
                  </a:outerShdw>
                </a:effectLst>
              </a:rPr>
              <a:t>Application </a:t>
            </a:r>
            <a:r>
              <a:rPr lang="en-US" altLang="zh-CN" sz="2000" dirty="0">
                <a:solidFill>
                  <a:srgbClr val="000000"/>
                </a:solidFill>
                <a:effectLst>
                  <a:outerShdw blurRad="38100" dist="38100" dir="2700000" algn="tl">
                    <a:srgbClr val="000000">
                      <a:alpha val="43137"/>
                    </a:srgbClr>
                  </a:outerShdw>
                </a:effectLst>
              </a:rPr>
              <a:t>transparent Resilience </a:t>
            </a:r>
            <a:r>
              <a:rPr lang="en-US" altLang="zh-CN" sz="2000" dirty="0" smtClean="0">
                <a:solidFill>
                  <a:srgbClr val="000000"/>
                </a:solidFill>
                <a:effectLst>
                  <a:outerShdw blurRad="38100" dist="38100" dir="2700000" algn="tl">
                    <a:srgbClr val="000000">
                      <a:alpha val="43137"/>
                    </a:srgbClr>
                  </a:outerShdw>
                </a:effectLst>
              </a:rPr>
              <a:t>Computing</a:t>
            </a:r>
          </a:p>
          <a:p>
            <a:pPr marL="342900" indent="-342900" defTabSz="4075800" fontAlgn="auto">
              <a:spcBef>
                <a:spcPts val="0"/>
              </a:spcBef>
              <a:spcAft>
                <a:spcPts val="0"/>
              </a:spcAft>
              <a:buClr>
                <a:srgbClr val="0000FF"/>
              </a:buClr>
              <a:buFont typeface="Arial"/>
              <a:buChar char="•"/>
              <a:defRPr/>
            </a:pPr>
            <a:r>
              <a:rPr lang="en-US" altLang="zh-CN" sz="2000" dirty="0" smtClean="0">
                <a:latin typeface="Times New Roman" pitchFamily="18" charset="0"/>
                <a:cs typeface="Times New Roman" pitchFamily="18" charset="0"/>
              </a:rPr>
              <a:t>Domain</a:t>
            </a:r>
            <a:r>
              <a:rPr lang="en-US" altLang="zh-CN" sz="2000" dirty="0">
                <a:latin typeface="Times New Roman" pitchFamily="18" charset="0"/>
                <a:cs typeface="Times New Roman" pitchFamily="18" charset="0"/>
              </a:rPr>
              <a:t>-specific Application programming </a:t>
            </a:r>
            <a:r>
              <a:rPr lang="en-US" altLang="zh-CN" sz="2000" dirty="0" smtClean="0">
                <a:latin typeface="Times New Roman" pitchFamily="18" charset="0"/>
                <a:cs typeface="Times New Roman" pitchFamily="18" charset="0"/>
              </a:rPr>
              <a:t>Infrastructure</a:t>
            </a:r>
          </a:p>
          <a:p>
            <a:pPr marL="800100" lvl="1" indent="-342900" defTabSz="4075800">
              <a:buClr>
                <a:srgbClr val="0000FF"/>
              </a:buClr>
              <a:buFont typeface="Arial"/>
              <a:buChar char="•"/>
              <a:defRPr/>
            </a:pPr>
            <a:r>
              <a:rPr lang="en-US" altLang="zh-CN" sz="2000" dirty="0" smtClean="0">
                <a:latin typeface="Times New Roman" pitchFamily="18" charset="0"/>
                <a:cs typeface="Times New Roman" pitchFamily="18" charset="0"/>
              </a:rPr>
              <a:t>Domain </a:t>
            </a:r>
            <a:r>
              <a:rPr lang="en-US" altLang="zh-CN" sz="2000" dirty="0">
                <a:latin typeface="Times New Roman" pitchFamily="18" charset="0"/>
                <a:cs typeface="Times New Roman" pitchFamily="18" charset="0"/>
              </a:rPr>
              <a:t>scientists: focus on physical problem, algorithm, parameters </a:t>
            </a:r>
            <a:endParaRPr lang="en-US" altLang="zh-CN" sz="2000" dirty="0" smtClean="0">
              <a:latin typeface="Times New Roman" pitchFamily="18" charset="0"/>
              <a:cs typeface="Times New Roman" pitchFamily="18" charset="0"/>
            </a:endParaRPr>
          </a:p>
          <a:p>
            <a:pPr marL="800100" lvl="1" indent="-342900" defTabSz="4075800">
              <a:buClr>
                <a:srgbClr val="0000FF"/>
              </a:buClr>
              <a:buFont typeface="Arial"/>
              <a:buChar char="•"/>
              <a:defRPr/>
            </a:pPr>
            <a:r>
              <a:rPr lang="en-US" altLang="zh-CN" sz="2000" dirty="0" smtClean="0">
                <a:latin typeface="Times New Roman" pitchFamily="18" charset="0"/>
                <a:cs typeface="Times New Roman" pitchFamily="18" charset="0"/>
              </a:rPr>
              <a:t>App</a:t>
            </a:r>
            <a:r>
              <a:rPr lang="en-US" altLang="zh-CN" sz="2000" dirty="0">
                <a:latin typeface="Times New Roman" pitchFamily="18" charset="0"/>
                <a:cs typeface="Times New Roman" pitchFamily="18" charset="0"/>
              </a:rPr>
              <a:t>-Infrastructure: handles parallelization, message passing and  </a:t>
            </a:r>
            <a:r>
              <a:rPr lang="en-US" altLang="zh-CN" sz="2000" dirty="0" smtClean="0">
                <a:latin typeface="Times New Roman" pitchFamily="18" charset="0"/>
                <a:cs typeface="Times New Roman" pitchFamily="18" charset="0"/>
              </a:rPr>
              <a:t>resilience</a:t>
            </a:r>
          </a:p>
          <a:p>
            <a:pPr marL="342900" indent="-342900" defTabSz="4075800" fontAlgn="auto">
              <a:spcBef>
                <a:spcPts val="0"/>
              </a:spcBef>
              <a:spcAft>
                <a:spcPts val="0"/>
              </a:spcAft>
              <a:buClr>
                <a:srgbClr val="0000FF"/>
              </a:buClr>
              <a:buFont typeface="Arial"/>
              <a:buChar char="•"/>
              <a:defRPr/>
            </a:pPr>
            <a:r>
              <a:rPr lang="en-US" altLang="zh-CN" sz="2000" dirty="0" smtClean="0">
                <a:latin typeface="Times New Roman" pitchFamily="18" charset="0"/>
                <a:cs typeface="Times New Roman" pitchFamily="18" charset="0"/>
              </a:rPr>
              <a:t>Application </a:t>
            </a:r>
            <a:r>
              <a:rPr lang="en-US" altLang="zh-CN" sz="2000" dirty="0">
                <a:latin typeface="Times New Roman" pitchFamily="18" charset="0"/>
                <a:cs typeface="Times New Roman" pitchFamily="18" charset="0"/>
              </a:rPr>
              <a:t>transparent Resilience </a:t>
            </a:r>
            <a:r>
              <a:rPr lang="en-US" altLang="zh-CN" sz="2000" dirty="0" smtClean="0">
                <a:latin typeface="Times New Roman" pitchFamily="18" charset="0"/>
                <a:cs typeface="Times New Roman" pitchFamily="18" charset="0"/>
              </a:rPr>
              <a:t>Computing</a:t>
            </a:r>
          </a:p>
          <a:p>
            <a:pPr marL="800100" lvl="1" indent="-342900" defTabSz="4075800">
              <a:buClr>
                <a:srgbClr val="0000FF"/>
              </a:buClr>
              <a:buFont typeface="Arial"/>
              <a:buChar char="•"/>
              <a:defRPr/>
            </a:pPr>
            <a:r>
              <a:rPr lang="en-US" altLang="zh-CN" sz="2000" dirty="0" smtClean="0">
                <a:latin typeface="Times New Roman" pitchFamily="18" charset="0"/>
                <a:cs typeface="Times New Roman" pitchFamily="18" charset="0"/>
              </a:rPr>
              <a:t>Now </a:t>
            </a:r>
            <a:r>
              <a:rPr lang="en-US" altLang="zh-CN" sz="2000" dirty="0">
                <a:latin typeface="Times New Roman" pitchFamily="18" charset="0"/>
                <a:cs typeface="Times New Roman" pitchFamily="18" charset="0"/>
              </a:rPr>
              <a:t>for </a:t>
            </a:r>
            <a:r>
              <a:rPr lang="en-US" altLang="zh-CN" sz="2000" dirty="0" err="1" smtClean="0">
                <a:latin typeface="Times New Roman" pitchFamily="18" charset="0"/>
                <a:cs typeface="Times New Roman" pitchFamily="18" charset="0"/>
              </a:rPr>
              <a:t>Jasmin</a:t>
            </a:r>
            <a:endParaRPr lang="en-US" altLang="zh-CN" sz="2000" dirty="0" smtClean="0">
              <a:latin typeface="Times New Roman" pitchFamily="18" charset="0"/>
              <a:cs typeface="Times New Roman" pitchFamily="18" charset="0"/>
            </a:endParaRPr>
          </a:p>
          <a:p>
            <a:pPr marL="342900" indent="-342900" defTabSz="4075800" fontAlgn="auto">
              <a:spcBef>
                <a:spcPts val="0"/>
              </a:spcBef>
              <a:spcAft>
                <a:spcPts val="0"/>
              </a:spcAft>
              <a:buClr>
                <a:srgbClr val="0000FF"/>
              </a:buClr>
              <a:buFont typeface="Arial"/>
              <a:buChar char="•"/>
              <a:defRPr/>
            </a:pPr>
            <a:r>
              <a:rPr lang="en-US" altLang="zh-CN" sz="2000" dirty="0" smtClean="0">
                <a:latin typeface="Times New Roman" pitchFamily="18" charset="0"/>
                <a:cs typeface="Times New Roman" pitchFamily="18" charset="0"/>
              </a:rPr>
              <a:t>Potential </a:t>
            </a:r>
            <a:r>
              <a:rPr lang="en-US" altLang="zh-CN" sz="2000" dirty="0">
                <a:latin typeface="Times New Roman" pitchFamily="18" charset="0"/>
                <a:cs typeface="Times New Roman" pitchFamily="18" charset="0"/>
              </a:rPr>
              <a:t>fault tolerance pillar for </a:t>
            </a:r>
            <a:r>
              <a:rPr lang="en-US" altLang="zh-CN" sz="2000" dirty="0" smtClean="0">
                <a:latin typeface="Times New Roman" pitchFamily="18" charset="0"/>
                <a:cs typeface="Times New Roman" pitchFamily="18" charset="0"/>
              </a:rPr>
              <a:t>multiple </a:t>
            </a:r>
            <a:r>
              <a:rPr lang="en-US" altLang="zh-CN" sz="2000" dirty="0">
                <a:latin typeface="Times New Roman" pitchFamily="18" charset="0"/>
                <a:cs typeface="Times New Roman" pitchFamily="18" charset="0"/>
              </a:rPr>
              <a:t>domain-specific application </a:t>
            </a:r>
            <a:r>
              <a:rPr lang="en-US" altLang="zh-CN" sz="2000" dirty="0" smtClean="0">
                <a:latin typeface="Times New Roman" pitchFamily="18" charset="0"/>
                <a:cs typeface="Times New Roman" pitchFamily="18" charset="0"/>
              </a:rPr>
              <a:t>Infrastructures</a:t>
            </a:r>
          </a:p>
          <a:p>
            <a:pPr marL="800100" lvl="1" indent="-342900" defTabSz="4075800">
              <a:buClr>
                <a:srgbClr val="0000FF"/>
              </a:buClr>
              <a:buFont typeface="Arial"/>
              <a:buChar char="•"/>
              <a:defRPr/>
            </a:pPr>
            <a:r>
              <a:rPr lang="en-US" altLang="zh-CN" sz="2000" dirty="0" smtClean="0">
                <a:latin typeface="Times New Roman" pitchFamily="18" charset="0"/>
                <a:cs typeface="Times New Roman" pitchFamily="18" charset="0"/>
              </a:rPr>
              <a:t>Future </a:t>
            </a:r>
            <a:r>
              <a:rPr lang="en-US" altLang="zh-CN" sz="2000" dirty="0">
                <a:latin typeface="Times New Roman" pitchFamily="18" charset="0"/>
                <a:cs typeface="Times New Roman" pitchFamily="18" charset="0"/>
              </a:rPr>
              <a:t>for others</a:t>
            </a:r>
          </a:p>
          <a:p>
            <a:pPr marL="742950" lvl="1" indent="-285750" defTabSz="4074268">
              <a:lnSpc>
                <a:spcPct val="120000"/>
              </a:lnSpc>
              <a:buClr>
                <a:srgbClr val="0000FF"/>
              </a:buClr>
              <a:buSzPct val="80000"/>
              <a:buFont typeface="Wingdings" charset="2"/>
              <a:buChar char="§"/>
              <a:defRPr/>
            </a:pPr>
            <a:endParaRPr lang="en-US" altLang="zh-CN" sz="2000" dirty="0">
              <a:latin typeface="Calibri" pitchFamily="34" charset="0"/>
            </a:endParaRPr>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2998" r="54361"/>
          <a:stretch/>
        </p:blipFill>
        <p:spPr>
          <a:xfrm>
            <a:off x="0" y="0"/>
            <a:ext cx="1979712" cy="494037"/>
          </a:xfrm>
          <a:prstGeom prst="rect">
            <a:avLst/>
          </a:prstGeom>
        </p:spPr>
      </p:pic>
      <p:sp>
        <p:nvSpPr>
          <p:cNvPr id="2" name="日期占位符 1"/>
          <p:cNvSpPr>
            <a:spLocks noGrp="1"/>
          </p:cNvSpPr>
          <p:nvPr>
            <p:ph type="dt" sz="half" idx="10"/>
          </p:nvPr>
        </p:nvSpPr>
        <p:spPr/>
        <p:txBody>
          <a:bodyPr/>
          <a:lstStyle/>
          <a:p>
            <a:fld id="{7BA5C7D6-4B2C-4937-979F-BF0C39829C43}" type="datetime1">
              <a:rPr lang="en-US" altLang="zh-CN" smtClean="0"/>
              <a:pPr/>
              <a:t>11-9-27</a:t>
            </a:fld>
            <a:endParaRPr lang="zh-CN" altLang="en-US"/>
          </a:p>
        </p:txBody>
      </p:sp>
      <p:sp>
        <p:nvSpPr>
          <p:cNvPr id="4" name="灯片编号占位符 3"/>
          <p:cNvSpPr>
            <a:spLocks noGrp="1"/>
          </p:cNvSpPr>
          <p:nvPr>
            <p:ph type="sldNum" sz="quarter" idx="12"/>
          </p:nvPr>
        </p:nvSpPr>
        <p:spPr/>
        <p:txBody>
          <a:bodyPr/>
          <a:lstStyle/>
          <a:p>
            <a:fld id="{FB66567B-6BB6-477E-BC27-473F1BE5CFAB}" type="slidenum">
              <a:rPr lang="zh-CN" altLang="en-US" smtClean="0"/>
              <a:pPr/>
              <a:t>26</a:t>
            </a:fld>
            <a:endParaRPr lang="zh-CN" altLang="en-US"/>
          </a:p>
        </p:txBody>
      </p:sp>
      <p:pic>
        <p:nvPicPr>
          <p:cNvPr id="10" name="图片 180" descr="pic3.png"/>
          <p:cNvPicPr>
            <a:picLocks noChangeAspect="1"/>
          </p:cNvPicPr>
          <p:nvPr/>
        </p:nvPicPr>
        <p:blipFill>
          <a:blip r:embed="rId4"/>
          <a:stretch>
            <a:fillRect/>
          </a:stretch>
        </p:blipFill>
        <p:spPr>
          <a:xfrm>
            <a:off x="2772758" y="3539563"/>
            <a:ext cx="6371242" cy="3318437"/>
          </a:xfrm>
          <a:prstGeom prst="rect">
            <a:avLst/>
          </a:prstGeom>
        </p:spPr>
      </p:pic>
    </p:spTree>
    <p:extLst>
      <p:ext uri="{BB962C8B-B14F-4D97-AF65-F5344CB8AC3E}">
        <p14:creationId xmlns:p14="http://schemas.microsoft.com/office/powerpoint/2010/main" val="1239172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Line 4"/>
          <p:cNvSpPr>
            <a:spLocks noChangeShapeType="1"/>
          </p:cNvSpPr>
          <p:nvPr/>
        </p:nvSpPr>
        <p:spPr bwMode="auto">
          <a:xfrm>
            <a:off x="2411760" y="1124744"/>
            <a:ext cx="6696744" cy="0"/>
          </a:xfrm>
          <a:prstGeom prst="line">
            <a:avLst/>
          </a:prstGeom>
          <a:noFill/>
          <a:ln w="38100">
            <a:solidFill>
              <a:srgbClr val="FF9900"/>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913417" name="Rectangle 9"/>
          <p:cNvSpPr>
            <a:spLocks noChangeArrowheads="1"/>
          </p:cNvSpPr>
          <p:nvPr/>
        </p:nvSpPr>
        <p:spPr bwMode="auto">
          <a:xfrm>
            <a:off x="1266825" y="494037"/>
            <a:ext cx="7877175" cy="606425"/>
          </a:xfrm>
          <a:prstGeom prst="rect">
            <a:avLst/>
          </a:prstGeom>
          <a:solidFill>
            <a:srgbClr val="FFFFFF"/>
          </a:solidFill>
          <a:ln>
            <a:noFill/>
          </a:ln>
          <a:effectLst/>
          <a:extLst/>
        </p:spPr>
        <p:txBody>
          <a:bodyPr/>
          <a:lstStyle/>
          <a:p>
            <a:pPr defTabSz="4074268">
              <a:defRPr/>
            </a:pPr>
            <a:r>
              <a:rPr lang="en-US" altLang="zh-CN" sz="2800" b="1" dirty="0">
                <a:solidFill>
                  <a:srgbClr val="000000"/>
                </a:solidFill>
                <a:effectLst>
                  <a:outerShdw blurRad="38100" dist="38100" dir="2700000" algn="tl">
                    <a:srgbClr val="C0C0C0"/>
                  </a:outerShdw>
                </a:effectLst>
                <a:latin typeface="Calibri" pitchFamily="34" charset="0"/>
              </a:rPr>
              <a:t>Large-scale Hybrid Tiered File System Architecture </a:t>
            </a:r>
          </a:p>
        </p:txBody>
      </p:sp>
      <p:sp>
        <p:nvSpPr>
          <p:cNvPr id="11270" name="Text Box 10"/>
          <p:cNvSpPr txBox="1">
            <a:spLocks noChangeArrowheads="1"/>
          </p:cNvSpPr>
          <p:nvPr/>
        </p:nvSpPr>
        <p:spPr bwMode="auto">
          <a:xfrm>
            <a:off x="288925" y="1327150"/>
            <a:ext cx="867568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365125" eaLnBrk="0" hangingPunct="0">
              <a:defRPr kumimoji="1" sz="2400">
                <a:solidFill>
                  <a:schemeClr val="tx1"/>
                </a:solidFill>
                <a:latin typeface="Tahoma" pitchFamily="34" charset="0"/>
                <a:ea typeface="宋体" pitchFamily="2" charset="-122"/>
              </a:defRPr>
            </a:lvl1pPr>
            <a:lvl2pPr marL="742950" indent="-285750" eaLnBrk="0" hangingPunct="0">
              <a:defRPr kumimoji="1" sz="2400">
                <a:solidFill>
                  <a:schemeClr val="tx1"/>
                </a:solidFill>
                <a:latin typeface="Tahoma" pitchFamily="34" charset="0"/>
                <a:ea typeface="宋体" pitchFamily="2" charset="-122"/>
              </a:defRPr>
            </a:lvl2pPr>
            <a:lvl3pPr marL="1143000" indent="-228600" eaLnBrk="0" hangingPunct="0">
              <a:defRPr kumimoji="1" sz="2400">
                <a:solidFill>
                  <a:schemeClr val="tx1"/>
                </a:solidFill>
                <a:latin typeface="Tahoma" pitchFamily="34" charset="0"/>
                <a:ea typeface="宋体" pitchFamily="2" charset="-122"/>
              </a:defRPr>
            </a:lvl3pPr>
            <a:lvl4pPr marL="1600200" indent="-228600" eaLnBrk="0" hangingPunct="0">
              <a:defRPr kumimoji="1" sz="2400">
                <a:solidFill>
                  <a:schemeClr val="tx1"/>
                </a:solidFill>
                <a:latin typeface="Tahoma" pitchFamily="34" charset="0"/>
                <a:ea typeface="宋体" pitchFamily="2" charset="-122"/>
              </a:defRPr>
            </a:lvl4pPr>
            <a:lvl5pPr marL="2057400" indent="-228600" eaLnBrk="0" hangingPunct="0">
              <a:defRPr kumimoji="1"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pitchFamily="34" charset="0"/>
                <a:ea typeface="宋体" pitchFamily="2" charset="-122"/>
              </a:defRPr>
            </a:lvl9pPr>
          </a:lstStyle>
          <a:p>
            <a:pPr eaLnBrk="1" hangingPunct="1">
              <a:lnSpc>
                <a:spcPct val="150000"/>
              </a:lnSpc>
            </a:pPr>
            <a:r>
              <a:rPr lang="en-US" altLang="zh-CN" dirty="0" smtClean="0"/>
              <a:t>    </a:t>
            </a:r>
            <a:endParaRPr lang="en-US" altLang="zh-CN" dirty="0"/>
          </a:p>
        </p:txBody>
      </p:sp>
      <p:sp>
        <p:nvSpPr>
          <p:cNvPr id="12" name="矩形 2"/>
          <p:cNvSpPr>
            <a:spLocks noChangeArrowheads="1"/>
          </p:cNvSpPr>
          <p:nvPr/>
        </p:nvSpPr>
        <p:spPr bwMode="auto">
          <a:xfrm>
            <a:off x="814412" y="4535670"/>
            <a:ext cx="832958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defTabSz="4075800" fontAlgn="auto">
              <a:spcBef>
                <a:spcPts val="0"/>
              </a:spcBef>
              <a:spcAft>
                <a:spcPts val="0"/>
              </a:spcAft>
              <a:buClr>
                <a:srgbClr val="0000FF"/>
              </a:buClr>
              <a:buFont typeface="Arial"/>
              <a:buChar char="•"/>
              <a:defRPr/>
            </a:pPr>
            <a:r>
              <a:rPr lang="en-US" altLang="zh-CN" sz="2000" dirty="0">
                <a:latin typeface="Times New Roman" pitchFamily="18" charset="0"/>
                <a:cs typeface="Times New Roman" pitchFamily="18" charset="0"/>
              </a:rPr>
              <a:t>Capability to support post-</a:t>
            </a:r>
            <a:r>
              <a:rPr lang="en-US" altLang="zh-CN" sz="2000" dirty="0" err="1">
                <a:latin typeface="Times New Roman" pitchFamily="18" charset="0"/>
                <a:cs typeface="Times New Roman" pitchFamily="18" charset="0"/>
              </a:rPr>
              <a:t>petaflops</a:t>
            </a:r>
            <a:r>
              <a:rPr lang="en-US" altLang="zh-CN" sz="2000" dirty="0">
                <a:latin typeface="Times New Roman" pitchFamily="18" charset="0"/>
                <a:cs typeface="Times New Roman" pitchFamily="18" charset="0"/>
              </a:rPr>
              <a:t> and </a:t>
            </a:r>
            <a:r>
              <a:rPr lang="en-US" altLang="zh-CN" sz="2000" dirty="0" err="1">
                <a:latin typeface="Times New Roman" pitchFamily="18" charset="0"/>
                <a:cs typeface="Times New Roman" pitchFamily="18" charset="0"/>
              </a:rPr>
              <a:t>Exascale</a:t>
            </a:r>
            <a:r>
              <a:rPr lang="en-US" altLang="zh-CN" sz="2000" dirty="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computing</a:t>
            </a:r>
          </a:p>
          <a:p>
            <a:pPr marL="342900" indent="-342900" defTabSz="4075800" fontAlgn="auto">
              <a:spcBef>
                <a:spcPts val="0"/>
              </a:spcBef>
              <a:spcAft>
                <a:spcPts val="0"/>
              </a:spcAft>
              <a:buClr>
                <a:srgbClr val="0000FF"/>
              </a:buClr>
              <a:buFont typeface="Arial"/>
              <a:buChar char="•"/>
              <a:defRPr/>
            </a:pPr>
            <a:r>
              <a:rPr lang="en-US" altLang="zh-CN" sz="2000" dirty="0" smtClean="0">
                <a:latin typeface="Times New Roman" pitchFamily="18" charset="0"/>
                <a:cs typeface="Times New Roman" pitchFamily="18" charset="0"/>
              </a:rPr>
              <a:t>Scalability </a:t>
            </a:r>
            <a:r>
              <a:rPr lang="en-US" altLang="zh-CN" sz="2000" dirty="0">
                <a:latin typeface="Times New Roman" pitchFamily="18" charset="0"/>
                <a:cs typeface="Times New Roman" pitchFamily="18" charset="0"/>
              </a:rPr>
              <a:t>to achieve &gt;1TB/s I/O bandwidth by leveraging spatial </a:t>
            </a:r>
            <a:r>
              <a:rPr lang="en-US" altLang="zh-CN" sz="2000" dirty="0" smtClean="0">
                <a:latin typeface="Times New Roman" pitchFamily="18" charset="0"/>
                <a:cs typeface="Times New Roman" pitchFamily="18" charset="0"/>
              </a:rPr>
              <a:t>locality</a:t>
            </a:r>
          </a:p>
          <a:p>
            <a:pPr marL="342900" indent="-342900" defTabSz="4075800" fontAlgn="auto">
              <a:spcBef>
                <a:spcPts val="0"/>
              </a:spcBef>
              <a:spcAft>
                <a:spcPts val="0"/>
              </a:spcAft>
              <a:buClr>
                <a:srgbClr val="0000FF"/>
              </a:buClr>
              <a:buFont typeface="Arial"/>
              <a:buChar char="•"/>
              <a:defRPr/>
            </a:pPr>
            <a:r>
              <a:rPr lang="en-US" altLang="zh-CN" sz="2000" dirty="0" smtClean="0">
                <a:latin typeface="Times New Roman" pitchFamily="18" charset="0"/>
                <a:cs typeface="Times New Roman" pitchFamily="18" charset="0"/>
              </a:rPr>
              <a:t>Applicability </a:t>
            </a:r>
            <a:r>
              <a:rPr lang="en-US" altLang="zh-CN" sz="2000" dirty="0">
                <a:latin typeface="Times New Roman" pitchFamily="18" charset="0"/>
                <a:cs typeface="Times New Roman" pitchFamily="18" charset="0"/>
              </a:rPr>
              <a:t>for supercomputers and clusters with hybrid </a:t>
            </a:r>
            <a:r>
              <a:rPr lang="en-US" altLang="zh-CN" sz="2000" dirty="0" smtClean="0">
                <a:latin typeface="Times New Roman" pitchFamily="18" charset="0"/>
                <a:cs typeface="Times New Roman" pitchFamily="18" charset="0"/>
              </a:rPr>
              <a:t>infrastructure</a:t>
            </a:r>
          </a:p>
          <a:p>
            <a:pPr marL="342900" indent="-342900" defTabSz="4075800" fontAlgn="auto">
              <a:spcBef>
                <a:spcPts val="0"/>
              </a:spcBef>
              <a:spcAft>
                <a:spcPts val="0"/>
              </a:spcAft>
              <a:buClr>
                <a:srgbClr val="0000FF"/>
              </a:buClr>
              <a:buFont typeface="Arial"/>
              <a:buChar char="•"/>
              <a:defRPr/>
            </a:pPr>
            <a:r>
              <a:rPr lang="en-US" altLang="zh-CN" sz="2000" dirty="0" smtClean="0">
                <a:latin typeface="Times New Roman" pitchFamily="18" charset="0"/>
                <a:cs typeface="Times New Roman" pitchFamily="18" charset="0"/>
              </a:rPr>
              <a:t>Usability </a:t>
            </a:r>
            <a:r>
              <a:rPr lang="en-US" altLang="zh-CN" sz="2000" dirty="0">
                <a:latin typeface="Times New Roman" pitchFamily="18" charset="0"/>
                <a:cs typeface="Times New Roman" pitchFamily="18" charset="0"/>
              </a:rPr>
              <a:t>by federating multi-level storage into unified name </a:t>
            </a:r>
            <a:r>
              <a:rPr lang="en-US" altLang="zh-CN" sz="2000" dirty="0" smtClean="0">
                <a:latin typeface="Times New Roman" pitchFamily="18" charset="0"/>
                <a:cs typeface="Times New Roman" pitchFamily="18" charset="0"/>
              </a:rPr>
              <a:t>space</a:t>
            </a:r>
          </a:p>
          <a:p>
            <a:pPr marL="342900" indent="-342900" defTabSz="4075800" fontAlgn="auto">
              <a:spcBef>
                <a:spcPts val="0"/>
              </a:spcBef>
              <a:spcAft>
                <a:spcPts val="0"/>
              </a:spcAft>
              <a:buClr>
                <a:srgbClr val="0000FF"/>
              </a:buClr>
              <a:buFont typeface="Arial"/>
              <a:buChar char="•"/>
              <a:defRPr/>
            </a:pPr>
            <a:r>
              <a:rPr lang="en-US" altLang="zh-CN" sz="2000" dirty="0" smtClean="0">
                <a:latin typeface="Times New Roman" pitchFamily="18" charset="0"/>
                <a:cs typeface="Times New Roman" pitchFamily="18" charset="0"/>
              </a:rPr>
              <a:t>Flexibility </a:t>
            </a:r>
            <a:r>
              <a:rPr lang="en-US" altLang="zh-CN" sz="2000" dirty="0">
                <a:latin typeface="Times New Roman" pitchFamily="18" charset="0"/>
                <a:cs typeface="Times New Roman" pitchFamily="18" charset="0"/>
              </a:rPr>
              <a:t>by key components  re-configuration for application optimization</a:t>
            </a:r>
            <a:endParaRPr lang="en-US" altLang="zh-CN" sz="2000" dirty="0">
              <a:latin typeface="Times New Roman" pitchFamily="18" charset="0"/>
              <a:cs typeface="Times New Roman" pitchFamily="18" charset="0"/>
            </a:endParaRPr>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2998" r="54361"/>
          <a:stretch/>
        </p:blipFill>
        <p:spPr>
          <a:xfrm>
            <a:off x="0" y="0"/>
            <a:ext cx="1979712" cy="494037"/>
          </a:xfrm>
          <a:prstGeom prst="rect">
            <a:avLst/>
          </a:prstGeom>
        </p:spPr>
      </p:pic>
      <p:sp>
        <p:nvSpPr>
          <p:cNvPr id="2" name="日期占位符 1"/>
          <p:cNvSpPr>
            <a:spLocks noGrp="1"/>
          </p:cNvSpPr>
          <p:nvPr>
            <p:ph type="dt" sz="half" idx="10"/>
          </p:nvPr>
        </p:nvSpPr>
        <p:spPr/>
        <p:txBody>
          <a:bodyPr/>
          <a:lstStyle/>
          <a:p>
            <a:fld id="{7BA5C7D6-4B2C-4937-979F-BF0C39829C43}" type="datetime1">
              <a:rPr lang="en-US" altLang="zh-CN" smtClean="0"/>
              <a:pPr/>
              <a:t>11-9-27</a:t>
            </a:fld>
            <a:endParaRPr lang="zh-CN" altLang="en-US"/>
          </a:p>
        </p:txBody>
      </p:sp>
      <p:sp>
        <p:nvSpPr>
          <p:cNvPr id="4" name="灯片编号占位符 3"/>
          <p:cNvSpPr>
            <a:spLocks noGrp="1"/>
          </p:cNvSpPr>
          <p:nvPr>
            <p:ph type="sldNum" sz="quarter" idx="12"/>
          </p:nvPr>
        </p:nvSpPr>
        <p:spPr/>
        <p:txBody>
          <a:bodyPr/>
          <a:lstStyle/>
          <a:p>
            <a:fld id="{FB66567B-6BB6-477E-BC27-473F1BE5CFAB}" type="slidenum">
              <a:rPr lang="zh-CN" altLang="en-US" smtClean="0"/>
              <a:pPr/>
              <a:t>27</a:t>
            </a:fld>
            <a:endParaRPr lang="zh-CN" altLang="en-US"/>
          </a:p>
        </p:txBody>
      </p:sp>
      <p:grpSp>
        <p:nvGrpSpPr>
          <p:cNvPr id="11" name="组合 3"/>
          <p:cNvGrpSpPr>
            <a:grpSpLocks/>
          </p:cNvGrpSpPr>
          <p:nvPr/>
        </p:nvGrpSpPr>
        <p:grpSpPr bwMode="auto">
          <a:xfrm>
            <a:off x="907150" y="1402362"/>
            <a:ext cx="7277553" cy="3068188"/>
            <a:chOff x="500034" y="214290"/>
            <a:chExt cx="7929618" cy="6349011"/>
          </a:xfrm>
        </p:grpSpPr>
        <p:sp>
          <p:nvSpPr>
            <p:cNvPr id="13" name="圆角矩形 4"/>
            <p:cNvSpPr/>
            <p:nvPr/>
          </p:nvSpPr>
          <p:spPr>
            <a:xfrm>
              <a:off x="1857146" y="5787056"/>
              <a:ext cx="6572506" cy="71377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defTabSz="4075800" fontAlgn="auto">
                <a:spcBef>
                  <a:spcPts val="0"/>
                </a:spcBef>
                <a:spcAft>
                  <a:spcPts val="0"/>
                </a:spcAft>
                <a:defRPr/>
              </a:pPr>
              <a:endParaRPr lang="zh-CN" altLang="en-US" sz="900" dirty="0"/>
            </a:p>
          </p:txBody>
        </p:sp>
        <p:sp>
          <p:nvSpPr>
            <p:cNvPr id="14" name="圆角矩形 5"/>
            <p:cNvSpPr/>
            <p:nvPr/>
          </p:nvSpPr>
          <p:spPr>
            <a:xfrm>
              <a:off x="1857146" y="3642666"/>
              <a:ext cx="6572506" cy="185826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4075800" fontAlgn="auto">
                <a:spcBef>
                  <a:spcPts val="0"/>
                </a:spcBef>
                <a:spcAft>
                  <a:spcPts val="0"/>
                </a:spcAft>
                <a:defRPr/>
              </a:pPr>
              <a:endParaRPr lang="zh-CN" altLang="en-US" sz="900" dirty="0"/>
            </a:p>
          </p:txBody>
        </p:sp>
        <p:sp>
          <p:nvSpPr>
            <p:cNvPr id="15" name="矩形 6"/>
            <p:cNvSpPr/>
            <p:nvPr/>
          </p:nvSpPr>
          <p:spPr>
            <a:xfrm>
              <a:off x="5072679" y="3714960"/>
              <a:ext cx="1357112" cy="1713679"/>
            </a:xfrm>
            <a:prstGeom prst="rect">
              <a:avLst/>
            </a:prstGeom>
            <a:ln>
              <a:prstDash val="dash"/>
            </a:ln>
          </p:spPr>
          <p:style>
            <a:lnRef idx="1">
              <a:schemeClr val="accent5"/>
            </a:lnRef>
            <a:fillRef idx="2">
              <a:schemeClr val="accent5"/>
            </a:fillRef>
            <a:effectRef idx="1">
              <a:schemeClr val="accent5"/>
            </a:effectRef>
            <a:fontRef idx="minor">
              <a:schemeClr val="dk1"/>
            </a:fontRef>
          </p:style>
          <p:txBody>
            <a:bodyPr anchor="ctr"/>
            <a:lstStyle/>
            <a:p>
              <a:pPr algn="ctr" defTabSz="4075800" fontAlgn="auto">
                <a:spcBef>
                  <a:spcPts val="0"/>
                </a:spcBef>
                <a:spcAft>
                  <a:spcPts val="0"/>
                </a:spcAft>
                <a:defRPr/>
              </a:pPr>
              <a:r>
                <a:rPr lang="en-US" altLang="zh-CN" sz="900" dirty="0"/>
                <a:t>Data Management</a:t>
              </a:r>
            </a:p>
            <a:p>
              <a:pPr algn="ctr" defTabSz="4075800" fontAlgn="auto">
                <a:spcBef>
                  <a:spcPts val="0"/>
                </a:spcBef>
                <a:spcAft>
                  <a:spcPts val="0"/>
                </a:spcAft>
                <a:defRPr/>
              </a:pPr>
              <a:endParaRPr lang="en-US" altLang="zh-CN" sz="1000" dirty="0"/>
            </a:p>
            <a:p>
              <a:pPr algn="ctr" defTabSz="4075800" fontAlgn="auto">
                <a:spcBef>
                  <a:spcPts val="0"/>
                </a:spcBef>
                <a:spcAft>
                  <a:spcPts val="0"/>
                </a:spcAft>
                <a:defRPr/>
              </a:pPr>
              <a:endParaRPr lang="en-US" altLang="zh-CN" sz="1000" dirty="0"/>
            </a:p>
            <a:p>
              <a:pPr algn="ctr" defTabSz="4075800" fontAlgn="auto">
                <a:spcBef>
                  <a:spcPts val="0"/>
                </a:spcBef>
                <a:spcAft>
                  <a:spcPts val="0"/>
                </a:spcAft>
                <a:defRPr/>
              </a:pPr>
              <a:endParaRPr lang="en-US" altLang="zh-CN" sz="1000" dirty="0"/>
            </a:p>
            <a:p>
              <a:pPr algn="ctr" defTabSz="4075800" fontAlgn="auto">
                <a:spcBef>
                  <a:spcPts val="0"/>
                </a:spcBef>
                <a:spcAft>
                  <a:spcPts val="0"/>
                </a:spcAft>
                <a:defRPr/>
              </a:pPr>
              <a:endParaRPr lang="en-US" altLang="zh-CN" sz="1000" dirty="0"/>
            </a:p>
            <a:p>
              <a:pPr algn="ctr" defTabSz="4075800" fontAlgn="auto">
                <a:spcBef>
                  <a:spcPts val="0"/>
                </a:spcBef>
                <a:spcAft>
                  <a:spcPts val="0"/>
                </a:spcAft>
                <a:defRPr/>
              </a:pPr>
              <a:endParaRPr lang="zh-CN" altLang="en-US" sz="1000" dirty="0"/>
            </a:p>
          </p:txBody>
        </p:sp>
        <p:sp>
          <p:nvSpPr>
            <p:cNvPr id="16" name="圆角矩形 7"/>
            <p:cNvSpPr/>
            <p:nvPr/>
          </p:nvSpPr>
          <p:spPr>
            <a:xfrm>
              <a:off x="4071853" y="2000263"/>
              <a:ext cx="4357799" cy="1428575"/>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4075800" fontAlgn="auto">
                <a:spcBef>
                  <a:spcPts val="0"/>
                </a:spcBef>
                <a:spcAft>
                  <a:spcPts val="0"/>
                </a:spcAft>
                <a:defRPr/>
              </a:pPr>
              <a:endParaRPr lang="zh-CN" altLang="en-US" sz="900" dirty="0"/>
            </a:p>
          </p:txBody>
        </p:sp>
        <p:sp>
          <p:nvSpPr>
            <p:cNvPr id="17" name="圆角矩形 8"/>
            <p:cNvSpPr/>
            <p:nvPr/>
          </p:nvSpPr>
          <p:spPr>
            <a:xfrm>
              <a:off x="4071853" y="1142915"/>
              <a:ext cx="4357799" cy="713779"/>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075800" fontAlgn="auto">
                <a:spcBef>
                  <a:spcPts val="0"/>
                </a:spcBef>
                <a:spcAft>
                  <a:spcPts val="0"/>
                </a:spcAft>
                <a:defRPr/>
              </a:pPr>
              <a:endParaRPr lang="zh-CN" altLang="en-US" sz="900" dirty="0"/>
            </a:p>
          </p:txBody>
        </p:sp>
        <p:sp>
          <p:nvSpPr>
            <p:cNvPr id="18" name="圆角矩形 9"/>
            <p:cNvSpPr/>
            <p:nvPr/>
          </p:nvSpPr>
          <p:spPr>
            <a:xfrm>
              <a:off x="2000377" y="5929608"/>
              <a:ext cx="714364" cy="428674"/>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defTabSz="4075800" fontAlgn="auto">
                <a:spcBef>
                  <a:spcPts val="0"/>
                </a:spcBef>
                <a:spcAft>
                  <a:spcPts val="0"/>
                </a:spcAft>
                <a:defRPr/>
              </a:pPr>
              <a:r>
                <a:rPr lang="en-US" altLang="zh-CN" sz="900" dirty="0"/>
                <a:t>SSD</a:t>
              </a:r>
              <a:endParaRPr lang="zh-CN" altLang="en-US" sz="900" dirty="0"/>
            </a:p>
          </p:txBody>
        </p:sp>
        <p:sp>
          <p:nvSpPr>
            <p:cNvPr id="19" name="圆角矩形 10"/>
            <p:cNvSpPr/>
            <p:nvPr/>
          </p:nvSpPr>
          <p:spPr>
            <a:xfrm>
              <a:off x="1857146" y="2000263"/>
              <a:ext cx="1857525" cy="1428575"/>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4075800" fontAlgn="auto">
                <a:spcBef>
                  <a:spcPts val="0"/>
                </a:spcBef>
                <a:spcAft>
                  <a:spcPts val="0"/>
                </a:spcAft>
                <a:defRPr/>
              </a:pPr>
              <a:endParaRPr lang="zh-CN" altLang="en-US" sz="900" dirty="0"/>
            </a:p>
          </p:txBody>
        </p:sp>
        <p:sp>
          <p:nvSpPr>
            <p:cNvPr id="20" name="圆角矩形 11"/>
            <p:cNvSpPr/>
            <p:nvPr/>
          </p:nvSpPr>
          <p:spPr>
            <a:xfrm>
              <a:off x="1785531" y="1142915"/>
              <a:ext cx="2000756" cy="713779"/>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075800" fontAlgn="auto">
                <a:spcBef>
                  <a:spcPts val="0"/>
                </a:spcBef>
                <a:spcAft>
                  <a:spcPts val="0"/>
                </a:spcAft>
                <a:defRPr/>
              </a:pPr>
              <a:endParaRPr lang="zh-CN" altLang="en-US" sz="900" dirty="0"/>
            </a:p>
          </p:txBody>
        </p:sp>
        <p:sp>
          <p:nvSpPr>
            <p:cNvPr id="21" name="圆角矩形 12"/>
            <p:cNvSpPr/>
            <p:nvPr/>
          </p:nvSpPr>
          <p:spPr>
            <a:xfrm>
              <a:off x="1857146" y="214290"/>
              <a:ext cx="6572506" cy="642503"/>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defTabSz="4075800" fontAlgn="auto">
                <a:spcBef>
                  <a:spcPts val="0"/>
                </a:spcBef>
                <a:spcAft>
                  <a:spcPts val="0"/>
                </a:spcAft>
                <a:defRPr/>
              </a:pPr>
              <a:endParaRPr lang="zh-CN" altLang="en-US" sz="900" dirty="0"/>
            </a:p>
          </p:txBody>
        </p:sp>
        <p:sp>
          <p:nvSpPr>
            <p:cNvPr id="22" name="圆角矩形 13"/>
            <p:cNvSpPr/>
            <p:nvPr/>
          </p:nvSpPr>
          <p:spPr>
            <a:xfrm>
              <a:off x="2071098" y="2215110"/>
              <a:ext cx="1357112" cy="107117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defTabSz="4075800" fontAlgn="auto">
                <a:spcBef>
                  <a:spcPts val="0"/>
                </a:spcBef>
                <a:spcAft>
                  <a:spcPts val="0"/>
                </a:spcAft>
                <a:defRPr/>
              </a:pPr>
              <a:r>
                <a:rPr lang="en-US" altLang="zh-CN" sz="900" dirty="0"/>
                <a:t>Unified IO interface</a:t>
              </a:r>
              <a:endParaRPr lang="zh-CN" altLang="en-US" sz="900" dirty="0"/>
            </a:p>
          </p:txBody>
        </p:sp>
        <p:sp>
          <p:nvSpPr>
            <p:cNvPr id="23" name="矩形 14"/>
            <p:cNvSpPr/>
            <p:nvPr/>
          </p:nvSpPr>
          <p:spPr>
            <a:xfrm>
              <a:off x="4215084" y="2090886"/>
              <a:ext cx="1356217" cy="1214747"/>
            </a:xfrm>
            <a:prstGeom prst="rect">
              <a:avLst/>
            </a:prstGeom>
            <a:ln>
              <a:prstDash val="dash"/>
            </a:ln>
          </p:spPr>
          <p:style>
            <a:lnRef idx="1">
              <a:schemeClr val="accent2"/>
            </a:lnRef>
            <a:fillRef idx="2">
              <a:schemeClr val="accent2"/>
            </a:fillRef>
            <a:effectRef idx="1">
              <a:schemeClr val="accent2"/>
            </a:effectRef>
            <a:fontRef idx="minor">
              <a:schemeClr val="dk1"/>
            </a:fontRef>
          </p:style>
          <p:txBody>
            <a:bodyPr anchor="ctr"/>
            <a:lstStyle/>
            <a:p>
              <a:pPr algn="ctr" defTabSz="4075800" fontAlgn="auto">
                <a:spcBef>
                  <a:spcPts val="0"/>
                </a:spcBef>
                <a:spcAft>
                  <a:spcPts val="0"/>
                </a:spcAft>
                <a:defRPr/>
              </a:pPr>
              <a:r>
                <a:rPr lang="en-US" altLang="zh-CN" sz="900" dirty="0"/>
                <a:t>Layout</a:t>
              </a:r>
            </a:p>
            <a:p>
              <a:pPr algn="ctr" defTabSz="4075800" fontAlgn="auto">
                <a:spcBef>
                  <a:spcPts val="0"/>
                </a:spcBef>
                <a:spcAft>
                  <a:spcPts val="0"/>
                </a:spcAft>
                <a:defRPr/>
              </a:pPr>
              <a:endParaRPr lang="en-US" altLang="zh-CN" sz="900" dirty="0"/>
            </a:p>
            <a:p>
              <a:pPr algn="ctr" defTabSz="4075800" fontAlgn="auto">
                <a:spcBef>
                  <a:spcPts val="0"/>
                </a:spcBef>
                <a:spcAft>
                  <a:spcPts val="0"/>
                </a:spcAft>
                <a:defRPr/>
              </a:pPr>
              <a:endParaRPr lang="en-US" altLang="zh-CN" sz="900" dirty="0"/>
            </a:p>
            <a:p>
              <a:pPr algn="ctr" defTabSz="4075800" fontAlgn="auto">
                <a:spcBef>
                  <a:spcPts val="0"/>
                </a:spcBef>
                <a:spcAft>
                  <a:spcPts val="0"/>
                </a:spcAft>
                <a:defRPr/>
              </a:pPr>
              <a:endParaRPr lang="en-US" altLang="zh-CN" sz="900" dirty="0"/>
            </a:p>
            <a:p>
              <a:pPr algn="ctr" defTabSz="4075800" fontAlgn="auto">
                <a:spcBef>
                  <a:spcPts val="0"/>
                </a:spcBef>
                <a:spcAft>
                  <a:spcPts val="0"/>
                </a:spcAft>
                <a:defRPr/>
              </a:pPr>
              <a:endParaRPr lang="en-US" altLang="zh-CN" sz="900" dirty="0"/>
            </a:p>
            <a:p>
              <a:pPr algn="ctr" defTabSz="4075800" fontAlgn="auto">
                <a:spcBef>
                  <a:spcPts val="0"/>
                </a:spcBef>
                <a:spcAft>
                  <a:spcPts val="0"/>
                </a:spcAft>
                <a:defRPr/>
              </a:pPr>
              <a:endParaRPr lang="zh-CN" altLang="en-US" sz="900" dirty="0"/>
            </a:p>
          </p:txBody>
        </p:sp>
        <p:sp>
          <p:nvSpPr>
            <p:cNvPr id="24" name="矩形 15"/>
            <p:cNvSpPr/>
            <p:nvPr/>
          </p:nvSpPr>
          <p:spPr>
            <a:xfrm>
              <a:off x="5642917" y="2090886"/>
              <a:ext cx="1286392" cy="1214747"/>
            </a:xfrm>
            <a:prstGeom prst="rect">
              <a:avLst/>
            </a:prstGeom>
            <a:ln>
              <a:prstDash val="dash"/>
            </a:ln>
          </p:spPr>
          <p:style>
            <a:lnRef idx="1">
              <a:schemeClr val="accent2"/>
            </a:lnRef>
            <a:fillRef idx="2">
              <a:schemeClr val="accent2"/>
            </a:fillRef>
            <a:effectRef idx="1">
              <a:schemeClr val="accent2"/>
            </a:effectRef>
            <a:fontRef idx="minor">
              <a:schemeClr val="dk1"/>
            </a:fontRef>
          </p:style>
          <p:txBody>
            <a:bodyPr anchor="ctr"/>
            <a:lstStyle/>
            <a:p>
              <a:pPr algn="ctr" defTabSz="4075800" fontAlgn="auto">
                <a:spcBef>
                  <a:spcPts val="0"/>
                </a:spcBef>
                <a:spcAft>
                  <a:spcPts val="0"/>
                </a:spcAft>
                <a:defRPr/>
              </a:pPr>
              <a:r>
                <a:rPr lang="en-US" altLang="zh-CN" sz="900" dirty="0"/>
                <a:t>Scheduling</a:t>
              </a:r>
            </a:p>
            <a:p>
              <a:pPr algn="ctr" defTabSz="4075800" fontAlgn="auto">
                <a:spcBef>
                  <a:spcPts val="0"/>
                </a:spcBef>
                <a:spcAft>
                  <a:spcPts val="0"/>
                </a:spcAft>
                <a:defRPr/>
              </a:pPr>
              <a:endParaRPr lang="en-US" altLang="zh-CN" sz="900" dirty="0"/>
            </a:p>
            <a:p>
              <a:pPr algn="ctr" defTabSz="4075800" fontAlgn="auto">
                <a:spcBef>
                  <a:spcPts val="0"/>
                </a:spcBef>
                <a:spcAft>
                  <a:spcPts val="0"/>
                </a:spcAft>
                <a:defRPr/>
              </a:pPr>
              <a:endParaRPr lang="en-US" altLang="zh-CN" sz="900" dirty="0"/>
            </a:p>
            <a:p>
              <a:pPr algn="ctr" defTabSz="4075800" fontAlgn="auto">
                <a:spcBef>
                  <a:spcPts val="0"/>
                </a:spcBef>
                <a:spcAft>
                  <a:spcPts val="0"/>
                </a:spcAft>
                <a:defRPr/>
              </a:pPr>
              <a:endParaRPr lang="en-US" altLang="zh-CN" sz="900" dirty="0"/>
            </a:p>
            <a:p>
              <a:pPr algn="ctr" defTabSz="4075800" fontAlgn="auto">
                <a:spcBef>
                  <a:spcPts val="0"/>
                </a:spcBef>
                <a:spcAft>
                  <a:spcPts val="0"/>
                </a:spcAft>
                <a:defRPr/>
              </a:pPr>
              <a:endParaRPr lang="en-US" altLang="zh-CN" sz="900" dirty="0"/>
            </a:p>
            <a:p>
              <a:pPr algn="ctr" defTabSz="4075800" fontAlgn="auto">
                <a:spcBef>
                  <a:spcPts val="0"/>
                </a:spcBef>
                <a:spcAft>
                  <a:spcPts val="0"/>
                </a:spcAft>
                <a:defRPr/>
              </a:pPr>
              <a:endParaRPr lang="zh-CN" altLang="en-US" sz="900" dirty="0"/>
            </a:p>
          </p:txBody>
        </p:sp>
        <p:sp>
          <p:nvSpPr>
            <p:cNvPr id="25" name="矩形 16"/>
            <p:cNvSpPr/>
            <p:nvPr/>
          </p:nvSpPr>
          <p:spPr>
            <a:xfrm>
              <a:off x="7000924" y="2090886"/>
              <a:ext cx="1285497" cy="1214747"/>
            </a:xfrm>
            <a:prstGeom prst="rect">
              <a:avLst/>
            </a:prstGeom>
            <a:ln>
              <a:prstDash val="dash"/>
            </a:ln>
          </p:spPr>
          <p:style>
            <a:lnRef idx="1">
              <a:schemeClr val="accent2"/>
            </a:lnRef>
            <a:fillRef idx="2">
              <a:schemeClr val="accent2"/>
            </a:fillRef>
            <a:effectRef idx="1">
              <a:schemeClr val="accent2"/>
            </a:effectRef>
            <a:fontRef idx="minor">
              <a:schemeClr val="dk1"/>
            </a:fontRef>
          </p:style>
          <p:txBody>
            <a:bodyPr anchor="ctr"/>
            <a:lstStyle/>
            <a:p>
              <a:pPr algn="ctr" defTabSz="4075800" fontAlgn="auto">
                <a:spcBef>
                  <a:spcPts val="0"/>
                </a:spcBef>
                <a:spcAft>
                  <a:spcPts val="0"/>
                </a:spcAft>
                <a:defRPr/>
              </a:pPr>
              <a:r>
                <a:rPr lang="en-US" altLang="zh-CN" sz="900" dirty="0"/>
                <a:t>Consistency Maintenance</a:t>
              </a:r>
            </a:p>
            <a:p>
              <a:pPr algn="ctr" defTabSz="4075800" fontAlgn="auto">
                <a:spcBef>
                  <a:spcPts val="0"/>
                </a:spcBef>
                <a:spcAft>
                  <a:spcPts val="0"/>
                </a:spcAft>
                <a:defRPr/>
              </a:pPr>
              <a:endParaRPr lang="en-US" altLang="zh-CN" sz="900" dirty="0"/>
            </a:p>
            <a:p>
              <a:pPr algn="ctr" defTabSz="4075800" fontAlgn="auto">
                <a:spcBef>
                  <a:spcPts val="0"/>
                </a:spcBef>
                <a:spcAft>
                  <a:spcPts val="0"/>
                </a:spcAft>
                <a:defRPr/>
              </a:pPr>
              <a:endParaRPr lang="en-US" altLang="zh-CN" sz="900" dirty="0"/>
            </a:p>
            <a:p>
              <a:pPr algn="ctr" defTabSz="4075800" fontAlgn="auto">
                <a:spcBef>
                  <a:spcPts val="0"/>
                </a:spcBef>
                <a:spcAft>
                  <a:spcPts val="0"/>
                </a:spcAft>
                <a:defRPr/>
              </a:pPr>
              <a:endParaRPr lang="en-US" altLang="zh-CN" sz="900" dirty="0"/>
            </a:p>
            <a:p>
              <a:pPr algn="ctr" defTabSz="4075800" fontAlgn="auto">
                <a:spcBef>
                  <a:spcPts val="0"/>
                </a:spcBef>
                <a:spcAft>
                  <a:spcPts val="0"/>
                </a:spcAft>
                <a:defRPr/>
              </a:pPr>
              <a:endParaRPr lang="en-US" altLang="zh-CN" sz="900" dirty="0"/>
            </a:p>
            <a:p>
              <a:pPr algn="ctr" defTabSz="4075800" fontAlgn="auto">
                <a:spcBef>
                  <a:spcPts val="0"/>
                </a:spcBef>
                <a:spcAft>
                  <a:spcPts val="0"/>
                </a:spcAft>
                <a:defRPr/>
              </a:pPr>
              <a:endParaRPr lang="zh-CN" altLang="en-US" sz="900" dirty="0"/>
            </a:p>
          </p:txBody>
        </p:sp>
        <p:sp>
          <p:nvSpPr>
            <p:cNvPr id="26" name="圆角矩形 17"/>
            <p:cNvSpPr/>
            <p:nvPr/>
          </p:nvSpPr>
          <p:spPr>
            <a:xfrm>
              <a:off x="1857146" y="1214191"/>
              <a:ext cx="857595" cy="480604"/>
            </a:xfrm>
            <a:prstGeom prst="roundRect">
              <a:avLst/>
            </a:prstGeom>
          </p:spPr>
          <p:style>
            <a:lnRef idx="1">
              <a:schemeClr val="accent5"/>
            </a:lnRef>
            <a:fillRef idx="2">
              <a:schemeClr val="accent5"/>
            </a:fillRef>
            <a:effectRef idx="1">
              <a:schemeClr val="accent5"/>
            </a:effectRef>
            <a:fontRef idx="minor">
              <a:schemeClr val="dk1"/>
            </a:fontRef>
          </p:style>
          <p:txBody>
            <a:bodyPr lIns="36000" rIns="36000" anchor="ctr"/>
            <a:lstStyle/>
            <a:p>
              <a:pPr algn="ctr" defTabSz="4075800" fontAlgn="auto">
                <a:spcBef>
                  <a:spcPts val="0"/>
                </a:spcBef>
                <a:spcAft>
                  <a:spcPts val="0"/>
                </a:spcAft>
                <a:defRPr/>
              </a:pPr>
              <a:r>
                <a:rPr lang="en-US" altLang="zh-CN" sz="900" dirty="0" err="1"/>
                <a:t>Posix</a:t>
              </a:r>
              <a:r>
                <a:rPr lang="en-US" altLang="zh-CN" sz="900" dirty="0"/>
                <a:t> IO Interface</a:t>
              </a:r>
              <a:endParaRPr lang="zh-CN" altLang="en-US" sz="900" dirty="0"/>
            </a:p>
          </p:txBody>
        </p:sp>
        <p:sp>
          <p:nvSpPr>
            <p:cNvPr id="27" name="圆角矩形 18"/>
            <p:cNvSpPr/>
            <p:nvPr/>
          </p:nvSpPr>
          <p:spPr>
            <a:xfrm>
              <a:off x="4285805" y="1233537"/>
              <a:ext cx="1072441" cy="49995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defTabSz="4075800" fontAlgn="auto">
                <a:spcBef>
                  <a:spcPts val="0"/>
                </a:spcBef>
                <a:spcAft>
                  <a:spcPts val="0"/>
                </a:spcAft>
                <a:defRPr/>
              </a:pPr>
              <a:r>
                <a:rPr lang="en-US" altLang="zh-CN" sz="900" dirty="0"/>
                <a:t>HTTP</a:t>
              </a:r>
              <a:endParaRPr lang="zh-CN" altLang="en-US" sz="900" dirty="0"/>
            </a:p>
          </p:txBody>
        </p:sp>
        <p:sp>
          <p:nvSpPr>
            <p:cNvPr id="28" name="圆角矩形 19"/>
            <p:cNvSpPr/>
            <p:nvPr/>
          </p:nvSpPr>
          <p:spPr>
            <a:xfrm>
              <a:off x="6929309" y="1233537"/>
              <a:ext cx="1285497" cy="49995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defTabSz="4075800" fontAlgn="auto">
                <a:spcBef>
                  <a:spcPts val="0"/>
                </a:spcBef>
                <a:spcAft>
                  <a:spcPts val="0"/>
                </a:spcAft>
                <a:defRPr/>
              </a:pPr>
              <a:r>
                <a:rPr lang="en-US" altLang="zh-CN" sz="900" dirty="0"/>
                <a:t>MPI-IO</a:t>
              </a:r>
              <a:endParaRPr lang="zh-CN" altLang="en-US" sz="900" dirty="0"/>
            </a:p>
          </p:txBody>
        </p:sp>
        <p:sp>
          <p:nvSpPr>
            <p:cNvPr id="29" name="圆角矩形 20"/>
            <p:cNvSpPr/>
            <p:nvPr/>
          </p:nvSpPr>
          <p:spPr>
            <a:xfrm>
              <a:off x="2142713" y="285566"/>
              <a:ext cx="1357112" cy="499951"/>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4075800" fontAlgn="auto">
                <a:spcBef>
                  <a:spcPts val="0"/>
                </a:spcBef>
                <a:spcAft>
                  <a:spcPts val="0"/>
                </a:spcAft>
                <a:defRPr/>
              </a:pPr>
              <a:r>
                <a:rPr lang="en-US" altLang="zh-CN" sz="900" dirty="0"/>
                <a:t>IO Capability Requirement</a:t>
              </a:r>
              <a:endParaRPr lang="zh-CN" altLang="en-US" sz="900" dirty="0"/>
            </a:p>
          </p:txBody>
        </p:sp>
        <p:sp>
          <p:nvSpPr>
            <p:cNvPr id="30" name="圆角矩形 21"/>
            <p:cNvSpPr/>
            <p:nvPr/>
          </p:nvSpPr>
          <p:spPr>
            <a:xfrm>
              <a:off x="3714672" y="285566"/>
              <a:ext cx="1358007" cy="499951"/>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4075800" fontAlgn="auto">
                <a:spcBef>
                  <a:spcPts val="0"/>
                </a:spcBef>
                <a:spcAft>
                  <a:spcPts val="0"/>
                </a:spcAft>
                <a:defRPr/>
              </a:pPr>
              <a:r>
                <a:rPr lang="en-US" altLang="zh-CN" sz="900" dirty="0"/>
                <a:t>IO Capacity Requirement</a:t>
              </a:r>
              <a:endParaRPr lang="zh-CN" altLang="en-US" sz="900" dirty="0"/>
            </a:p>
          </p:txBody>
        </p:sp>
        <p:sp>
          <p:nvSpPr>
            <p:cNvPr id="31" name="圆角矩形 22"/>
            <p:cNvSpPr/>
            <p:nvPr/>
          </p:nvSpPr>
          <p:spPr>
            <a:xfrm>
              <a:off x="5286630" y="285566"/>
              <a:ext cx="1357112" cy="499951"/>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4075800" fontAlgn="auto">
                <a:spcBef>
                  <a:spcPts val="0"/>
                </a:spcBef>
                <a:spcAft>
                  <a:spcPts val="0"/>
                </a:spcAft>
                <a:defRPr/>
              </a:pPr>
              <a:r>
                <a:rPr lang="en-US" altLang="zh-CN" sz="900" dirty="0"/>
                <a:t>Reliability Requirement</a:t>
              </a:r>
              <a:endParaRPr lang="zh-CN" altLang="en-US" sz="900" dirty="0"/>
            </a:p>
          </p:txBody>
        </p:sp>
        <p:sp>
          <p:nvSpPr>
            <p:cNvPr id="32" name="圆角矩形 23"/>
            <p:cNvSpPr/>
            <p:nvPr/>
          </p:nvSpPr>
          <p:spPr>
            <a:xfrm>
              <a:off x="6858589" y="285566"/>
              <a:ext cx="1356217" cy="499951"/>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4075800" fontAlgn="auto">
                <a:spcBef>
                  <a:spcPts val="0"/>
                </a:spcBef>
                <a:spcAft>
                  <a:spcPts val="0"/>
                </a:spcAft>
                <a:defRPr/>
              </a:pPr>
              <a:r>
                <a:rPr lang="en-US" altLang="zh-CN" sz="900" dirty="0"/>
                <a:t>Availability Requirement</a:t>
              </a:r>
              <a:endParaRPr lang="zh-CN" altLang="en-US" sz="900" dirty="0"/>
            </a:p>
          </p:txBody>
        </p:sp>
        <p:sp>
          <p:nvSpPr>
            <p:cNvPr id="33" name="圆角矩形 24"/>
            <p:cNvSpPr/>
            <p:nvPr/>
          </p:nvSpPr>
          <p:spPr>
            <a:xfrm>
              <a:off x="5571302" y="1233537"/>
              <a:ext cx="1144056" cy="49995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defTabSz="4075800" fontAlgn="auto">
                <a:spcBef>
                  <a:spcPts val="0"/>
                </a:spcBef>
                <a:spcAft>
                  <a:spcPts val="0"/>
                </a:spcAft>
                <a:defRPr/>
              </a:pPr>
              <a:r>
                <a:rPr lang="en-US" altLang="zh-CN" sz="900" dirty="0"/>
                <a:t>FTP</a:t>
              </a:r>
              <a:endParaRPr lang="zh-CN" altLang="en-US" sz="900" dirty="0"/>
            </a:p>
          </p:txBody>
        </p:sp>
        <p:grpSp>
          <p:nvGrpSpPr>
            <p:cNvPr id="34" name="组合 25"/>
            <p:cNvGrpSpPr>
              <a:grpSpLocks/>
            </p:cNvGrpSpPr>
            <p:nvPr/>
          </p:nvGrpSpPr>
          <p:grpSpPr bwMode="auto">
            <a:xfrm>
              <a:off x="2000232" y="4000504"/>
              <a:ext cx="2857520" cy="1143010"/>
              <a:chOff x="781032" y="4071939"/>
              <a:chExt cx="6096000" cy="2438402"/>
            </a:xfrm>
          </p:grpSpPr>
          <p:grpSp>
            <p:nvGrpSpPr>
              <p:cNvPr id="78" name="组合 24"/>
              <p:cNvGrpSpPr/>
              <p:nvPr/>
            </p:nvGrpSpPr>
            <p:grpSpPr>
              <a:xfrm>
                <a:off x="2000232" y="4071939"/>
                <a:ext cx="3657600" cy="812798"/>
                <a:chOff x="1219200" y="1625599"/>
                <a:chExt cx="3657600" cy="812799"/>
              </a:xfrm>
              <a:scene3d>
                <a:camera prst="orthographicFront"/>
                <a:lightRig rig="flat" dir="t"/>
              </a:scene3d>
            </p:grpSpPr>
            <p:sp>
              <p:nvSpPr>
                <p:cNvPr id="85" name="梯形 76"/>
                <p:cNvSpPr/>
                <p:nvPr/>
              </p:nvSpPr>
              <p:spPr>
                <a:xfrm>
                  <a:off x="1219200" y="1625599"/>
                  <a:ext cx="3657600" cy="812799"/>
                </a:xfrm>
                <a:prstGeom prst="trapezoid">
                  <a:avLst>
                    <a:gd name="adj" fmla="val 75000"/>
                  </a:avLst>
                </a:prstGeom>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86" name="梯形 4"/>
                <p:cNvSpPr/>
                <p:nvPr/>
              </p:nvSpPr>
              <p:spPr>
                <a:xfrm>
                  <a:off x="1859280" y="1625599"/>
                  <a:ext cx="2377440" cy="812799"/>
                </a:xfrm>
                <a:prstGeom prst="rect">
                  <a:avLst/>
                </a:prstGeom>
                <a:sp3d/>
              </p:spPr>
              <p:style>
                <a:lnRef idx="0">
                  <a:scrgbClr r="0" g="0" b="0"/>
                </a:lnRef>
                <a:fillRef idx="0">
                  <a:scrgbClr r="0" g="0" b="0"/>
                </a:fillRef>
                <a:effectRef idx="0">
                  <a:scrgbClr r="0" g="0" b="0"/>
                </a:effectRef>
                <a:fontRef idx="minor">
                  <a:schemeClr val="dk1"/>
                </a:fontRef>
              </p:style>
              <p:txBody>
                <a:bodyPr lIns="33020" tIns="33020" rIns="33020" bIns="33020" spcCol="1270" anchor="ctr"/>
                <a:lstStyle/>
                <a:p>
                  <a:pPr algn="ctr" defTabSz="4075800" fontAlgn="auto">
                    <a:lnSpc>
                      <a:spcPct val="90000"/>
                    </a:lnSpc>
                    <a:spcAft>
                      <a:spcPct val="35000"/>
                    </a:spcAft>
                    <a:defRPr/>
                  </a:pPr>
                  <a:r>
                    <a:rPr lang="en-US" altLang="zh-CN" sz="900" dirty="0"/>
                    <a:t>Local Storage</a:t>
                  </a:r>
                  <a:endParaRPr lang="zh-CN" altLang="en-US" sz="900" dirty="0"/>
                </a:p>
              </p:txBody>
            </p:sp>
          </p:grpSp>
          <p:grpSp>
            <p:nvGrpSpPr>
              <p:cNvPr id="79" name="组合 25"/>
              <p:cNvGrpSpPr/>
              <p:nvPr/>
            </p:nvGrpSpPr>
            <p:grpSpPr>
              <a:xfrm>
                <a:off x="1390632" y="4884741"/>
                <a:ext cx="4876800" cy="812798"/>
                <a:chOff x="609600" y="2438399"/>
                <a:chExt cx="4876800" cy="812799"/>
              </a:xfrm>
              <a:scene3d>
                <a:camera prst="orthographicFront"/>
                <a:lightRig rig="flat" dir="t"/>
              </a:scene3d>
            </p:grpSpPr>
            <p:sp>
              <p:nvSpPr>
                <p:cNvPr id="83" name="梯形 74"/>
                <p:cNvSpPr/>
                <p:nvPr/>
              </p:nvSpPr>
              <p:spPr>
                <a:xfrm>
                  <a:off x="609600" y="2438399"/>
                  <a:ext cx="4876800" cy="812799"/>
                </a:xfrm>
                <a:prstGeom prst="trapezoid">
                  <a:avLst>
                    <a:gd name="adj" fmla="val 75000"/>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84" name="梯形 6"/>
                <p:cNvSpPr/>
                <p:nvPr/>
              </p:nvSpPr>
              <p:spPr>
                <a:xfrm>
                  <a:off x="1463039" y="2438399"/>
                  <a:ext cx="3169920" cy="812799"/>
                </a:xfrm>
                <a:prstGeom prst="rect">
                  <a:avLst/>
                </a:prstGeom>
                <a:sp3d/>
              </p:spPr>
              <p:style>
                <a:lnRef idx="0">
                  <a:scrgbClr r="0" g="0" b="0"/>
                </a:lnRef>
                <a:fillRef idx="0">
                  <a:scrgbClr r="0" g="0" b="0"/>
                </a:fillRef>
                <a:effectRef idx="0">
                  <a:scrgbClr r="0" g="0" b="0"/>
                </a:effectRef>
                <a:fontRef idx="minor">
                  <a:schemeClr val="dk1"/>
                </a:fontRef>
              </p:style>
              <p:txBody>
                <a:bodyPr lIns="33020" tIns="33020" rIns="33020" bIns="33020" spcCol="1270" anchor="ctr"/>
                <a:lstStyle/>
                <a:p>
                  <a:pPr algn="ctr" defTabSz="4075800" fontAlgn="auto">
                    <a:lnSpc>
                      <a:spcPct val="90000"/>
                    </a:lnSpc>
                    <a:spcAft>
                      <a:spcPct val="35000"/>
                    </a:spcAft>
                    <a:defRPr/>
                  </a:pPr>
                  <a:r>
                    <a:rPr lang="en-US" altLang="zh-CN" sz="900" dirty="0"/>
                    <a:t>Remote Storage</a:t>
                  </a:r>
                  <a:endParaRPr lang="zh-CN" altLang="en-US" sz="900" dirty="0"/>
                </a:p>
              </p:txBody>
            </p:sp>
          </p:grpSp>
          <p:grpSp>
            <p:nvGrpSpPr>
              <p:cNvPr id="80" name="组合 26"/>
              <p:cNvGrpSpPr/>
              <p:nvPr/>
            </p:nvGrpSpPr>
            <p:grpSpPr>
              <a:xfrm>
                <a:off x="781032" y="5697543"/>
                <a:ext cx="6096000" cy="812798"/>
                <a:chOff x="0" y="3251199"/>
                <a:chExt cx="6096000" cy="812799"/>
              </a:xfrm>
              <a:scene3d>
                <a:camera prst="orthographicFront"/>
                <a:lightRig rig="flat" dir="t"/>
              </a:scene3d>
            </p:grpSpPr>
            <p:sp>
              <p:nvSpPr>
                <p:cNvPr id="81" name="梯形 72"/>
                <p:cNvSpPr/>
                <p:nvPr/>
              </p:nvSpPr>
              <p:spPr>
                <a:xfrm>
                  <a:off x="0" y="3251199"/>
                  <a:ext cx="6096000" cy="812799"/>
                </a:xfrm>
                <a:prstGeom prst="trapezoid">
                  <a:avLst>
                    <a:gd name="adj" fmla="val 75000"/>
                  </a:avLst>
                </a:prstGeom>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82" name="梯形 8"/>
                <p:cNvSpPr/>
                <p:nvPr/>
              </p:nvSpPr>
              <p:spPr>
                <a:xfrm>
                  <a:off x="1066799" y="3251199"/>
                  <a:ext cx="3962400" cy="812799"/>
                </a:xfrm>
                <a:prstGeom prst="rect">
                  <a:avLst/>
                </a:prstGeom>
                <a:sp3d/>
              </p:spPr>
              <p:style>
                <a:lnRef idx="0">
                  <a:scrgbClr r="0" g="0" b="0"/>
                </a:lnRef>
                <a:fillRef idx="0">
                  <a:scrgbClr r="0" g="0" b="0"/>
                </a:fillRef>
                <a:effectRef idx="0">
                  <a:scrgbClr r="0" g="0" b="0"/>
                </a:effectRef>
                <a:fontRef idx="minor">
                  <a:schemeClr val="dk1"/>
                </a:fontRef>
              </p:style>
              <p:txBody>
                <a:bodyPr lIns="33020" tIns="33020" rIns="33020" bIns="33020" spcCol="1270" anchor="ctr"/>
                <a:lstStyle/>
                <a:p>
                  <a:pPr algn="ctr" defTabSz="4075800" fontAlgn="auto">
                    <a:lnSpc>
                      <a:spcPct val="90000"/>
                    </a:lnSpc>
                    <a:spcAft>
                      <a:spcPct val="35000"/>
                    </a:spcAft>
                    <a:defRPr/>
                  </a:pPr>
                  <a:r>
                    <a:rPr lang="en-US" altLang="zh-CN" sz="900" dirty="0"/>
                    <a:t>Shared Storage</a:t>
                  </a:r>
                  <a:endParaRPr lang="zh-CN" altLang="en-US" sz="900" dirty="0"/>
                </a:p>
              </p:txBody>
            </p:sp>
          </p:grpSp>
        </p:grpSp>
        <p:sp>
          <p:nvSpPr>
            <p:cNvPr id="35" name="圆角矩形 26"/>
            <p:cNvSpPr/>
            <p:nvPr/>
          </p:nvSpPr>
          <p:spPr>
            <a:xfrm>
              <a:off x="2857972" y="5929608"/>
              <a:ext cx="713469" cy="428674"/>
            </a:xfrm>
            <a:prstGeom prst="roundRect">
              <a:avLst/>
            </a:prstGeom>
          </p:spPr>
          <p:style>
            <a:lnRef idx="3">
              <a:schemeClr val="lt1"/>
            </a:lnRef>
            <a:fillRef idx="1">
              <a:schemeClr val="accent4"/>
            </a:fillRef>
            <a:effectRef idx="1">
              <a:schemeClr val="accent4"/>
            </a:effectRef>
            <a:fontRef idx="minor">
              <a:schemeClr val="lt1"/>
            </a:fontRef>
          </p:style>
          <p:txBody>
            <a:bodyPr anchor="ctr"/>
            <a:lstStyle/>
            <a:p>
              <a:pPr algn="ctr" defTabSz="4075800" fontAlgn="auto">
                <a:spcBef>
                  <a:spcPts val="0"/>
                </a:spcBef>
                <a:spcAft>
                  <a:spcPts val="0"/>
                </a:spcAft>
                <a:defRPr/>
              </a:pPr>
              <a:r>
                <a:rPr lang="en-US" altLang="zh-CN" sz="900" dirty="0"/>
                <a:t>SATA</a:t>
              </a:r>
              <a:endParaRPr lang="zh-CN" altLang="en-US" sz="900" dirty="0"/>
            </a:p>
          </p:txBody>
        </p:sp>
        <p:sp>
          <p:nvSpPr>
            <p:cNvPr id="36" name="圆角矩形 27"/>
            <p:cNvSpPr/>
            <p:nvPr/>
          </p:nvSpPr>
          <p:spPr>
            <a:xfrm>
              <a:off x="4714602" y="5929608"/>
              <a:ext cx="715259" cy="428674"/>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defTabSz="4075800" fontAlgn="auto">
                <a:spcBef>
                  <a:spcPts val="0"/>
                </a:spcBef>
                <a:spcAft>
                  <a:spcPts val="0"/>
                </a:spcAft>
                <a:defRPr/>
              </a:pPr>
              <a:r>
                <a:rPr lang="en-US" altLang="zh-CN" sz="900" dirty="0"/>
                <a:t>FC</a:t>
              </a:r>
              <a:endParaRPr lang="zh-CN" altLang="en-US" sz="900" dirty="0"/>
            </a:p>
          </p:txBody>
        </p:sp>
        <p:sp>
          <p:nvSpPr>
            <p:cNvPr id="37" name="圆角矩形 28"/>
            <p:cNvSpPr/>
            <p:nvPr/>
          </p:nvSpPr>
          <p:spPr>
            <a:xfrm>
              <a:off x="3786287" y="5929608"/>
              <a:ext cx="714364" cy="428674"/>
            </a:xfrm>
            <a:prstGeom prst="roundRect">
              <a:avLst/>
            </a:prstGeom>
          </p:spPr>
          <p:style>
            <a:lnRef idx="3">
              <a:schemeClr val="lt1"/>
            </a:lnRef>
            <a:fillRef idx="1">
              <a:schemeClr val="accent5"/>
            </a:fillRef>
            <a:effectRef idx="1">
              <a:schemeClr val="accent5"/>
            </a:effectRef>
            <a:fontRef idx="minor">
              <a:schemeClr val="lt1"/>
            </a:fontRef>
          </p:style>
          <p:txBody>
            <a:bodyPr anchor="ctr"/>
            <a:lstStyle/>
            <a:p>
              <a:pPr algn="ctr" defTabSz="4075800" fontAlgn="auto">
                <a:spcBef>
                  <a:spcPts val="0"/>
                </a:spcBef>
                <a:spcAft>
                  <a:spcPts val="0"/>
                </a:spcAft>
                <a:defRPr/>
              </a:pPr>
              <a:r>
                <a:rPr lang="en-US" altLang="zh-CN" sz="900" dirty="0"/>
                <a:t>SAS</a:t>
              </a:r>
              <a:endParaRPr lang="zh-CN" altLang="en-US" sz="900" dirty="0"/>
            </a:p>
          </p:txBody>
        </p:sp>
        <p:sp>
          <p:nvSpPr>
            <p:cNvPr id="38" name="圆角矩形 29"/>
            <p:cNvSpPr/>
            <p:nvPr/>
          </p:nvSpPr>
          <p:spPr>
            <a:xfrm>
              <a:off x="6500512" y="5929608"/>
              <a:ext cx="715259" cy="428674"/>
            </a:xfrm>
            <a:prstGeom prst="roundRect">
              <a:avLst/>
            </a:prstGeom>
          </p:spPr>
          <p:style>
            <a:lnRef idx="3">
              <a:schemeClr val="lt1"/>
            </a:lnRef>
            <a:fillRef idx="1">
              <a:schemeClr val="accent3"/>
            </a:fillRef>
            <a:effectRef idx="1">
              <a:schemeClr val="accent3"/>
            </a:effectRef>
            <a:fontRef idx="minor">
              <a:schemeClr val="lt1"/>
            </a:fontRef>
          </p:style>
          <p:txBody>
            <a:bodyPr anchor="ctr"/>
            <a:lstStyle/>
            <a:p>
              <a:pPr algn="ctr" defTabSz="4075800" fontAlgn="auto">
                <a:spcBef>
                  <a:spcPts val="0"/>
                </a:spcBef>
                <a:spcAft>
                  <a:spcPts val="0"/>
                </a:spcAft>
                <a:defRPr/>
              </a:pPr>
              <a:r>
                <a:rPr lang="en-US" altLang="zh-CN" sz="900" dirty="0"/>
                <a:t>SAN</a:t>
              </a:r>
              <a:endParaRPr lang="zh-CN" altLang="en-US" sz="900" dirty="0"/>
            </a:p>
          </p:txBody>
        </p:sp>
        <p:sp>
          <p:nvSpPr>
            <p:cNvPr id="39" name="圆角矩形 30"/>
            <p:cNvSpPr/>
            <p:nvPr/>
          </p:nvSpPr>
          <p:spPr>
            <a:xfrm>
              <a:off x="7428826" y="5929608"/>
              <a:ext cx="715259" cy="428674"/>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defTabSz="4075800" fontAlgn="auto">
                <a:spcBef>
                  <a:spcPts val="0"/>
                </a:spcBef>
                <a:spcAft>
                  <a:spcPts val="0"/>
                </a:spcAft>
                <a:defRPr/>
              </a:pPr>
              <a:r>
                <a:rPr lang="en-US" altLang="zh-CN" sz="900" dirty="0"/>
                <a:t>NAS</a:t>
              </a:r>
              <a:endParaRPr lang="zh-CN" altLang="en-US" sz="900" dirty="0"/>
            </a:p>
          </p:txBody>
        </p:sp>
        <p:cxnSp>
          <p:nvCxnSpPr>
            <p:cNvPr id="43" name="直接箭头连接符 34"/>
            <p:cNvCxnSpPr>
              <a:endCxn id="15" idx="1"/>
            </p:cNvCxnSpPr>
            <p:nvPr/>
          </p:nvCxnSpPr>
          <p:spPr>
            <a:xfrm flipV="1">
              <a:off x="4429036" y="4572309"/>
              <a:ext cx="64364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500034" y="429137"/>
              <a:ext cx="1213881" cy="396057"/>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defTabSz="4075800" fontAlgn="auto">
                <a:spcBef>
                  <a:spcPts val="0"/>
                </a:spcBef>
                <a:spcAft>
                  <a:spcPts val="0"/>
                </a:spcAft>
                <a:defRPr/>
              </a:pPr>
              <a:r>
                <a:rPr lang="en-US" altLang="zh-CN" sz="900" dirty="0">
                  <a:cs typeface="Times New Roman" pitchFamily="18" charset="0"/>
                </a:rPr>
                <a:t>App Layer</a:t>
              </a:r>
              <a:endParaRPr lang="zh-CN" altLang="en-US" sz="900" dirty="0">
                <a:cs typeface="Times New Roman" pitchFamily="18" charset="0"/>
              </a:endParaRPr>
            </a:p>
          </p:txBody>
        </p:sp>
        <p:sp>
          <p:nvSpPr>
            <p:cNvPr id="45" name="TextBox 44"/>
            <p:cNvSpPr txBox="1"/>
            <p:nvPr/>
          </p:nvSpPr>
          <p:spPr>
            <a:xfrm>
              <a:off x="500034" y="1357760"/>
              <a:ext cx="1213881" cy="63369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defTabSz="4075800" fontAlgn="auto">
                <a:spcBef>
                  <a:spcPts val="0"/>
                </a:spcBef>
                <a:spcAft>
                  <a:spcPts val="0"/>
                </a:spcAft>
                <a:defRPr/>
              </a:pPr>
              <a:r>
                <a:rPr lang="en-US" altLang="zh-CN" sz="900" dirty="0">
                  <a:cs typeface="Times New Roman" pitchFamily="18" charset="0"/>
                </a:rPr>
                <a:t>Service Layer</a:t>
              </a:r>
              <a:endParaRPr lang="zh-CN" altLang="en-US" sz="900" dirty="0">
                <a:cs typeface="Times New Roman" pitchFamily="18" charset="0"/>
              </a:endParaRPr>
            </a:p>
          </p:txBody>
        </p:sp>
        <p:sp>
          <p:nvSpPr>
            <p:cNvPr id="46" name="TextBox 45"/>
            <p:cNvSpPr txBox="1"/>
            <p:nvPr/>
          </p:nvSpPr>
          <p:spPr>
            <a:xfrm>
              <a:off x="500034" y="2501232"/>
              <a:ext cx="1213881" cy="63369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defTabSz="4075800" fontAlgn="auto">
                <a:spcBef>
                  <a:spcPts val="0"/>
                </a:spcBef>
                <a:spcAft>
                  <a:spcPts val="0"/>
                </a:spcAft>
                <a:defRPr/>
              </a:pPr>
              <a:r>
                <a:rPr lang="en-US" altLang="zh-CN" sz="900" dirty="0">
                  <a:cs typeface="Times New Roman" pitchFamily="18" charset="0"/>
                </a:rPr>
                <a:t>Unify Layer</a:t>
              </a:r>
              <a:endParaRPr lang="zh-CN" altLang="en-US" sz="900" dirty="0">
                <a:cs typeface="Times New Roman" pitchFamily="18" charset="0"/>
              </a:endParaRPr>
            </a:p>
          </p:txBody>
        </p:sp>
        <p:sp>
          <p:nvSpPr>
            <p:cNvPr id="47" name="TextBox 46"/>
            <p:cNvSpPr txBox="1"/>
            <p:nvPr/>
          </p:nvSpPr>
          <p:spPr>
            <a:xfrm>
              <a:off x="500034" y="4357464"/>
              <a:ext cx="1213881" cy="63369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defTabSz="4075800" fontAlgn="auto">
                <a:spcBef>
                  <a:spcPts val="0"/>
                </a:spcBef>
                <a:spcAft>
                  <a:spcPts val="0"/>
                </a:spcAft>
                <a:defRPr/>
              </a:pPr>
              <a:r>
                <a:rPr lang="en-US" altLang="zh-CN" sz="900" dirty="0">
                  <a:cs typeface="Times New Roman" pitchFamily="18" charset="0"/>
                </a:rPr>
                <a:t>Logic Layer</a:t>
              </a:r>
              <a:endParaRPr lang="zh-CN" altLang="en-US" sz="900" dirty="0">
                <a:cs typeface="Times New Roman" pitchFamily="18" charset="0"/>
              </a:endParaRPr>
            </a:p>
          </p:txBody>
        </p:sp>
        <p:sp>
          <p:nvSpPr>
            <p:cNvPr id="48" name="TextBox 47"/>
            <p:cNvSpPr txBox="1"/>
            <p:nvPr/>
          </p:nvSpPr>
          <p:spPr>
            <a:xfrm>
              <a:off x="500034" y="5929608"/>
              <a:ext cx="1213881" cy="63369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defTabSz="4075800" fontAlgn="auto">
                <a:spcBef>
                  <a:spcPts val="0"/>
                </a:spcBef>
                <a:spcAft>
                  <a:spcPts val="0"/>
                </a:spcAft>
                <a:defRPr/>
              </a:pPr>
              <a:r>
                <a:rPr lang="en-US" altLang="zh-CN" sz="900" dirty="0">
                  <a:cs typeface="Times New Roman" pitchFamily="18" charset="0"/>
                </a:rPr>
                <a:t>Storage Layer</a:t>
              </a:r>
              <a:endParaRPr lang="zh-CN" altLang="en-US" sz="900" dirty="0">
                <a:cs typeface="Times New Roman" pitchFamily="18" charset="0"/>
              </a:endParaRPr>
            </a:p>
          </p:txBody>
        </p:sp>
        <p:sp>
          <p:nvSpPr>
            <p:cNvPr id="49" name="矩形 40"/>
            <p:cNvSpPr/>
            <p:nvPr/>
          </p:nvSpPr>
          <p:spPr>
            <a:xfrm>
              <a:off x="6858589" y="3714960"/>
              <a:ext cx="1356217" cy="1713679"/>
            </a:xfrm>
            <a:prstGeom prst="rect">
              <a:avLst/>
            </a:prstGeom>
            <a:ln>
              <a:prstDash val="dash"/>
            </a:ln>
          </p:spPr>
          <p:style>
            <a:lnRef idx="1">
              <a:schemeClr val="accent3"/>
            </a:lnRef>
            <a:fillRef idx="2">
              <a:schemeClr val="accent3"/>
            </a:fillRef>
            <a:effectRef idx="1">
              <a:schemeClr val="accent3"/>
            </a:effectRef>
            <a:fontRef idx="minor">
              <a:schemeClr val="dk1"/>
            </a:fontRef>
          </p:style>
          <p:txBody>
            <a:bodyPr anchor="ctr"/>
            <a:lstStyle/>
            <a:p>
              <a:pPr algn="ctr" defTabSz="4075800" fontAlgn="auto">
                <a:spcBef>
                  <a:spcPts val="0"/>
                </a:spcBef>
                <a:spcAft>
                  <a:spcPts val="0"/>
                </a:spcAft>
                <a:defRPr/>
              </a:pPr>
              <a:r>
                <a:rPr lang="en-US" altLang="zh-CN" sz="900" dirty="0"/>
                <a:t>FS</a:t>
              </a:r>
            </a:p>
            <a:p>
              <a:pPr algn="ctr" defTabSz="4075800" fontAlgn="auto">
                <a:spcBef>
                  <a:spcPts val="0"/>
                </a:spcBef>
                <a:spcAft>
                  <a:spcPts val="0"/>
                </a:spcAft>
                <a:defRPr/>
              </a:pPr>
              <a:r>
                <a:rPr lang="en-US" altLang="zh-CN" sz="900" dirty="0"/>
                <a:t>Interface</a:t>
              </a:r>
            </a:p>
            <a:p>
              <a:pPr algn="ctr" defTabSz="4075800" fontAlgn="auto">
                <a:spcBef>
                  <a:spcPts val="0"/>
                </a:spcBef>
                <a:spcAft>
                  <a:spcPts val="0"/>
                </a:spcAft>
                <a:defRPr/>
              </a:pPr>
              <a:endParaRPr lang="en-US" altLang="zh-CN" sz="1000" dirty="0"/>
            </a:p>
            <a:p>
              <a:pPr algn="ctr" defTabSz="4075800" fontAlgn="auto">
                <a:spcBef>
                  <a:spcPts val="0"/>
                </a:spcBef>
                <a:spcAft>
                  <a:spcPts val="0"/>
                </a:spcAft>
                <a:defRPr/>
              </a:pPr>
              <a:endParaRPr lang="en-US" altLang="zh-CN" sz="1000" dirty="0"/>
            </a:p>
            <a:p>
              <a:pPr algn="ctr" defTabSz="4075800" fontAlgn="auto">
                <a:spcBef>
                  <a:spcPts val="0"/>
                </a:spcBef>
                <a:spcAft>
                  <a:spcPts val="0"/>
                </a:spcAft>
                <a:defRPr/>
              </a:pPr>
              <a:endParaRPr lang="en-US" altLang="zh-CN" sz="1000" dirty="0"/>
            </a:p>
            <a:p>
              <a:pPr algn="ctr" defTabSz="4075800" fontAlgn="auto">
                <a:spcBef>
                  <a:spcPts val="0"/>
                </a:spcBef>
                <a:spcAft>
                  <a:spcPts val="0"/>
                </a:spcAft>
                <a:defRPr/>
              </a:pPr>
              <a:endParaRPr lang="en-US" altLang="zh-CN" sz="1000" dirty="0"/>
            </a:p>
            <a:p>
              <a:pPr algn="ctr" defTabSz="4075800" fontAlgn="auto">
                <a:spcBef>
                  <a:spcPts val="0"/>
                </a:spcBef>
                <a:spcAft>
                  <a:spcPts val="0"/>
                </a:spcAft>
                <a:defRPr/>
              </a:pPr>
              <a:endParaRPr lang="zh-CN" altLang="en-US" sz="1000" dirty="0"/>
            </a:p>
          </p:txBody>
        </p:sp>
        <p:sp>
          <p:nvSpPr>
            <p:cNvPr id="50" name="圆角矩形 41"/>
            <p:cNvSpPr/>
            <p:nvPr/>
          </p:nvSpPr>
          <p:spPr>
            <a:xfrm>
              <a:off x="5266936" y="4929707"/>
              <a:ext cx="1000826" cy="212809"/>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defTabSz="4075800" fontAlgn="auto">
                <a:spcBef>
                  <a:spcPts val="0"/>
                </a:spcBef>
                <a:spcAft>
                  <a:spcPts val="0"/>
                </a:spcAft>
                <a:defRPr/>
              </a:pPr>
              <a:r>
                <a:rPr lang="en-US" altLang="zh-CN" sz="800" dirty="0"/>
                <a:t>Backup</a:t>
              </a:r>
              <a:endParaRPr lang="zh-CN" altLang="en-US" sz="800" dirty="0"/>
            </a:p>
          </p:txBody>
        </p:sp>
        <p:sp>
          <p:nvSpPr>
            <p:cNvPr id="51" name="圆角矩形 42"/>
            <p:cNvSpPr/>
            <p:nvPr/>
          </p:nvSpPr>
          <p:spPr>
            <a:xfrm>
              <a:off x="5266936" y="4205747"/>
              <a:ext cx="1000826" cy="21382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defTabSz="4075800" fontAlgn="auto">
                <a:spcBef>
                  <a:spcPts val="0"/>
                </a:spcBef>
                <a:spcAft>
                  <a:spcPts val="0"/>
                </a:spcAft>
                <a:defRPr/>
              </a:pPr>
              <a:r>
                <a:rPr lang="en-US" altLang="zh-CN" sz="800" dirty="0"/>
                <a:t>Migration</a:t>
              </a:r>
              <a:endParaRPr lang="zh-CN" altLang="en-US" sz="800" dirty="0"/>
            </a:p>
          </p:txBody>
        </p:sp>
        <p:sp>
          <p:nvSpPr>
            <p:cNvPr id="52" name="圆角矩形 43"/>
            <p:cNvSpPr/>
            <p:nvPr/>
          </p:nvSpPr>
          <p:spPr>
            <a:xfrm>
              <a:off x="5266936" y="5173064"/>
              <a:ext cx="1000826" cy="21281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4075800" fontAlgn="auto">
                <a:spcBef>
                  <a:spcPts val="0"/>
                </a:spcBef>
                <a:spcAft>
                  <a:spcPts val="0"/>
                </a:spcAft>
                <a:defRPr/>
              </a:pPr>
              <a:r>
                <a:rPr lang="en-US" altLang="zh-CN" sz="800" dirty="0"/>
                <a:t>Dedup</a:t>
              </a:r>
              <a:endParaRPr lang="zh-CN" altLang="en-US" sz="800" dirty="0"/>
            </a:p>
          </p:txBody>
        </p:sp>
        <p:sp>
          <p:nvSpPr>
            <p:cNvPr id="53" name="椭圆 44"/>
            <p:cNvSpPr/>
            <p:nvPr/>
          </p:nvSpPr>
          <p:spPr>
            <a:xfrm>
              <a:off x="7428826" y="4858431"/>
              <a:ext cx="715259" cy="49893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4075800" fontAlgn="auto">
                <a:spcBef>
                  <a:spcPts val="0"/>
                </a:spcBef>
                <a:spcAft>
                  <a:spcPts val="0"/>
                </a:spcAft>
                <a:defRPr/>
              </a:pPr>
              <a:r>
                <a:rPr lang="en-US" altLang="zh-CN" sz="800" dirty="0"/>
                <a:t>NTFS</a:t>
              </a:r>
              <a:endParaRPr lang="zh-CN" altLang="en-US" sz="800" dirty="0"/>
            </a:p>
          </p:txBody>
        </p:sp>
        <p:sp>
          <p:nvSpPr>
            <p:cNvPr id="54" name="椭圆 45"/>
            <p:cNvSpPr/>
            <p:nvPr/>
          </p:nvSpPr>
          <p:spPr>
            <a:xfrm>
              <a:off x="7500442" y="4213892"/>
              <a:ext cx="643644" cy="50096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4075800" fontAlgn="auto">
                <a:spcBef>
                  <a:spcPts val="0"/>
                </a:spcBef>
                <a:spcAft>
                  <a:spcPts val="0"/>
                </a:spcAft>
                <a:defRPr/>
              </a:pPr>
              <a:r>
                <a:rPr lang="en-US" altLang="zh-CN" sz="800" dirty="0"/>
                <a:t>FAT</a:t>
              </a:r>
              <a:endParaRPr lang="zh-CN" altLang="en-US" sz="800" dirty="0"/>
            </a:p>
          </p:txBody>
        </p:sp>
        <p:sp>
          <p:nvSpPr>
            <p:cNvPr id="55" name="椭圆 46"/>
            <p:cNvSpPr/>
            <p:nvPr/>
          </p:nvSpPr>
          <p:spPr>
            <a:xfrm>
              <a:off x="6929309" y="4213892"/>
              <a:ext cx="642748" cy="5009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075800" fontAlgn="auto">
                <a:spcBef>
                  <a:spcPts val="0"/>
                </a:spcBef>
                <a:spcAft>
                  <a:spcPts val="0"/>
                </a:spcAft>
                <a:defRPr/>
              </a:pPr>
              <a:r>
                <a:rPr lang="en-US" altLang="zh-CN" sz="800" dirty="0"/>
                <a:t>EXT</a:t>
              </a:r>
              <a:endParaRPr lang="zh-CN" altLang="en-US" sz="800" dirty="0"/>
            </a:p>
          </p:txBody>
        </p:sp>
        <p:sp>
          <p:nvSpPr>
            <p:cNvPr id="56" name="椭圆 47"/>
            <p:cNvSpPr/>
            <p:nvPr/>
          </p:nvSpPr>
          <p:spPr>
            <a:xfrm>
              <a:off x="6929309" y="4858431"/>
              <a:ext cx="642748" cy="49893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4075800" fontAlgn="auto">
                <a:spcBef>
                  <a:spcPts val="0"/>
                </a:spcBef>
                <a:spcAft>
                  <a:spcPts val="0"/>
                </a:spcAft>
                <a:defRPr/>
              </a:pPr>
              <a:r>
                <a:rPr lang="en-US" altLang="zh-CN" sz="800" dirty="0"/>
                <a:t>NFS</a:t>
              </a:r>
              <a:endParaRPr lang="zh-CN" altLang="en-US" sz="800" dirty="0"/>
            </a:p>
          </p:txBody>
        </p:sp>
        <p:sp>
          <p:nvSpPr>
            <p:cNvPr id="57" name="椭圆 48"/>
            <p:cNvSpPr/>
            <p:nvPr/>
          </p:nvSpPr>
          <p:spPr>
            <a:xfrm>
              <a:off x="7144155" y="4500015"/>
              <a:ext cx="856700" cy="500969"/>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defTabSz="4075800" fontAlgn="auto">
                <a:spcBef>
                  <a:spcPts val="0"/>
                </a:spcBef>
                <a:spcAft>
                  <a:spcPts val="0"/>
                </a:spcAft>
                <a:defRPr/>
              </a:pPr>
              <a:r>
                <a:rPr lang="en-US" altLang="zh-CN" sz="800" dirty="0"/>
                <a:t>Lustre</a:t>
              </a:r>
              <a:endParaRPr lang="zh-CN" altLang="en-US" sz="800" dirty="0"/>
            </a:p>
          </p:txBody>
        </p:sp>
        <p:cxnSp>
          <p:nvCxnSpPr>
            <p:cNvPr id="58" name="直接箭头连接符 49"/>
            <p:cNvCxnSpPr>
              <a:stCxn id="15" idx="3"/>
              <a:endCxn id="49" idx="1"/>
            </p:cNvCxnSpPr>
            <p:nvPr/>
          </p:nvCxnSpPr>
          <p:spPr>
            <a:xfrm>
              <a:off x="6429791" y="4572309"/>
              <a:ext cx="428798" cy="20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1" name="流程图: 过程 52"/>
            <p:cNvSpPr/>
            <p:nvPr/>
          </p:nvSpPr>
          <p:spPr>
            <a:xfrm>
              <a:off x="5714532" y="2357662"/>
              <a:ext cx="572028" cy="285104"/>
            </a:xfrm>
            <a:prstGeom prst="flowChartProcess">
              <a:avLst/>
            </a:prstGeom>
          </p:spPr>
          <p:style>
            <a:lnRef idx="1">
              <a:schemeClr val="accent1"/>
            </a:lnRef>
            <a:fillRef idx="2">
              <a:schemeClr val="accent1"/>
            </a:fillRef>
            <a:effectRef idx="1">
              <a:schemeClr val="accent1"/>
            </a:effectRef>
            <a:fontRef idx="minor">
              <a:schemeClr val="dk1"/>
            </a:fontRef>
          </p:style>
          <p:txBody>
            <a:bodyPr anchor="ctr"/>
            <a:lstStyle/>
            <a:p>
              <a:pPr algn="ctr" defTabSz="4075800" fontAlgn="auto">
                <a:spcBef>
                  <a:spcPts val="0"/>
                </a:spcBef>
                <a:spcAft>
                  <a:spcPts val="0"/>
                </a:spcAft>
                <a:defRPr/>
              </a:pPr>
              <a:r>
                <a:rPr lang="en-US" altLang="zh-CN" sz="800" dirty="0"/>
                <a:t>RR</a:t>
              </a:r>
              <a:endParaRPr lang="zh-CN" altLang="en-US" sz="800" dirty="0"/>
            </a:p>
          </p:txBody>
        </p:sp>
        <p:sp>
          <p:nvSpPr>
            <p:cNvPr id="62" name="流程图: 过程 53"/>
            <p:cNvSpPr/>
            <p:nvPr/>
          </p:nvSpPr>
          <p:spPr>
            <a:xfrm>
              <a:off x="7144155" y="2472721"/>
              <a:ext cx="999931" cy="356380"/>
            </a:xfrm>
            <a:prstGeom prst="flowChartProcess">
              <a:avLst/>
            </a:prstGeom>
          </p:spPr>
          <p:style>
            <a:lnRef idx="1">
              <a:schemeClr val="accent4"/>
            </a:lnRef>
            <a:fillRef idx="2">
              <a:schemeClr val="accent4"/>
            </a:fillRef>
            <a:effectRef idx="1">
              <a:schemeClr val="accent4"/>
            </a:effectRef>
            <a:fontRef idx="minor">
              <a:schemeClr val="dk1"/>
            </a:fontRef>
          </p:style>
          <p:txBody>
            <a:bodyPr anchor="ctr"/>
            <a:lstStyle/>
            <a:p>
              <a:pPr algn="ctr" defTabSz="4075800" fontAlgn="auto">
                <a:spcBef>
                  <a:spcPts val="0"/>
                </a:spcBef>
                <a:spcAft>
                  <a:spcPts val="0"/>
                </a:spcAft>
                <a:defRPr/>
              </a:pPr>
              <a:r>
                <a:rPr lang="en-US" altLang="zh-CN" sz="800" dirty="0"/>
                <a:t>Strong Consistency</a:t>
              </a:r>
              <a:endParaRPr lang="zh-CN" altLang="en-US" sz="800" dirty="0"/>
            </a:p>
          </p:txBody>
        </p:sp>
        <p:sp>
          <p:nvSpPr>
            <p:cNvPr id="63" name="流程图: 过程 54"/>
            <p:cNvSpPr/>
            <p:nvPr/>
          </p:nvSpPr>
          <p:spPr>
            <a:xfrm>
              <a:off x="5982195" y="2590836"/>
              <a:ext cx="570238" cy="286123"/>
            </a:xfrm>
            <a:prstGeom prst="flowChartProcess">
              <a:avLst/>
            </a:prstGeom>
          </p:spPr>
          <p:style>
            <a:lnRef idx="1">
              <a:schemeClr val="accent5"/>
            </a:lnRef>
            <a:fillRef idx="2">
              <a:schemeClr val="accent5"/>
            </a:fillRef>
            <a:effectRef idx="1">
              <a:schemeClr val="accent5"/>
            </a:effectRef>
            <a:fontRef idx="minor">
              <a:schemeClr val="dk1"/>
            </a:fontRef>
          </p:style>
          <p:txBody>
            <a:bodyPr anchor="ctr"/>
            <a:lstStyle/>
            <a:p>
              <a:pPr algn="ctr" defTabSz="4075800" fontAlgn="auto">
                <a:spcBef>
                  <a:spcPts val="0"/>
                </a:spcBef>
                <a:spcAft>
                  <a:spcPts val="0"/>
                </a:spcAft>
                <a:defRPr/>
              </a:pPr>
              <a:r>
                <a:rPr lang="en-US" altLang="zh-CN" sz="800" dirty="0"/>
                <a:t>ALU</a:t>
              </a:r>
              <a:endParaRPr lang="zh-CN" altLang="en-US" sz="800" dirty="0"/>
            </a:p>
          </p:txBody>
        </p:sp>
        <p:sp>
          <p:nvSpPr>
            <p:cNvPr id="64" name="流程图: 过程 55"/>
            <p:cNvSpPr/>
            <p:nvPr/>
          </p:nvSpPr>
          <p:spPr>
            <a:xfrm>
              <a:off x="6214945" y="2857612"/>
              <a:ext cx="643644" cy="286123"/>
            </a:xfrm>
            <a:prstGeom prst="flowChartProcess">
              <a:avLst/>
            </a:prstGeom>
          </p:spPr>
          <p:style>
            <a:lnRef idx="1">
              <a:schemeClr val="accent3"/>
            </a:lnRef>
            <a:fillRef idx="2">
              <a:schemeClr val="accent3"/>
            </a:fillRef>
            <a:effectRef idx="1">
              <a:schemeClr val="accent3"/>
            </a:effectRef>
            <a:fontRef idx="minor">
              <a:schemeClr val="dk1"/>
            </a:fontRef>
          </p:style>
          <p:txBody>
            <a:bodyPr anchor="ctr"/>
            <a:lstStyle/>
            <a:p>
              <a:pPr algn="ctr" defTabSz="4075800" fontAlgn="auto">
                <a:spcBef>
                  <a:spcPts val="0"/>
                </a:spcBef>
                <a:spcAft>
                  <a:spcPts val="0"/>
                </a:spcAft>
                <a:defRPr/>
              </a:pPr>
              <a:r>
                <a:rPr lang="en-US" altLang="zh-CN" sz="800" dirty="0"/>
                <a:t>Affinity</a:t>
              </a:r>
              <a:endParaRPr lang="zh-CN" altLang="en-US" sz="800" dirty="0"/>
            </a:p>
          </p:txBody>
        </p:sp>
        <p:sp>
          <p:nvSpPr>
            <p:cNvPr id="65" name="流程图: 过程 56"/>
            <p:cNvSpPr/>
            <p:nvPr/>
          </p:nvSpPr>
          <p:spPr>
            <a:xfrm>
              <a:off x="7144155" y="2871867"/>
              <a:ext cx="999931" cy="357399"/>
            </a:xfrm>
            <a:prstGeom prst="flowChartProcess">
              <a:avLst/>
            </a:prstGeom>
          </p:spPr>
          <p:style>
            <a:lnRef idx="1">
              <a:schemeClr val="accent6"/>
            </a:lnRef>
            <a:fillRef idx="2">
              <a:schemeClr val="accent6"/>
            </a:fillRef>
            <a:effectRef idx="1">
              <a:schemeClr val="accent6"/>
            </a:effectRef>
            <a:fontRef idx="minor">
              <a:schemeClr val="dk1"/>
            </a:fontRef>
          </p:style>
          <p:txBody>
            <a:bodyPr anchor="ctr"/>
            <a:lstStyle/>
            <a:p>
              <a:pPr algn="ctr" defTabSz="4075800" fontAlgn="auto">
                <a:spcBef>
                  <a:spcPts val="0"/>
                </a:spcBef>
                <a:spcAft>
                  <a:spcPts val="0"/>
                </a:spcAft>
                <a:defRPr/>
              </a:pPr>
              <a:r>
                <a:rPr lang="en-US" altLang="zh-CN" sz="800" dirty="0"/>
                <a:t>Weak Consistency</a:t>
              </a:r>
              <a:endParaRPr lang="zh-CN" altLang="en-US" sz="800" dirty="0"/>
            </a:p>
          </p:txBody>
        </p:sp>
        <p:sp>
          <p:nvSpPr>
            <p:cNvPr id="66" name="圆角矩形 57"/>
            <p:cNvSpPr/>
            <p:nvPr/>
          </p:nvSpPr>
          <p:spPr>
            <a:xfrm>
              <a:off x="5266936" y="4442994"/>
              <a:ext cx="1000826" cy="214846"/>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075800" fontAlgn="auto">
                <a:spcBef>
                  <a:spcPts val="0"/>
                </a:spcBef>
                <a:spcAft>
                  <a:spcPts val="0"/>
                </a:spcAft>
                <a:defRPr/>
              </a:pPr>
              <a:r>
                <a:rPr lang="en-US" altLang="zh-CN" sz="800" dirty="0"/>
                <a:t>Compress</a:t>
              </a:r>
              <a:endParaRPr lang="zh-CN" altLang="en-US" sz="800" dirty="0"/>
            </a:p>
          </p:txBody>
        </p:sp>
        <p:sp>
          <p:nvSpPr>
            <p:cNvPr id="67" name="圆角矩形 58"/>
            <p:cNvSpPr/>
            <p:nvPr/>
          </p:nvSpPr>
          <p:spPr>
            <a:xfrm>
              <a:off x="5266936" y="4686350"/>
              <a:ext cx="1000826" cy="214847"/>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4075800" fontAlgn="auto">
                <a:spcBef>
                  <a:spcPts val="0"/>
                </a:spcBef>
                <a:spcAft>
                  <a:spcPts val="0"/>
                </a:spcAft>
                <a:defRPr/>
              </a:pPr>
              <a:r>
                <a:rPr lang="en-US" altLang="zh-CN" sz="800" dirty="0"/>
                <a:t>Encrypt</a:t>
              </a:r>
              <a:endParaRPr lang="zh-CN" altLang="en-US" sz="800" dirty="0"/>
            </a:p>
          </p:txBody>
        </p:sp>
        <p:sp>
          <p:nvSpPr>
            <p:cNvPr id="68" name="圆角矩形 59"/>
            <p:cNvSpPr/>
            <p:nvPr/>
          </p:nvSpPr>
          <p:spPr>
            <a:xfrm>
              <a:off x="4305499" y="2786336"/>
              <a:ext cx="623949" cy="286123"/>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4075800" fontAlgn="auto">
                <a:spcBef>
                  <a:spcPts val="0"/>
                </a:spcBef>
                <a:spcAft>
                  <a:spcPts val="0"/>
                </a:spcAft>
                <a:defRPr/>
              </a:pPr>
              <a:r>
                <a:rPr lang="en-US" altLang="zh-CN" sz="800" dirty="0"/>
                <a:t>Stripe</a:t>
              </a:r>
              <a:endParaRPr lang="zh-CN" altLang="en-US" sz="800" dirty="0"/>
            </a:p>
          </p:txBody>
        </p:sp>
        <p:sp>
          <p:nvSpPr>
            <p:cNvPr id="69" name="圆角矩形 60"/>
            <p:cNvSpPr/>
            <p:nvPr/>
          </p:nvSpPr>
          <p:spPr>
            <a:xfrm>
              <a:off x="4305499" y="2427919"/>
              <a:ext cx="623949" cy="286123"/>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075800" fontAlgn="auto">
                <a:spcBef>
                  <a:spcPts val="0"/>
                </a:spcBef>
                <a:spcAft>
                  <a:spcPts val="0"/>
                </a:spcAft>
                <a:defRPr/>
              </a:pPr>
              <a:r>
                <a:rPr lang="en-US" altLang="zh-CN" sz="800" dirty="0"/>
                <a:t>DHT</a:t>
              </a:r>
              <a:endParaRPr lang="zh-CN" altLang="en-US" sz="800" dirty="0"/>
            </a:p>
          </p:txBody>
        </p:sp>
        <p:sp>
          <p:nvSpPr>
            <p:cNvPr id="70" name="圆角矩形 61"/>
            <p:cNvSpPr/>
            <p:nvPr/>
          </p:nvSpPr>
          <p:spPr>
            <a:xfrm>
              <a:off x="5001063" y="2427919"/>
              <a:ext cx="500413" cy="286123"/>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defTabSz="4075800" fontAlgn="auto">
                <a:spcBef>
                  <a:spcPts val="0"/>
                </a:spcBef>
                <a:spcAft>
                  <a:spcPts val="0"/>
                </a:spcAft>
                <a:defRPr/>
              </a:pPr>
              <a:r>
                <a:rPr lang="en-US" altLang="zh-CN" sz="800" dirty="0"/>
                <a:t>HA</a:t>
              </a:r>
              <a:endParaRPr lang="zh-CN" altLang="en-US" sz="800" dirty="0"/>
            </a:p>
          </p:txBody>
        </p:sp>
        <p:sp>
          <p:nvSpPr>
            <p:cNvPr id="71" name="圆角矩形 62"/>
            <p:cNvSpPr/>
            <p:nvPr/>
          </p:nvSpPr>
          <p:spPr>
            <a:xfrm>
              <a:off x="5001063" y="2786336"/>
              <a:ext cx="500413" cy="28612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4075800" fontAlgn="auto">
                <a:spcBef>
                  <a:spcPts val="0"/>
                </a:spcBef>
                <a:spcAft>
                  <a:spcPts val="0"/>
                </a:spcAft>
                <a:defRPr/>
              </a:pPr>
              <a:r>
                <a:rPr lang="en-US" altLang="zh-CN" sz="800" dirty="0"/>
                <a:t>Rep</a:t>
              </a:r>
              <a:endParaRPr lang="zh-CN" altLang="en-US" sz="800" dirty="0"/>
            </a:p>
          </p:txBody>
        </p:sp>
        <p:sp>
          <p:nvSpPr>
            <p:cNvPr id="72" name="圆角矩形 63"/>
            <p:cNvSpPr/>
            <p:nvPr/>
          </p:nvSpPr>
          <p:spPr>
            <a:xfrm>
              <a:off x="2786356" y="1214191"/>
              <a:ext cx="928315" cy="480604"/>
            </a:xfrm>
            <a:prstGeom prst="roundRect">
              <a:avLst/>
            </a:prstGeom>
          </p:spPr>
          <p:style>
            <a:lnRef idx="1">
              <a:schemeClr val="accent5"/>
            </a:lnRef>
            <a:fillRef idx="2">
              <a:schemeClr val="accent5"/>
            </a:fillRef>
            <a:effectRef idx="1">
              <a:schemeClr val="accent5"/>
            </a:effectRef>
            <a:fontRef idx="minor">
              <a:schemeClr val="dk1"/>
            </a:fontRef>
          </p:style>
          <p:txBody>
            <a:bodyPr lIns="36000" rIns="36000" anchor="ctr"/>
            <a:lstStyle/>
            <a:p>
              <a:pPr algn="ctr" defTabSz="4075800" fontAlgn="auto">
                <a:spcBef>
                  <a:spcPts val="0"/>
                </a:spcBef>
                <a:spcAft>
                  <a:spcPts val="0"/>
                </a:spcAft>
                <a:defRPr/>
              </a:pPr>
              <a:r>
                <a:rPr lang="en-US" altLang="zh-CN" sz="900" dirty="0"/>
                <a:t>Parallel IO Interface</a:t>
              </a:r>
              <a:endParaRPr lang="zh-CN" altLang="en-US" sz="900" dirty="0"/>
            </a:p>
          </p:txBody>
        </p:sp>
        <p:sp>
          <p:nvSpPr>
            <p:cNvPr id="77" name="圆角矩形 68"/>
            <p:cNvSpPr/>
            <p:nvPr/>
          </p:nvSpPr>
          <p:spPr>
            <a:xfrm>
              <a:off x="5642917" y="5929608"/>
              <a:ext cx="715259" cy="428674"/>
            </a:xfrm>
            <a:prstGeom prst="roundRect">
              <a:avLst/>
            </a:prstGeom>
            <a:solidFill>
              <a:schemeClr val="bg2">
                <a:lumMod val="50000"/>
              </a:schemeClr>
            </a:solidFill>
          </p:spPr>
          <p:style>
            <a:lnRef idx="3">
              <a:schemeClr val="lt1"/>
            </a:lnRef>
            <a:fillRef idx="1">
              <a:schemeClr val="accent5"/>
            </a:fillRef>
            <a:effectRef idx="1">
              <a:schemeClr val="accent5"/>
            </a:effectRef>
            <a:fontRef idx="minor">
              <a:schemeClr val="lt1"/>
            </a:fontRef>
          </p:style>
          <p:txBody>
            <a:bodyPr anchor="ctr"/>
            <a:lstStyle/>
            <a:p>
              <a:pPr algn="ctr" defTabSz="4075800" fontAlgn="auto">
                <a:spcBef>
                  <a:spcPts val="0"/>
                </a:spcBef>
                <a:spcAft>
                  <a:spcPts val="0"/>
                </a:spcAft>
                <a:defRPr/>
              </a:pPr>
              <a:r>
                <a:rPr lang="en-US" altLang="zh-CN" sz="900" dirty="0"/>
                <a:t>RAID</a:t>
              </a:r>
              <a:endParaRPr lang="zh-CN" altLang="en-US" sz="900" dirty="0"/>
            </a:p>
          </p:txBody>
        </p:sp>
      </p:grpSp>
    </p:spTree>
    <p:extLst>
      <p:ext uri="{BB962C8B-B14F-4D97-AF65-F5344CB8AC3E}">
        <p14:creationId xmlns:p14="http://schemas.microsoft.com/office/powerpoint/2010/main" val="4090355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Line 4"/>
          <p:cNvSpPr>
            <a:spLocks noChangeShapeType="1"/>
          </p:cNvSpPr>
          <p:nvPr/>
        </p:nvSpPr>
        <p:spPr bwMode="auto">
          <a:xfrm>
            <a:off x="2411760" y="1124744"/>
            <a:ext cx="6696744" cy="0"/>
          </a:xfrm>
          <a:prstGeom prst="line">
            <a:avLst/>
          </a:prstGeom>
          <a:noFill/>
          <a:ln w="38100">
            <a:solidFill>
              <a:srgbClr val="FF9900"/>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913417" name="Rectangle 9"/>
          <p:cNvSpPr>
            <a:spLocks noChangeArrowheads="1"/>
          </p:cNvSpPr>
          <p:nvPr/>
        </p:nvSpPr>
        <p:spPr bwMode="auto">
          <a:xfrm>
            <a:off x="1266825" y="494037"/>
            <a:ext cx="7877175" cy="606425"/>
          </a:xfrm>
          <a:prstGeom prst="rect">
            <a:avLst/>
          </a:prstGeom>
          <a:solidFill>
            <a:srgbClr val="FFFFFF"/>
          </a:solidFill>
          <a:ln>
            <a:noFill/>
          </a:ln>
          <a:effectLst/>
          <a:extLst/>
        </p:spPr>
        <p:txBody>
          <a:bodyPr/>
          <a:lstStyle/>
          <a:p>
            <a:pPr defTabSz="4074268">
              <a:defRPr/>
            </a:pPr>
            <a:r>
              <a:rPr lang="en-US" altLang="zh-CN" sz="2800" b="1" dirty="0">
                <a:solidFill>
                  <a:srgbClr val="000000"/>
                </a:solidFill>
                <a:effectLst>
                  <a:outerShdw blurRad="38100" dist="38100" dir="2700000" algn="tl">
                    <a:srgbClr val="C0C0C0"/>
                  </a:outerShdw>
                </a:effectLst>
                <a:latin typeface="Calibri" pitchFamily="34" charset="0"/>
              </a:rPr>
              <a:t>Large-scale Hybrid Tiered File System Architecture </a:t>
            </a:r>
          </a:p>
        </p:txBody>
      </p:sp>
      <p:sp>
        <p:nvSpPr>
          <p:cNvPr id="11270" name="Text Box 10"/>
          <p:cNvSpPr txBox="1">
            <a:spLocks noChangeArrowheads="1"/>
          </p:cNvSpPr>
          <p:nvPr/>
        </p:nvSpPr>
        <p:spPr bwMode="auto">
          <a:xfrm>
            <a:off x="288925" y="1327150"/>
            <a:ext cx="867568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365125" eaLnBrk="0" hangingPunct="0">
              <a:defRPr kumimoji="1" sz="2400">
                <a:solidFill>
                  <a:schemeClr val="tx1"/>
                </a:solidFill>
                <a:latin typeface="Tahoma" pitchFamily="34" charset="0"/>
                <a:ea typeface="宋体" pitchFamily="2" charset="-122"/>
              </a:defRPr>
            </a:lvl1pPr>
            <a:lvl2pPr marL="742950" indent="-285750" eaLnBrk="0" hangingPunct="0">
              <a:defRPr kumimoji="1" sz="2400">
                <a:solidFill>
                  <a:schemeClr val="tx1"/>
                </a:solidFill>
                <a:latin typeface="Tahoma" pitchFamily="34" charset="0"/>
                <a:ea typeface="宋体" pitchFamily="2" charset="-122"/>
              </a:defRPr>
            </a:lvl2pPr>
            <a:lvl3pPr marL="1143000" indent="-228600" eaLnBrk="0" hangingPunct="0">
              <a:defRPr kumimoji="1" sz="2400">
                <a:solidFill>
                  <a:schemeClr val="tx1"/>
                </a:solidFill>
                <a:latin typeface="Tahoma" pitchFamily="34" charset="0"/>
                <a:ea typeface="宋体" pitchFamily="2" charset="-122"/>
              </a:defRPr>
            </a:lvl3pPr>
            <a:lvl4pPr marL="1600200" indent="-228600" eaLnBrk="0" hangingPunct="0">
              <a:defRPr kumimoji="1" sz="2400">
                <a:solidFill>
                  <a:schemeClr val="tx1"/>
                </a:solidFill>
                <a:latin typeface="Tahoma" pitchFamily="34" charset="0"/>
                <a:ea typeface="宋体" pitchFamily="2" charset="-122"/>
              </a:defRPr>
            </a:lvl4pPr>
            <a:lvl5pPr marL="2057400" indent="-228600" eaLnBrk="0" hangingPunct="0">
              <a:defRPr kumimoji="1"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pitchFamily="34" charset="0"/>
                <a:ea typeface="宋体" pitchFamily="2" charset="-122"/>
              </a:defRPr>
            </a:lvl9pPr>
          </a:lstStyle>
          <a:p>
            <a:pPr eaLnBrk="1" hangingPunct="1">
              <a:lnSpc>
                <a:spcPct val="150000"/>
              </a:lnSpc>
            </a:pPr>
            <a:r>
              <a:rPr lang="en-US" altLang="zh-CN" dirty="0" smtClean="0"/>
              <a:t>    </a:t>
            </a:r>
            <a:endParaRPr lang="en-US" altLang="zh-CN" dirty="0"/>
          </a:p>
        </p:txBody>
      </p:sp>
      <p:sp>
        <p:nvSpPr>
          <p:cNvPr id="12" name="矩形 2"/>
          <p:cNvSpPr>
            <a:spLocks noChangeArrowheads="1"/>
          </p:cNvSpPr>
          <p:nvPr/>
        </p:nvSpPr>
        <p:spPr bwMode="auto">
          <a:xfrm>
            <a:off x="422228" y="3882102"/>
            <a:ext cx="832958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defTabSz="4075800" fontAlgn="auto">
              <a:spcBef>
                <a:spcPts val="0"/>
              </a:spcBef>
              <a:spcAft>
                <a:spcPts val="0"/>
              </a:spcAft>
              <a:buClr>
                <a:srgbClr val="0000FF"/>
              </a:buClr>
              <a:buFont typeface="Arial"/>
              <a:buChar char="•"/>
              <a:defRPr/>
            </a:pPr>
            <a:r>
              <a:rPr lang="en-US" altLang="zh-CN" sz="2000" dirty="0" smtClean="0">
                <a:latin typeface="Times New Roman" pitchFamily="18" charset="0"/>
                <a:cs typeface="Times New Roman" pitchFamily="18" charset="0"/>
              </a:rPr>
              <a:t>Supports </a:t>
            </a:r>
            <a:r>
              <a:rPr lang="en-US" altLang="zh-CN" sz="2000" dirty="0">
                <a:latin typeface="Times New Roman" pitchFamily="18" charset="0"/>
                <a:cs typeface="Times New Roman" pitchFamily="18" charset="0"/>
              </a:rPr>
              <a:t>multiple tiers of storage devices and various </a:t>
            </a:r>
            <a:r>
              <a:rPr lang="en-US" altLang="zh-CN" sz="2000" dirty="0" smtClean="0">
                <a:latin typeface="Times New Roman" pitchFamily="18" charset="0"/>
                <a:cs typeface="Times New Roman" pitchFamily="18" charset="0"/>
              </a:rPr>
              <a:t>configurations</a:t>
            </a:r>
          </a:p>
          <a:p>
            <a:pPr marL="342900" indent="-342900" defTabSz="4075800" fontAlgn="auto">
              <a:spcBef>
                <a:spcPts val="0"/>
              </a:spcBef>
              <a:spcAft>
                <a:spcPts val="0"/>
              </a:spcAft>
              <a:buClr>
                <a:srgbClr val="0000FF"/>
              </a:buClr>
              <a:buFont typeface="Arial"/>
              <a:buChar char="•"/>
              <a:defRPr/>
            </a:pPr>
            <a:r>
              <a:rPr lang="en-US" altLang="zh-CN" sz="2000" dirty="0" smtClean="0">
                <a:latin typeface="Times New Roman" pitchFamily="18" charset="0"/>
                <a:cs typeface="Times New Roman" pitchFamily="18" charset="0"/>
              </a:rPr>
              <a:t>Exploits </a:t>
            </a:r>
            <a:r>
              <a:rPr lang="en-US" altLang="zh-CN" sz="2000" dirty="0">
                <a:latin typeface="Times New Roman" pitchFamily="18" charset="0"/>
                <a:cs typeface="Times New Roman" pitchFamily="18" charset="0"/>
              </a:rPr>
              <a:t>the features of local storage to improve the overall I/O performance in the case that both local storage and shared storage exist in HPC </a:t>
            </a:r>
            <a:r>
              <a:rPr lang="en-US" altLang="zh-CN" sz="2000" dirty="0" smtClean="0">
                <a:latin typeface="Times New Roman" pitchFamily="18" charset="0"/>
                <a:cs typeface="Times New Roman" pitchFamily="18" charset="0"/>
              </a:rPr>
              <a:t>system</a:t>
            </a:r>
          </a:p>
          <a:p>
            <a:pPr marL="342900" indent="-342900" defTabSz="4075800" fontAlgn="auto">
              <a:spcBef>
                <a:spcPts val="0"/>
              </a:spcBef>
              <a:spcAft>
                <a:spcPts val="0"/>
              </a:spcAft>
              <a:buClr>
                <a:srgbClr val="0000FF"/>
              </a:buClr>
              <a:buFont typeface="Arial"/>
              <a:buChar char="•"/>
              <a:defRPr/>
            </a:pPr>
            <a:r>
              <a:rPr lang="en-US" altLang="zh-CN" sz="2000" dirty="0" smtClean="0">
                <a:latin typeface="Times New Roman" pitchFamily="18" charset="0"/>
                <a:cs typeface="Times New Roman" pitchFamily="18" charset="0"/>
              </a:rPr>
              <a:t>Achieves </a:t>
            </a:r>
            <a:r>
              <a:rPr lang="en-US" altLang="zh-CN" sz="2000" dirty="0">
                <a:latin typeface="Times New Roman" pitchFamily="18" charset="0"/>
                <a:cs typeface="Times New Roman" pitchFamily="18" charset="0"/>
              </a:rPr>
              <a:t>IO forwarding by modifying node settings in the complex system </a:t>
            </a:r>
            <a:r>
              <a:rPr lang="en-US" altLang="zh-CN" sz="2000" dirty="0" smtClean="0">
                <a:latin typeface="Times New Roman" pitchFamily="18" charset="0"/>
                <a:cs typeface="Times New Roman" pitchFamily="18" charset="0"/>
              </a:rPr>
              <a:t>configuration</a:t>
            </a:r>
          </a:p>
          <a:p>
            <a:pPr marL="342900" indent="-342900" defTabSz="4075800" fontAlgn="auto">
              <a:spcBef>
                <a:spcPts val="0"/>
              </a:spcBef>
              <a:spcAft>
                <a:spcPts val="0"/>
              </a:spcAft>
              <a:buClr>
                <a:srgbClr val="0000FF"/>
              </a:buClr>
              <a:buFont typeface="Arial"/>
              <a:buChar char="•"/>
              <a:defRPr/>
            </a:pPr>
            <a:r>
              <a:rPr lang="en-US" altLang="zh-CN" sz="2000" dirty="0" smtClean="0">
                <a:latin typeface="Times New Roman" pitchFamily="18" charset="0"/>
                <a:cs typeface="Times New Roman" pitchFamily="18" charset="0"/>
              </a:rPr>
              <a:t>Acts </a:t>
            </a:r>
            <a:r>
              <a:rPr lang="en-US" altLang="zh-CN" sz="2000" dirty="0">
                <a:latin typeface="Times New Roman" pitchFamily="18" charset="0"/>
                <a:cs typeface="Times New Roman" pitchFamily="18" charset="0"/>
              </a:rPr>
              <a:t>as a normal distributed File System in the system without shared storage</a:t>
            </a:r>
            <a:endParaRPr lang="en-US" altLang="zh-CN" sz="2000" dirty="0">
              <a:latin typeface="Times New Roman" pitchFamily="18" charset="0"/>
              <a:cs typeface="Times New Roman" pitchFamily="18" charset="0"/>
            </a:endParaRPr>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2998" r="54361"/>
          <a:stretch/>
        </p:blipFill>
        <p:spPr>
          <a:xfrm>
            <a:off x="0" y="0"/>
            <a:ext cx="1979712" cy="494037"/>
          </a:xfrm>
          <a:prstGeom prst="rect">
            <a:avLst/>
          </a:prstGeom>
        </p:spPr>
      </p:pic>
      <p:sp>
        <p:nvSpPr>
          <p:cNvPr id="2" name="日期占位符 1"/>
          <p:cNvSpPr>
            <a:spLocks noGrp="1"/>
          </p:cNvSpPr>
          <p:nvPr>
            <p:ph type="dt" sz="half" idx="10"/>
          </p:nvPr>
        </p:nvSpPr>
        <p:spPr/>
        <p:txBody>
          <a:bodyPr/>
          <a:lstStyle/>
          <a:p>
            <a:fld id="{7BA5C7D6-4B2C-4937-979F-BF0C39829C43}" type="datetime1">
              <a:rPr lang="en-US" altLang="zh-CN" smtClean="0"/>
              <a:pPr/>
              <a:t>11-9-27</a:t>
            </a:fld>
            <a:endParaRPr lang="zh-CN" altLang="en-US"/>
          </a:p>
        </p:txBody>
      </p:sp>
      <p:sp>
        <p:nvSpPr>
          <p:cNvPr id="4" name="灯片编号占位符 3"/>
          <p:cNvSpPr>
            <a:spLocks noGrp="1"/>
          </p:cNvSpPr>
          <p:nvPr>
            <p:ph type="sldNum" sz="quarter" idx="12"/>
          </p:nvPr>
        </p:nvSpPr>
        <p:spPr/>
        <p:txBody>
          <a:bodyPr/>
          <a:lstStyle/>
          <a:p>
            <a:fld id="{FB66567B-6BB6-477E-BC27-473F1BE5CFAB}" type="slidenum">
              <a:rPr lang="zh-CN" altLang="en-US" smtClean="0"/>
              <a:pPr/>
              <a:t>28</a:t>
            </a:fld>
            <a:endParaRPr lang="zh-CN" altLang="en-US"/>
          </a:p>
        </p:txBody>
      </p:sp>
      <p:pic>
        <p:nvPicPr>
          <p:cNvPr id="75" name="Picture 109"/>
          <p:cNvPicPr>
            <a:picLocks noChangeAspect="1" noChangeArrowheads="1"/>
          </p:cNvPicPr>
          <p:nvPr/>
        </p:nvPicPr>
        <p:blipFill>
          <a:blip r:embed="rId4"/>
          <a:srcRect/>
          <a:stretch>
            <a:fillRect/>
          </a:stretch>
        </p:blipFill>
        <p:spPr bwMode="auto">
          <a:xfrm>
            <a:off x="6151308" y="1343754"/>
            <a:ext cx="2862394" cy="2224514"/>
          </a:xfrm>
          <a:prstGeom prst="rect">
            <a:avLst/>
          </a:prstGeom>
          <a:noFill/>
          <a:ln w="9525">
            <a:noFill/>
            <a:miter lim="800000"/>
            <a:headEnd/>
            <a:tailEnd/>
          </a:ln>
        </p:spPr>
      </p:pic>
      <p:pic>
        <p:nvPicPr>
          <p:cNvPr id="76" name="Picture 110"/>
          <p:cNvPicPr>
            <a:picLocks noChangeAspect="1" noChangeArrowheads="1"/>
          </p:cNvPicPr>
          <p:nvPr/>
        </p:nvPicPr>
        <p:blipFill>
          <a:blip r:embed="rId5"/>
          <a:srcRect/>
          <a:stretch>
            <a:fillRect/>
          </a:stretch>
        </p:blipFill>
        <p:spPr bwMode="auto">
          <a:xfrm>
            <a:off x="3061438" y="1398957"/>
            <a:ext cx="2966660" cy="2183445"/>
          </a:xfrm>
          <a:prstGeom prst="rect">
            <a:avLst/>
          </a:prstGeom>
          <a:noFill/>
          <a:ln w="9525">
            <a:noFill/>
            <a:miter lim="800000"/>
            <a:headEnd/>
            <a:tailEnd/>
          </a:ln>
        </p:spPr>
      </p:pic>
      <p:pic>
        <p:nvPicPr>
          <p:cNvPr id="87" name="Picture 112"/>
          <p:cNvPicPr>
            <a:picLocks noChangeAspect="1" noChangeArrowheads="1"/>
          </p:cNvPicPr>
          <p:nvPr/>
        </p:nvPicPr>
        <p:blipFill>
          <a:blip r:embed="rId6"/>
          <a:srcRect/>
          <a:stretch>
            <a:fillRect/>
          </a:stretch>
        </p:blipFill>
        <p:spPr bwMode="auto">
          <a:xfrm>
            <a:off x="94778" y="1235196"/>
            <a:ext cx="2799129" cy="2347206"/>
          </a:xfrm>
          <a:prstGeom prst="rect">
            <a:avLst/>
          </a:prstGeom>
          <a:noFill/>
          <a:ln w="9525">
            <a:noFill/>
            <a:miter lim="800000"/>
            <a:headEnd/>
            <a:tailEnd/>
          </a:ln>
        </p:spPr>
      </p:pic>
    </p:spTree>
    <p:extLst>
      <p:ext uri="{BB962C8B-B14F-4D97-AF65-F5344CB8AC3E}">
        <p14:creationId xmlns:p14="http://schemas.microsoft.com/office/powerpoint/2010/main" val="713611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Line 4"/>
          <p:cNvSpPr>
            <a:spLocks noChangeShapeType="1"/>
          </p:cNvSpPr>
          <p:nvPr/>
        </p:nvSpPr>
        <p:spPr bwMode="auto">
          <a:xfrm>
            <a:off x="2411760" y="1124744"/>
            <a:ext cx="6696744" cy="0"/>
          </a:xfrm>
          <a:prstGeom prst="line">
            <a:avLst/>
          </a:prstGeom>
          <a:noFill/>
          <a:ln w="38100">
            <a:solidFill>
              <a:srgbClr val="FF9900"/>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913417" name="Rectangle 9"/>
          <p:cNvSpPr>
            <a:spLocks noChangeArrowheads="1"/>
          </p:cNvSpPr>
          <p:nvPr/>
        </p:nvSpPr>
        <p:spPr bwMode="auto">
          <a:xfrm>
            <a:off x="1266825" y="494037"/>
            <a:ext cx="7877175" cy="606425"/>
          </a:xfrm>
          <a:prstGeom prst="rect">
            <a:avLst/>
          </a:prstGeom>
          <a:solidFill>
            <a:srgbClr val="FFFFFF"/>
          </a:solidFill>
          <a:ln>
            <a:noFill/>
          </a:ln>
          <a:effectLst/>
          <a:extLst/>
        </p:spPr>
        <p:txBody>
          <a:bodyPr/>
          <a:lstStyle/>
          <a:p>
            <a:pPr defTabSz="4074268">
              <a:defRPr/>
            </a:pPr>
            <a:r>
              <a:rPr lang="en-US" altLang="zh-CN" sz="2800" b="1" dirty="0">
                <a:solidFill>
                  <a:srgbClr val="000000"/>
                </a:solidFill>
                <a:effectLst>
                  <a:outerShdw blurRad="38100" dist="38100" dir="2700000" algn="tl">
                    <a:srgbClr val="C0C0C0"/>
                  </a:outerShdw>
                </a:effectLst>
                <a:latin typeface="Calibri" pitchFamily="34" charset="0"/>
              </a:rPr>
              <a:t>Large-scale Hybrid Tiered File System Architecture </a:t>
            </a:r>
          </a:p>
        </p:txBody>
      </p:sp>
      <p:sp>
        <p:nvSpPr>
          <p:cNvPr id="11270" name="Text Box 10"/>
          <p:cNvSpPr txBox="1">
            <a:spLocks noChangeArrowheads="1"/>
          </p:cNvSpPr>
          <p:nvPr/>
        </p:nvSpPr>
        <p:spPr bwMode="auto">
          <a:xfrm>
            <a:off x="331282" y="1327178"/>
            <a:ext cx="867568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365125" eaLnBrk="0" hangingPunct="0">
              <a:defRPr kumimoji="1" sz="2400">
                <a:solidFill>
                  <a:schemeClr val="tx1"/>
                </a:solidFill>
                <a:latin typeface="Tahoma" pitchFamily="34" charset="0"/>
                <a:ea typeface="宋体" pitchFamily="2" charset="-122"/>
              </a:defRPr>
            </a:lvl1pPr>
            <a:lvl2pPr marL="742950" indent="-285750" eaLnBrk="0" hangingPunct="0">
              <a:defRPr kumimoji="1" sz="2400">
                <a:solidFill>
                  <a:schemeClr val="tx1"/>
                </a:solidFill>
                <a:latin typeface="Tahoma" pitchFamily="34" charset="0"/>
                <a:ea typeface="宋体" pitchFamily="2" charset="-122"/>
              </a:defRPr>
            </a:lvl2pPr>
            <a:lvl3pPr marL="1143000" indent="-228600" eaLnBrk="0" hangingPunct="0">
              <a:defRPr kumimoji="1" sz="2400">
                <a:solidFill>
                  <a:schemeClr val="tx1"/>
                </a:solidFill>
                <a:latin typeface="Tahoma" pitchFamily="34" charset="0"/>
                <a:ea typeface="宋体" pitchFamily="2" charset="-122"/>
              </a:defRPr>
            </a:lvl3pPr>
            <a:lvl4pPr marL="1600200" indent="-228600" eaLnBrk="0" hangingPunct="0">
              <a:defRPr kumimoji="1" sz="2400">
                <a:solidFill>
                  <a:schemeClr val="tx1"/>
                </a:solidFill>
                <a:latin typeface="Tahoma" pitchFamily="34" charset="0"/>
                <a:ea typeface="宋体" pitchFamily="2" charset="-122"/>
              </a:defRPr>
            </a:lvl4pPr>
            <a:lvl5pPr marL="2057400" indent="-228600" eaLnBrk="0" hangingPunct="0">
              <a:defRPr kumimoji="1"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pitchFamily="34" charset="0"/>
                <a:ea typeface="宋体" pitchFamily="2" charset="-122"/>
              </a:defRPr>
            </a:lvl9pPr>
          </a:lstStyle>
          <a:p>
            <a:pPr eaLnBrk="1" hangingPunct="1">
              <a:lnSpc>
                <a:spcPct val="150000"/>
              </a:lnSpc>
            </a:pPr>
            <a:r>
              <a:rPr lang="en-US" altLang="zh-CN" dirty="0" smtClean="0"/>
              <a:t>    </a:t>
            </a:r>
            <a:endParaRPr lang="en-US" altLang="zh-CN" dirty="0"/>
          </a:p>
        </p:txBody>
      </p:sp>
      <p:sp>
        <p:nvSpPr>
          <p:cNvPr id="12" name="矩形 2"/>
          <p:cNvSpPr>
            <a:spLocks noChangeArrowheads="1"/>
          </p:cNvSpPr>
          <p:nvPr/>
        </p:nvSpPr>
        <p:spPr bwMode="auto">
          <a:xfrm>
            <a:off x="310192" y="1398440"/>
            <a:ext cx="8329588"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075800">
              <a:buClr>
                <a:srgbClr val="0000FF"/>
              </a:buClr>
              <a:defRPr/>
            </a:pPr>
            <a:r>
              <a:rPr lang="en-US" altLang="zh-CN" sz="2000" b="1" dirty="0">
                <a:solidFill>
                  <a:srgbClr val="000000"/>
                </a:solidFill>
                <a:effectLst>
                  <a:outerShdw blurRad="38100" dist="38100" dir="2700000" algn="tl">
                    <a:srgbClr val="000000">
                      <a:alpha val="43137"/>
                    </a:srgbClr>
                  </a:outerShdw>
                </a:effectLst>
              </a:rPr>
              <a:t>Key Technologies </a:t>
            </a:r>
            <a:endParaRPr lang="en-US" altLang="zh-CN" sz="2000" b="1" dirty="0" smtClean="0">
              <a:solidFill>
                <a:srgbClr val="000000"/>
              </a:solidFill>
              <a:effectLst>
                <a:outerShdw blurRad="38100" dist="38100" dir="2700000" algn="tl">
                  <a:srgbClr val="000000">
                    <a:alpha val="43137"/>
                  </a:srgbClr>
                </a:outerShdw>
              </a:effectLst>
            </a:endParaRPr>
          </a:p>
          <a:p>
            <a:pPr marL="342900" indent="-342900" defTabSz="4075800">
              <a:buClr>
                <a:srgbClr val="0000FF"/>
              </a:buClr>
              <a:buFont typeface="Arial"/>
              <a:buChar char="•"/>
              <a:defRPr/>
            </a:pPr>
            <a:r>
              <a:rPr lang="en-US" altLang="zh-CN" sz="2000" dirty="0">
                <a:latin typeface="Times New Roman" pitchFamily="18" charset="0"/>
                <a:cs typeface="Times New Roman" pitchFamily="18" charset="0"/>
              </a:rPr>
              <a:t>Affinity scheduling to explore full potential of spatial locality</a:t>
            </a:r>
          </a:p>
          <a:p>
            <a:pPr marL="342900" indent="-342900" defTabSz="4075800" fontAlgn="auto">
              <a:spcBef>
                <a:spcPts val="0"/>
              </a:spcBef>
              <a:spcAft>
                <a:spcPts val="0"/>
              </a:spcAft>
              <a:buClr>
                <a:srgbClr val="0000FF"/>
              </a:buClr>
              <a:buFont typeface="Arial"/>
              <a:buChar char="•"/>
              <a:defRPr/>
            </a:pPr>
            <a:r>
              <a:rPr lang="en-US" altLang="zh-CN" sz="2000" dirty="0" smtClean="0">
                <a:latin typeface="Times New Roman" pitchFamily="18" charset="0"/>
                <a:cs typeface="Times New Roman" pitchFamily="18" charset="0"/>
              </a:rPr>
              <a:t>Combination </a:t>
            </a:r>
            <a:r>
              <a:rPr lang="en-US" altLang="zh-CN" sz="2000" dirty="0">
                <a:latin typeface="Times New Roman" pitchFamily="18" charset="0"/>
                <a:cs typeface="Times New Roman" pitchFamily="18" charset="0"/>
              </a:rPr>
              <a:t>of centralized and decentralized metadata </a:t>
            </a:r>
            <a:r>
              <a:rPr lang="en-US" altLang="zh-CN" sz="2000" dirty="0" smtClean="0">
                <a:latin typeface="Times New Roman" pitchFamily="18" charset="0"/>
                <a:cs typeface="Times New Roman" pitchFamily="18" charset="0"/>
              </a:rPr>
              <a:t>management</a:t>
            </a:r>
          </a:p>
          <a:p>
            <a:pPr marL="342900" indent="-342900" defTabSz="4075800" fontAlgn="auto">
              <a:spcBef>
                <a:spcPts val="0"/>
              </a:spcBef>
              <a:spcAft>
                <a:spcPts val="0"/>
              </a:spcAft>
              <a:buClr>
                <a:srgbClr val="0000FF"/>
              </a:buClr>
              <a:buFont typeface="Arial"/>
              <a:buChar char="•"/>
              <a:defRPr/>
            </a:pPr>
            <a:r>
              <a:rPr lang="en-US" altLang="zh-CN" sz="2000" dirty="0" smtClean="0">
                <a:latin typeface="Times New Roman" pitchFamily="18" charset="0"/>
                <a:cs typeface="Times New Roman" pitchFamily="18" charset="0"/>
              </a:rPr>
              <a:t>Zoning </a:t>
            </a:r>
            <a:r>
              <a:rPr lang="en-US" altLang="zh-CN" sz="2000" dirty="0">
                <a:latin typeface="Times New Roman" pitchFamily="18" charset="0"/>
                <a:cs typeface="Times New Roman" pitchFamily="18" charset="0"/>
              </a:rPr>
              <a:t>and connecting on demand to reduce resource </a:t>
            </a:r>
            <a:r>
              <a:rPr lang="en-US" altLang="zh-CN" sz="2000" dirty="0" smtClean="0">
                <a:latin typeface="Times New Roman" pitchFamily="18" charset="0"/>
                <a:cs typeface="Times New Roman" pitchFamily="18" charset="0"/>
              </a:rPr>
              <a:t>contention</a:t>
            </a:r>
          </a:p>
          <a:p>
            <a:pPr marL="342900" indent="-342900" defTabSz="4075800" fontAlgn="auto">
              <a:spcBef>
                <a:spcPts val="0"/>
              </a:spcBef>
              <a:spcAft>
                <a:spcPts val="0"/>
              </a:spcAft>
              <a:buClr>
                <a:srgbClr val="0000FF"/>
              </a:buClr>
              <a:buFont typeface="Arial"/>
              <a:buChar char="•"/>
              <a:defRPr/>
            </a:pPr>
            <a:r>
              <a:rPr lang="en-US" altLang="zh-CN" sz="2000" dirty="0" smtClean="0">
                <a:latin typeface="Times New Roman" pitchFamily="18" charset="0"/>
                <a:cs typeface="Times New Roman" pitchFamily="18" charset="0"/>
              </a:rPr>
              <a:t>Relaxed </a:t>
            </a:r>
            <a:r>
              <a:rPr lang="en-US" altLang="zh-CN" sz="2000" dirty="0">
                <a:latin typeface="Times New Roman" pitchFamily="18" charset="0"/>
                <a:cs typeface="Times New Roman" pitchFamily="18" charset="0"/>
              </a:rPr>
              <a:t>data consistency control </a:t>
            </a:r>
            <a:r>
              <a:rPr lang="en-US" altLang="zh-CN" sz="2000" dirty="0" smtClean="0">
                <a:latin typeface="Times New Roman" pitchFamily="18" charset="0"/>
                <a:cs typeface="Times New Roman" pitchFamily="18" charset="0"/>
              </a:rPr>
              <a:t>mechanism</a:t>
            </a:r>
          </a:p>
          <a:p>
            <a:pPr marL="342900" indent="-342900" defTabSz="4075800" fontAlgn="auto">
              <a:spcBef>
                <a:spcPts val="0"/>
              </a:spcBef>
              <a:spcAft>
                <a:spcPts val="0"/>
              </a:spcAft>
              <a:buClr>
                <a:srgbClr val="0000FF"/>
              </a:buClr>
              <a:buFont typeface="Arial"/>
              <a:buChar char="•"/>
              <a:defRPr/>
            </a:pPr>
            <a:r>
              <a:rPr lang="en-US" altLang="zh-CN" sz="2000" dirty="0" smtClean="0">
                <a:latin typeface="Times New Roman" pitchFamily="18" charset="0"/>
                <a:cs typeface="Times New Roman" pitchFamily="18" charset="0"/>
              </a:rPr>
              <a:t>Vertical </a:t>
            </a:r>
            <a:r>
              <a:rPr lang="en-US" altLang="zh-CN" sz="2000" dirty="0">
                <a:latin typeface="Times New Roman" pitchFamily="18" charset="0"/>
                <a:cs typeface="Times New Roman" pitchFamily="18" charset="0"/>
              </a:rPr>
              <a:t>optimization through I/O </a:t>
            </a:r>
            <a:r>
              <a:rPr lang="en-US" altLang="zh-CN" sz="2000" dirty="0" smtClean="0">
                <a:latin typeface="Times New Roman" pitchFamily="18" charset="0"/>
                <a:cs typeface="Times New Roman" pitchFamily="18" charset="0"/>
              </a:rPr>
              <a:t>path</a:t>
            </a:r>
          </a:p>
          <a:p>
            <a:pPr marL="342900" indent="-342900" defTabSz="4075800" fontAlgn="auto">
              <a:spcBef>
                <a:spcPts val="0"/>
              </a:spcBef>
              <a:spcAft>
                <a:spcPts val="0"/>
              </a:spcAft>
              <a:buClr>
                <a:srgbClr val="0000FF"/>
              </a:buClr>
              <a:buFont typeface="Arial"/>
              <a:buChar char="•"/>
              <a:defRPr/>
            </a:pPr>
            <a:r>
              <a:rPr lang="en-US" altLang="zh-CN" sz="2000" dirty="0" smtClean="0">
                <a:latin typeface="Times New Roman" pitchFamily="18" charset="0"/>
                <a:cs typeface="Times New Roman" pitchFamily="18" charset="0"/>
              </a:rPr>
              <a:t>Redundant </a:t>
            </a:r>
            <a:r>
              <a:rPr lang="en-US" altLang="zh-CN" sz="2000" dirty="0">
                <a:latin typeface="Times New Roman" pitchFamily="18" charset="0"/>
                <a:cs typeface="Times New Roman" pitchFamily="18" charset="0"/>
              </a:rPr>
              <a:t>data management </a:t>
            </a:r>
            <a:endParaRPr lang="en-US" altLang="zh-CN" sz="2000" dirty="0" smtClean="0">
              <a:latin typeface="Times New Roman" pitchFamily="18" charset="0"/>
              <a:cs typeface="Times New Roman" pitchFamily="18" charset="0"/>
            </a:endParaRPr>
          </a:p>
          <a:p>
            <a:pPr marL="342900" indent="-342900" defTabSz="4075800" fontAlgn="auto">
              <a:spcBef>
                <a:spcPts val="0"/>
              </a:spcBef>
              <a:spcAft>
                <a:spcPts val="0"/>
              </a:spcAft>
              <a:buClr>
                <a:srgbClr val="0000FF"/>
              </a:buClr>
              <a:buFont typeface="Arial"/>
              <a:buChar char="•"/>
              <a:defRPr/>
            </a:pPr>
            <a:r>
              <a:rPr lang="en-US" altLang="zh-CN" sz="2000" dirty="0" smtClean="0">
                <a:latin typeface="Times New Roman" pitchFamily="18" charset="0"/>
                <a:cs typeface="Times New Roman" pitchFamily="18" charset="0"/>
              </a:rPr>
              <a:t>Smart </a:t>
            </a:r>
            <a:r>
              <a:rPr lang="en-US" altLang="zh-CN" sz="2000" dirty="0">
                <a:latin typeface="Times New Roman" pitchFamily="18" charset="0"/>
                <a:cs typeface="Times New Roman" pitchFamily="18" charset="0"/>
              </a:rPr>
              <a:t>data migration across storage levels </a:t>
            </a:r>
            <a:endParaRPr lang="en-US" altLang="zh-CN" sz="2000" dirty="0" smtClean="0">
              <a:latin typeface="Times New Roman" pitchFamily="18" charset="0"/>
              <a:cs typeface="Times New Roman" pitchFamily="18" charset="0"/>
            </a:endParaRPr>
          </a:p>
          <a:p>
            <a:pPr defTabSz="4075800">
              <a:buClr>
                <a:srgbClr val="0000FF"/>
              </a:buClr>
              <a:defRPr/>
            </a:pPr>
            <a:endParaRPr lang="en-US" altLang="zh-CN" sz="2000" b="1" dirty="0" smtClean="0">
              <a:solidFill>
                <a:srgbClr val="000000"/>
              </a:solidFill>
              <a:effectLst>
                <a:outerShdw blurRad="38100" dist="38100" dir="2700000" algn="tl">
                  <a:srgbClr val="000000">
                    <a:alpha val="43137"/>
                  </a:srgbClr>
                </a:outerShdw>
              </a:effectLst>
            </a:endParaRPr>
          </a:p>
          <a:p>
            <a:pPr defTabSz="4075800">
              <a:buClr>
                <a:srgbClr val="0000FF"/>
              </a:buClr>
              <a:defRPr/>
            </a:pPr>
            <a:r>
              <a:rPr lang="en-US" altLang="zh-CN" sz="2000" b="1" dirty="0" smtClean="0">
                <a:solidFill>
                  <a:srgbClr val="000000"/>
                </a:solidFill>
                <a:effectLst>
                  <a:outerShdw blurRad="38100" dist="38100" dir="2700000" algn="tl">
                    <a:srgbClr val="000000">
                      <a:alpha val="43137"/>
                    </a:srgbClr>
                  </a:outerShdw>
                </a:effectLst>
              </a:rPr>
              <a:t>API</a:t>
            </a:r>
            <a:endParaRPr lang="en-US" altLang="zh-CN" sz="2000" dirty="0" smtClean="0">
              <a:latin typeface="Times New Roman" pitchFamily="18" charset="0"/>
              <a:cs typeface="Times New Roman" pitchFamily="18" charset="0"/>
            </a:endParaRPr>
          </a:p>
          <a:p>
            <a:pPr marL="342900" indent="-342900" defTabSz="4075800" fontAlgn="auto">
              <a:spcBef>
                <a:spcPts val="0"/>
              </a:spcBef>
              <a:spcAft>
                <a:spcPts val="0"/>
              </a:spcAft>
              <a:buClr>
                <a:srgbClr val="0000FF"/>
              </a:buClr>
              <a:buFont typeface="Arial"/>
              <a:buChar char="•"/>
              <a:defRPr/>
            </a:pPr>
            <a:r>
              <a:rPr lang="en-US" altLang="zh-CN" sz="2000" dirty="0" smtClean="0">
                <a:latin typeface="Times New Roman" pitchFamily="18" charset="0"/>
                <a:cs typeface="Times New Roman" pitchFamily="18" charset="0"/>
              </a:rPr>
              <a:t>POSIX</a:t>
            </a:r>
            <a:r>
              <a:rPr lang="en-US" altLang="zh-CN" sz="2000" dirty="0">
                <a:latin typeface="Times New Roman" pitchFamily="18" charset="0"/>
                <a:cs typeface="Times New Roman" pitchFamily="18" charset="0"/>
              </a:rPr>
              <a:t>-compliant UNIX file system interface for ease of </a:t>
            </a:r>
            <a:r>
              <a:rPr lang="en-US" altLang="zh-CN" sz="2000" dirty="0" smtClean="0">
                <a:latin typeface="Times New Roman" pitchFamily="18" charset="0"/>
                <a:cs typeface="Times New Roman" pitchFamily="18" charset="0"/>
              </a:rPr>
              <a:t>use</a:t>
            </a:r>
          </a:p>
          <a:p>
            <a:pPr marL="342900" indent="-342900" defTabSz="4075800" fontAlgn="auto">
              <a:spcBef>
                <a:spcPts val="0"/>
              </a:spcBef>
              <a:spcAft>
                <a:spcPts val="0"/>
              </a:spcAft>
              <a:buClr>
                <a:srgbClr val="0000FF"/>
              </a:buClr>
              <a:buFont typeface="Arial"/>
              <a:buChar char="•"/>
              <a:defRPr/>
            </a:pPr>
            <a:r>
              <a:rPr lang="en-US" altLang="zh-CN" sz="2000" dirty="0" smtClean="0">
                <a:latin typeface="Times New Roman" pitchFamily="18" charset="0"/>
                <a:cs typeface="Times New Roman" pitchFamily="18" charset="0"/>
              </a:rPr>
              <a:t>Custom </a:t>
            </a:r>
            <a:r>
              <a:rPr lang="en-US" altLang="zh-CN" sz="2000" dirty="0">
                <a:latin typeface="Times New Roman" pitchFamily="18" charset="0"/>
                <a:cs typeface="Times New Roman" pitchFamily="18" charset="0"/>
              </a:rPr>
              <a:t>API to boost app I/O access with weak </a:t>
            </a:r>
            <a:r>
              <a:rPr lang="en-US" altLang="zh-CN" sz="2000" dirty="0" smtClean="0">
                <a:latin typeface="Times New Roman" pitchFamily="18" charset="0"/>
                <a:cs typeface="Times New Roman" pitchFamily="18" charset="0"/>
              </a:rPr>
              <a:t>consistency</a:t>
            </a:r>
          </a:p>
          <a:p>
            <a:pPr marL="342900" indent="-342900" defTabSz="4075800" fontAlgn="auto">
              <a:spcBef>
                <a:spcPts val="0"/>
              </a:spcBef>
              <a:spcAft>
                <a:spcPts val="0"/>
              </a:spcAft>
              <a:buClr>
                <a:srgbClr val="0000FF"/>
              </a:buClr>
              <a:buFont typeface="Arial"/>
              <a:buChar char="•"/>
              <a:defRPr/>
            </a:pPr>
            <a:r>
              <a:rPr lang="en-US" altLang="zh-CN" sz="2000" dirty="0" smtClean="0">
                <a:latin typeface="Times New Roman" pitchFamily="18" charset="0"/>
                <a:cs typeface="Times New Roman" pitchFamily="18" charset="0"/>
              </a:rPr>
              <a:t>SDK </a:t>
            </a:r>
            <a:r>
              <a:rPr lang="en-US" altLang="zh-CN" sz="2000" dirty="0">
                <a:latin typeface="Times New Roman" pitchFamily="18" charset="0"/>
                <a:cs typeface="Times New Roman" pitchFamily="18" charset="0"/>
              </a:rPr>
              <a:t>for third-part interface support</a:t>
            </a:r>
            <a:endParaRPr lang="en-US" altLang="zh-CN" sz="2000" dirty="0">
              <a:latin typeface="Times New Roman" pitchFamily="18" charset="0"/>
              <a:cs typeface="Times New Roman" pitchFamily="18" charset="0"/>
            </a:endParaRPr>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2998" r="54361"/>
          <a:stretch/>
        </p:blipFill>
        <p:spPr>
          <a:xfrm>
            <a:off x="0" y="0"/>
            <a:ext cx="1979712" cy="494037"/>
          </a:xfrm>
          <a:prstGeom prst="rect">
            <a:avLst/>
          </a:prstGeom>
        </p:spPr>
      </p:pic>
      <p:sp>
        <p:nvSpPr>
          <p:cNvPr id="2" name="日期占位符 1"/>
          <p:cNvSpPr>
            <a:spLocks noGrp="1"/>
          </p:cNvSpPr>
          <p:nvPr>
            <p:ph type="dt" sz="half" idx="10"/>
          </p:nvPr>
        </p:nvSpPr>
        <p:spPr/>
        <p:txBody>
          <a:bodyPr/>
          <a:lstStyle/>
          <a:p>
            <a:fld id="{7BA5C7D6-4B2C-4937-979F-BF0C39829C43}" type="datetime1">
              <a:rPr lang="en-US" altLang="zh-CN" smtClean="0"/>
              <a:pPr/>
              <a:t>11-9-27</a:t>
            </a:fld>
            <a:endParaRPr lang="zh-CN" altLang="en-US"/>
          </a:p>
        </p:txBody>
      </p:sp>
      <p:sp>
        <p:nvSpPr>
          <p:cNvPr id="4" name="灯片编号占位符 3"/>
          <p:cNvSpPr>
            <a:spLocks noGrp="1"/>
          </p:cNvSpPr>
          <p:nvPr>
            <p:ph type="sldNum" sz="quarter" idx="12"/>
          </p:nvPr>
        </p:nvSpPr>
        <p:spPr/>
        <p:txBody>
          <a:bodyPr/>
          <a:lstStyle/>
          <a:p>
            <a:fld id="{FB66567B-6BB6-477E-BC27-473F1BE5CFAB}" type="slidenum">
              <a:rPr lang="zh-CN" altLang="en-US" smtClean="0"/>
              <a:pPr/>
              <a:t>29</a:t>
            </a:fld>
            <a:endParaRPr lang="zh-CN" altLang="en-US"/>
          </a:p>
        </p:txBody>
      </p:sp>
    </p:spTree>
    <p:extLst>
      <p:ext uri="{BB962C8B-B14F-4D97-AF65-F5344CB8AC3E}">
        <p14:creationId xmlns:p14="http://schemas.microsoft.com/office/powerpoint/2010/main" val="1036087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481328"/>
            <a:ext cx="6563072" cy="5044016"/>
          </a:xfrm>
        </p:spPr>
        <p:txBody>
          <a:bodyPr>
            <a:normAutofit fontScale="77500" lnSpcReduction="20000"/>
          </a:bodyPr>
          <a:lstStyle/>
          <a:p>
            <a:r>
              <a:rPr lang="en-US" altLang="zh-CN" dirty="0" smtClean="0"/>
              <a:t>Dewayne Perry &amp; Alexander Wolf</a:t>
            </a:r>
          </a:p>
          <a:p>
            <a:pPr lvl="1"/>
            <a:r>
              <a:rPr lang="en-US" altLang="zh-CN" dirty="0" smtClean="0"/>
              <a:t>Processing, Data, Connection</a:t>
            </a:r>
          </a:p>
          <a:p>
            <a:r>
              <a:rPr lang="en-US" altLang="zh-CN" dirty="0" smtClean="0"/>
              <a:t>Mary Shaw &amp; David </a:t>
            </a:r>
            <a:r>
              <a:rPr lang="en-US" altLang="zh-CN" dirty="0" err="1" smtClean="0"/>
              <a:t>Garlan</a:t>
            </a:r>
            <a:endParaRPr lang="en-US" altLang="zh-CN" dirty="0" smtClean="0"/>
          </a:p>
          <a:p>
            <a:pPr lvl="1"/>
            <a:r>
              <a:rPr lang="en-US" altLang="zh-CN" dirty="0" smtClean="0"/>
              <a:t>Whole system structure design and description</a:t>
            </a:r>
          </a:p>
          <a:p>
            <a:r>
              <a:rPr lang="en-US" altLang="zh-CN" dirty="0" err="1" smtClean="0"/>
              <a:t>Kruchten</a:t>
            </a:r>
            <a:endParaRPr lang="en-US" altLang="zh-CN" dirty="0"/>
          </a:p>
          <a:p>
            <a:pPr lvl="1"/>
            <a:r>
              <a:rPr lang="en-US" altLang="zh-CN" dirty="0"/>
              <a:t>Concept, </a:t>
            </a:r>
            <a:r>
              <a:rPr lang="en-US" altLang="zh-CN" dirty="0" smtClean="0"/>
              <a:t>Module, Running, </a:t>
            </a:r>
            <a:r>
              <a:rPr lang="en-US" altLang="zh-CN" dirty="0"/>
              <a:t>Code</a:t>
            </a:r>
          </a:p>
          <a:p>
            <a:r>
              <a:rPr lang="en-US" altLang="zh-CN" dirty="0" smtClean="0"/>
              <a:t>Hayes Roth</a:t>
            </a:r>
          </a:p>
          <a:p>
            <a:pPr lvl="1"/>
            <a:r>
              <a:rPr lang="en-US" altLang="zh-CN" dirty="0" smtClean="0"/>
              <a:t>Function, connection, interface and relationship</a:t>
            </a:r>
            <a:endParaRPr lang="en-US" altLang="zh-CN" dirty="0"/>
          </a:p>
          <a:p>
            <a:r>
              <a:rPr lang="en-US" altLang="zh-CN" dirty="0" smtClean="0"/>
              <a:t>David </a:t>
            </a:r>
            <a:r>
              <a:rPr lang="en-US" altLang="zh-CN" dirty="0" err="1" smtClean="0"/>
              <a:t>Garlan</a:t>
            </a:r>
            <a:r>
              <a:rPr lang="en-US" altLang="zh-CN" dirty="0" smtClean="0"/>
              <a:t> &amp; Dewayne Perry</a:t>
            </a:r>
          </a:p>
          <a:p>
            <a:pPr lvl="1"/>
            <a:r>
              <a:rPr lang="en-US" altLang="zh-CN" dirty="0" smtClean="0"/>
              <a:t>Evolution approach of Program/System</a:t>
            </a:r>
          </a:p>
          <a:p>
            <a:r>
              <a:rPr lang="en-US" altLang="zh-CN" dirty="0" smtClean="0"/>
              <a:t>Barry Boehm</a:t>
            </a:r>
          </a:p>
          <a:p>
            <a:pPr lvl="1"/>
            <a:r>
              <a:rPr lang="en-US" altLang="zh-CN" dirty="0" smtClean="0"/>
              <a:t>Software, system component, interactive and restriction  </a:t>
            </a:r>
          </a:p>
          <a:p>
            <a:r>
              <a:rPr lang="en-US" altLang="zh-CN" dirty="0" smtClean="0"/>
              <a:t>Bass, </a:t>
            </a:r>
            <a:r>
              <a:rPr lang="en-US" altLang="zh-CN" dirty="0" err="1" smtClean="0"/>
              <a:t>Ctements</a:t>
            </a:r>
            <a:r>
              <a:rPr lang="en-US" altLang="zh-CN" dirty="0" smtClean="0"/>
              <a:t> &amp; </a:t>
            </a:r>
            <a:r>
              <a:rPr lang="en-US" altLang="zh-CN" dirty="0" err="1" smtClean="0"/>
              <a:t>Kazman</a:t>
            </a:r>
            <a:endParaRPr lang="en-US" altLang="zh-CN" dirty="0" smtClean="0"/>
          </a:p>
          <a:p>
            <a:pPr lvl="1"/>
            <a:r>
              <a:rPr lang="en-US" altLang="zh-CN" dirty="0" smtClean="0"/>
              <a:t>Software components, external behavior,  relationship </a:t>
            </a:r>
          </a:p>
        </p:txBody>
      </p:sp>
      <p:sp>
        <p:nvSpPr>
          <p:cNvPr id="3" name="标题 2"/>
          <p:cNvSpPr>
            <a:spLocks noGrp="1"/>
          </p:cNvSpPr>
          <p:nvPr>
            <p:ph type="title"/>
          </p:nvPr>
        </p:nvSpPr>
        <p:spPr/>
        <p:txBody>
          <a:bodyPr/>
          <a:lstStyle/>
          <a:p>
            <a:r>
              <a:rPr lang="en-US" altLang="zh-CN" dirty="0" smtClean="0"/>
              <a:t>Cognition of SA</a:t>
            </a:r>
            <a:endParaRPr lang="zh-CN" altLang="en-US" dirty="0"/>
          </a:p>
        </p:txBody>
      </p:sp>
      <p:sp>
        <p:nvSpPr>
          <p:cNvPr id="4" name="AutoShape 2" descr="data:image/jpg;base64,/9j/4AAQSkZJRgABAQAAAQABAAD/2wBDAAkGBwgHBgkIBwgKCgkLDRYPDQwMDRsUFRAWIB0iIiAdHx8kKDQsJCYxJx8fLT0tMTU3Ojo6Iys/RD84QzQ5Ojf/2wBDAQoKCg0MDRoPDxo3JR8lNzc3Nzc3Nzc3Nzc3Nzc3Nzc3Nzc3Nzc3Nzc3Nzc3Nzc3Nzc3Nzc3Nzc3Nzc3Nzc3Nzf/wAARCABuAE8DASIAAhEBAxEB/8QAGwAAAgMBAQEAAAAAAAAAAAAAAwYCBAUBBwD/xAA0EAACAQMCAwYEBQQDAAAAAAABAgMABBEFIRIxQQYTIlFhgSNxkaEUMkKx8MHR4fEHFUP/xAAYAQADAQEAAAAAAAAAAAAAAAABAgMEAP/EACARAAMBAAICAgMAAAAAAAAAAAABAhEDIRIxBEEiMmH/2gAMAwEAAhEDEQA/AGBRRAK4ooiiotlEj5RU8VJRUsAAk4AHU0PIbxB8NfYqxbwtcnwDA8zU7i0khHEwymfzCu1neJTK1Blo5FQIopiuSuwqGKMwqGKZMm0EUUVVqKCjItRpmqZOHCKWY4UDJNZYvfxlwqLtGDsD19asdoZjb6Y5XYuQg9/8CsHSjK044RQnsfB60xwq8NaqEOvCTsdt6XbZ5I2HEuM+tMenqzwHOMedaEgN4YeqWrWxE0YBiJwwH6fX5VTxkU0XkSvCykE52x60tmPgLLz4SR9KSpzsm+2V2FRxRWFRrkTpE050dBQI6soKhbNUSL3ae9JuI9NELFyEmVweYywP7HqKV7m/mtlM8M06un5o0gZwPLJHIY8/6039q7Uhba/jA4oSVfPVTuPvn60o3t9CkBTDb7YP7c6pxY0C5fl0buianqOp2ImCgLEwR3ZNlJ5dfl9a19C1dBeiGWO+U4z3wh8C4P6j096B2DjtpdJvLO4CsJTl0DDmcHPscH0xV3SZIn1e4tjHGJYmwcuAfRvUHn1rRKw5y2M63n4iRYoo3fkwl4Cq4zz9eXTnWbfoqTkY+Iw4jgeDng4PnWsMmTvGbdsA8PQD/ZrEkhkgQQSyNIyZ3Y5OOgJ6/wCaTkf4iTJWYb0MijMKGaSSdI+jq1HVNDVmJqhZq4yWo2xvNOuLcY4njPDkden3rya5hZpUkRS54scJOMGvYUaknVtOj0zVT3ihoLgl0BPrv69aPA8eDcvS0B2QiZHEqWas7MTjvlIbbkQeWKaNUtJX1SyuO4SG4AOJYpOIMoIyrbeuR6isXRrqwjnTuoIwePDYG9N7pFPbccj+Nz8MjmOorYnqxEXSRfRiUxnfhPtgVlyksSWOSa07eMw2oLtxM5wD5+ft096q3MSyeNCAc7g1Hl7Fm+zOaoGiSKyHhYEHyNCJ3rpEsEpxzNfPexQjc8R8hWRJdvJnGy9BVSSQk86zVafoom0atzrswGIFVfU7kVjXcMus2tyONnniKujk9d9vT/VDdsb9TXINUXT+zs95bhZLm6uXjgRhkM4PBy8hwk/7p+CdrROS3hmaEt3PqPdDvGaMktGPzN04QPMk4+p6V652f7Ozoi3OryZlbfuFPhQeWf5/SvHuy/ae90O9j1W/kN0obglThXMilvEQcZyOYHLbHKvZ+0OsxNo9v/18yuL9QY3Q/wDmRkkfMbVtc+KE5KfohcXi3EjSREdyo4IgOXD5+/8Aas6SXPEc/wAyKhFJmPgBwVoMrcJKdSDv96z09ORdtZknUpMoYdDXW0+Nye6kK+hGRWXbTFckVpWt1tSptBaEogpGufLrQJHHXc5rtzPn9gKGw3zUMHAXchitpZCckKSKgrwaf2NiuZY1eVeNYNuTM5Gfqcn5ULVxLJAILdC80rBEUDJJJ/agdtJ4refTdLjwVtl4yPPAxn7sa0/HX2I15UpC6Jp1nPJDBfr8KKHijiD7Eg5I+lNmjCV2PesTFFnulP6ATnA9Of1pNs7jhmtGjPEFcjI6rwkU+2CiO1VsY4t61fIaTwFLb0KJe7mGdgdyfKq808plYY4VB+ZP9qJM6F1w3ixsKroCRw8yvX0xsP39iKxthDxNsfWr9opIzvWba/El4B0NaOoTtZW8cduoa5lOI1PkNyf55iggsRY0aadfINRmGKJZtxSAYxhSftXJx4gBUffYx9p6qNWSeU8MVtC8zMeQ2wM/Un2pAnvDq+sTXsmcSP8ADB/SOS8+WwHuace0s/4XRdSSLKyTyRWhYDPhCd4fqCR70hR+AsRsMDI9M1v4VkoErt010MegK9/2htoEOyKWk+QxXqEriNAPIUh/8aWwZr27b83EF8+mf6/am65mLTcHvU+WtoFft2cPxZMgZx0/nv8AeillhhO+WO5Pma7aRgQl+ZO/1GR9qoszSz9304qj/QGnoihO9uJcKqAkk8qBpWoS6nfPqQXMXD3dupGPB1b5nb2AoHayRrPsfe92ccZjib5NIqn7Go6GkyWyKZQkePCqDkPnTejvrT//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4" descr="data:image/jpg;base64,/9j/4AAQSkZJRgABAQAAAQABAAD/2wBDAAkGBwgHBgkIBwgKCgkLDRYPDQwMDRsUFRAWIB0iIiAdHx8kKDQsJCYxJx8fLT0tMTU3Ojo6Iys/RD84QzQ5Ojf/2wBDAQoKCg0MDRoPDxo3JR8lNzc3Nzc3Nzc3Nzc3Nzc3Nzc3Nzc3Nzc3Nzc3Nzc3Nzc3Nzc3Nzc3Nzc3Nzc3Nzc3Nzf/wAARCABuAE8DASIAAhEBAxEB/8QAGwAAAgMBAQEAAAAAAAAAAAAAAwYCBAUBBwD/xAA0EAACAQMCAwYEBQQDAAAAAAABAgMABBEFIRIxQQYTIlFhgSNxkaEUMkKx8MHR4fEHFUP/xAAYAQADAQEAAAAAAAAAAAAAAAABAgMEAP/EACARAAMBAAICAgMAAAAAAAAAAAABAhEDIRIxBEEiMmH/2gAMAwEAAhEDEQA/AGBRRAK4ooiiotlEj5RU8VJRUsAAk4AHU0PIbxB8NfYqxbwtcnwDA8zU7i0khHEwymfzCu1neJTK1Blo5FQIopiuSuwqGKMwqGKZMm0EUUVVqKCjItRpmqZOHCKWY4UDJNZYvfxlwqLtGDsD19asdoZjb6Y5XYuQg9/8CsHSjK044RQnsfB60xwq8NaqEOvCTsdt6XbZ5I2HEuM+tMenqzwHOMedaEgN4YeqWrWxE0YBiJwwH6fX5VTxkU0XkSvCykE52x60tmPgLLz4SR9KSpzsm+2V2FRxRWFRrkTpE050dBQI6soKhbNUSL3ae9JuI9NELFyEmVweYywP7HqKV7m/mtlM8M06un5o0gZwPLJHIY8/6039q7Uhba/jA4oSVfPVTuPvn60o3t9CkBTDb7YP7c6pxY0C5fl0buianqOp2ImCgLEwR3ZNlJ5dfl9a19C1dBeiGWO+U4z3wh8C4P6j096B2DjtpdJvLO4CsJTl0DDmcHPscH0xV3SZIn1e4tjHGJYmwcuAfRvUHn1rRKw5y2M63n4iRYoo3fkwl4Cq4zz9eXTnWbfoqTkY+Iw4jgeDng4PnWsMmTvGbdsA8PQD/ZrEkhkgQQSyNIyZ3Y5OOgJ6/wCaTkf4iTJWYb0MijMKGaSSdI+jq1HVNDVmJqhZq4yWo2xvNOuLcY4njPDkden3rya5hZpUkRS54scJOMGvYUaknVtOj0zVT3ihoLgl0BPrv69aPA8eDcvS0B2QiZHEqWas7MTjvlIbbkQeWKaNUtJX1SyuO4SG4AOJYpOIMoIyrbeuR6isXRrqwjnTuoIwePDYG9N7pFPbccj+Nz8MjmOorYnqxEXSRfRiUxnfhPtgVlyksSWOSa07eMw2oLtxM5wD5+ft096q3MSyeNCAc7g1Hl7Fm+zOaoGiSKyHhYEHyNCJ3rpEsEpxzNfPexQjc8R8hWRJdvJnGy9BVSSQk86zVafoom0atzrswGIFVfU7kVjXcMus2tyONnniKujk9d9vT/VDdsb9TXINUXT+zs95bhZLm6uXjgRhkM4PBy8hwk/7p+CdrROS3hmaEt3PqPdDvGaMktGPzN04QPMk4+p6V652f7Ozoi3OryZlbfuFPhQeWf5/SvHuy/ae90O9j1W/kN0obglThXMilvEQcZyOYHLbHKvZ+0OsxNo9v/18yuL9QY3Q/wDmRkkfMbVtc+KE5KfohcXi3EjSREdyo4IgOXD5+/8Aas6SXPEc/wAyKhFJmPgBwVoMrcJKdSDv96z09ORdtZknUpMoYdDXW0+Nye6kK+hGRWXbTFckVpWt1tSptBaEogpGufLrQJHHXc5rtzPn9gKGw3zUMHAXchitpZCckKSKgrwaf2NiuZY1eVeNYNuTM5Gfqcn5ULVxLJAILdC80rBEUDJJJ/agdtJ4refTdLjwVtl4yPPAxn7sa0/HX2I15UpC6Jp1nPJDBfr8KKHijiD7Eg5I+lNmjCV2PesTFFnulP6ATnA9Of1pNs7jhmtGjPEFcjI6rwkU+2CiO1VsY4t61fIaTwFLb0KJe7mGdgdyfKq808plYY4VB+ZP9qJM6F1w3ixsKroCRw8yvX0xsP39iKxthDxNsfWr9opIzvWba/El4B0NaOoTtZW8cduoa5lOI1PkNyf55iggsRY0aadfINRmGKJZtxSAYxhSftXJx4gBUffYx9p6qNWSeU8MVtC8zMeQ2wM/Un2pAnvDq+sTXsmcSP8ADB/SOS8+WwHuace0s/4XRdSSLKyTyRWhYDPhCd4fqCR70hR+AsRsMDI9M1v4VkoErt010MegK9/2htoEOyKWk+QxXqEriNAPIUh/8aWwZr27b83EF8+mf6/am65mLTcHvU+WtoFft2cPxZMgZx0/nv8AeillhhO+WO5Pma7aRgQl+ZO/1GR9qoszSz9304qj/QGnoihO9uJcKqAkk8qBpWoS6nfPqQXMXD3dupGPB1b5nb2AoHayRrPsfe92ccZjib5NIqn7Go6GkyWyKZQkePCqDkPnTejvrT//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AutoShape 7" descr="data:image/jpg;base64,/9j/4AAQSkZJRgABAQAAAQABAAD/2wBDAAkGBwgHBgkIBwgKCgkLDRYPDQwMDRsUFRAWIB0iIiAdHx8kKDQsJCYxJx8fLT0tMTU3Ojo6Iys/RD84QzQ5Ojf/2wBDAQoKCg0MDRoPDxo3JR8lNzc3Nzc3Nzc3Nzc3Nzc3Nzc3Nzc3Nzc3Nzc3Nzc3Nzc3Nzc3Nzc3Nzc3Nzc3Nzc3Nzf/wAARCABYAFgDASIAAhEBAxEB/8QAHAAAAgMBAQEBAAAAAAAAAAAABQYAAwQHAQII/8QANRAAAgEDAwIEBQEGBwAAAAAAAQIDAAQRBRIhMUETIlFhBhRxgZEyB0JSocHRFRYjJWKC8P/EABkBAAMBAQEAAAAAAAAAAAAAAAIDBAEFAP/EACARAAMBAAMAAgMBAAAAAAAAAAABAhEDEiEEMRMiQWH/2gAMAwEAAhEDEQA/AAMcRuPISeBWg26wqTjtivmzkVXBCkZrTejcvHSua9Oy0tEfV4GN0w2nB5zXlrG52QwKc/vHqKLavYzyLGwQBGbGfWjmjaIscasVHT70531j/SWOJ3bB1loYlw1yWYDsOBReOwS3HkXr14o9DYcLnj0Aq59PVVJfOamq6otmJjwVLvTra4Qq8QBPcilTUNOWwu4yFzG7cgiulz2oKYxmgOs6aJ45CwyUG5TnGKLitp+i+fjTWpCPPADdBkhUbTnykU4abewy2y+ceXqCeRS7Jbs3mlAJTHI+tZ7qAqjyWwZUHXBxVTnSBPGNovrdpMeIPzUpZt9NtGh8RrkhzzgtUpeIMaopEdQFU5otpmny37gEbY16571kt4z8/LHs5LcACnWwgW2ttvQ4ya2Y2hl8jUih8TwAalY2sS4ijQsQO57UXtYlEYAHOOaWfiPUbj/MzJBB4jbecgnA+lMeiX63cIWVPDm3AbW4PX0oOaW68G/GtKQvAiJgkDrjpWmWMMec496EahNeW5kNrEGYMdu7pWC01zV45QdSs4/BztYxDke9BMjq5MDFxbbTntQS/RHQxkDrx7mjj3C3CoVO5T3zQXUz8tOskoHhbuT6UMpdgeRvr4L17ZBpivhjIUYIOFJ7j65oBKogn8IbkQ5GGGefSnBJQZA4YbXyFzzz60PvbCGc+LICrBhk46DOP71ac1+iPqaGO5Kq3lI7dKlWa/tivzGmSB0P3qV7oMnkSR2bRrJPnJmZRkHg1vnclzGp47msUbmBgQcHvWiI5Bdu9GsQp6xS+JYXi1dLqzkKzvEUYg8gAg5rfaLIljZrdvLLfB/PKSMEA+1YdcP+6Qbc7jlcDuKK2SsZ87d4iGBn1qTmv3C348froRnlN3vZsg9ivBoXpmk3KTXM7XMpSRRsQuf9Ns8nP9KLWM0ZyknlbsccGtEcTNkxvweeKSqaKnCZVa2oTLFgGxzjufWhusgPAyNyHODRh3CArjBoXOwLMrYOe1e3K0HPMYo2fjTXAtbBQSxwMrjax60c1LRbqz0+dpZVdjjcB3x0H5rbpdrHDqjSwx5aRPMu70xXnxnrAg02RDsMjkBVQdhzmn93TSRP+OZTbOOa7KZtTncjblsbR+7xUrHdyGS7mdv33LfmpVi+jnatO9TR4jBJ5rS2VgX2WqliLOM5x1rUwBjYeimhGaI9xKZdZt5G/QXK/fFFBq5tb547aJmgfgyAg7W6H7UvXTvFGZznKXG4fQGtUFw1yY1iWMJu79+/X1qe5XbWU8V116oYINRMieIsLSBAHPPWicOoweOHTK7wSQRgHFDrW1j+XCWu2FN2Q7SAnHsBVOrQrawxFJWkXdypOPvS2kU7aW6GtSkwSwOQehocg3cj9XSrbqQm1gRmBYKASKyWu95dq5oGgtbPWmkgu4xAwDEEcjOB/wCFc/8AjW+EGqxNI7OZEIkzyGHI/rT3Ojm5Ph8sF2g/8j1/lSz8f6dBDpFozgeJ8xjOOWBRiR/IGm8Et1oj5NZGHOZpRNPJIF27mzt9KleywmGTaeR2b1FSrkcw/QyMd2SQfpVsxHy8jg4wveq4lVCc8V5qm64sHt4Ttd+KXo0TNQhzp7YAIJYnmhemgskBQkIq4b3PemrUdKeLTfD2nyr19aUvh67W3uZ7O4YctmMHgn2pP9Y5eLwZdPkMmZHYhe2PQVbIZLhiWZTuGI19BQw3S2qrHnq3Pt7Vsjv1kbbFDIU4wxGOfb1rGkn6MV1SyQlDG21AxyqjAHrVluREruoyznCDvVaMzhYoo2Zj0X+9GLCx8AiSbDTdPZfpS5nsx1WoST+zy0sBDFmQZlPJrnH7Rb0XOpLZxnKWoJfH8bdfwMfmuja/qcekaVcXj8si4Rf4m6AfmuLzSPNM0szbpHbcx9TVcrCDkp09ZkdFkjZZFOBzx2qV9zHkY9alMFeDXbfHmo3HhoLNZJJCAoQ8/WnrSHupIUnvkVZGGdo7VKlJsZJ9fEWr6dY2ZF1MokP6Yl5dvt2rkWpzR3N08qKUYnK4PIqVK2ZT9PXTXiC3wdZ/NT3U17czyqiADcxO3POcU1aJL/icsYjmTwjlQ2Ru49qlSsuU2HxXUz4N9tBDbJiBMHHLnqatA8pYZP8AWpUrUkvEZrr1nNf2jawLnUE0yBg0dr5pyOhkPb/qDz9aTicHFSpRoWyk8n1xUqVK0E//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9" descr="data:image/jpg;base64,/9j/4AAQSkZJRgABAQAAAQABAAD/2wBDAAkGBwgHBgkIBwgKCgkLDRYPDQwMDRsUFRAWIB0iIiAdHx8kKDQsJCYxJx8fLT0tMTU3Ojo6Iys/RD84QzQ5Ojf/2wBDAQoKCg0MDRoPDxo3JR8lNzc3Nzc3Nzc3Nzc3Nzc3Nzc3Nzc3Nzc3Nzc3Nzc3Nzc3Nzc3Nzc3Nzc3Nzc3Nzc3Nzf/wAARCABYAFgDASIAAhEBAxEB/8QAHAAAAgMBAQEBAAAAAAAAAAAABQYAAwQHAQII/8QANRAAAgEDAwIEBQEGBwAAAAAAAQIDAAQRBRIhMUETIlFhBhRxgZEyB0JSocHRFRYjJWKC8P/EABkBAAMBAQEAAAAAAAAAAAAAAAIDBAEFAP/EACARAAMBAAMAAgMBAAAAAAAAAAABAhEDEiEEMRMiQWH/2gAMAwEAAhEDEQA/AAMcRuPISeBWg26wqTjtivmzkVXBCkZrTejcvHSua9Oy0tEfV4GN0w2nB5zXlrG52QwKc/vHqKLavYzyLGwQBGbGfWjmjaIscasVHT70531j/SWOJ3bB1loYlw1yWYDsOBReOwS3HkXr14o9DYcLnj0Aq59PVVJfOamq6otmJjwVLvTra4Qq8QBPcilTUNOWwu4yFzG7cgiulz2oKYxmgOs6aJ45CwyUG5TnGKLitp+i+fjTWpCPPADdBkhUbTnykU4abewy2y+ceXqCeRS7Jbs3mlAJTHI+tZ7qAqjyWwZUHXBxVTnSBPGNovrdpMeIPzUpZt9NtGh8RrkhzzgtUpeIMaopEdQFU5otpmny37gEbY16571kt4z8/LHs5LcACnWwgW2ttvQ4ya2Y2hl8jUih8TwAalY2sS4ijQsQO57UXtYlEYAHOOaWfiPUbj/MzJBB4jbecgnA+lMeiX63cIWVPDm3AbW4PX0oOaW68G/GtKQvAiJgkDrjpWmWMMec496EahNeW5kNrEGYMdu7pWC01zV45QdSs4/BztYxDke9BMjq5MDFxbbTntQS/RHQxkDrx7mjj3C3CoVO5T3zQXUz8tOskoHhbuT6UMpdgeRvr4L17ZBpivhjIUYIOFJ7j65oBKogn8IbkQ5GGGefSnBJQZA4YbXyFzzz60PvbCGc+LICrBhk46DOP71ac1+iPqaGO5Kq3lI7dKlWa/tivzGmSB0P3qV7oMnkSR2bRrJPnJmZRkHg1vnclzGp47msUbmBgQcHvWiI5Bdu9GsQp6xS+JYXi1dLqzkKzvEUYg8gAg5rfaLIljZrdvLLfB/PKSMEA+1YdcP+6Qbc7jlcDuKK2SsZ87d4iGBn1qTmv3C348froRnlN3vZsg9ivBoXpmk3KTXM7XMpSRRsQuf9Ns8nP9KLWM0ZyknlbsccGtEcTNkxvweeKSqaKnCZVa2oTLFgGxzjufWhusgPAyNyHODRh3CArjBoXOwLMrYOe1e3K0HPMYo2fjTXAtbBQSxwMrjax60c1LRbqz0+dpZVdjjcB3x0H5rbpdrHDqjSwx5aRPMu70xXnxnrAg02RDsMjkBVQdhzmn93TSRP+OZTbOOa7KZtTncjblsbR+7xUrHdyGS7mdv33LfmpVi+jnatO9TR4jBJ5rS2VgX2WqliLOM5x1rUwBjYeimhGaI9xKZdZt5G/QXK/fFFBq5tb547aJmgfgyAg7W6H7UvXTvFGZznKXG4fQGtUFw1yY1iWMJu79+/X1qe5XbWU8V116oYINRMieIsLSBAHPPWicOoweOHTK7wSQRgHFDrW1j+XCWu2FN2Q7SAnHsBVOrQrawxFJWkXdypOPvS2kU7aW6GtSkwSwOQehocg3cj9XSrbqQm1gRmBYKASKyWu95dq5oGgtbPWmkgu4xAwDEEcjOB/wCFc/8AjW+EGqxNI7OZEIkzyGHI/rT3Ojm5Ph8sF2g/8j1/lSz8f6dBDpFozgeJ8xjOOWBRiR/IGm8Et1oj5NZGHOZpRNPJIF27mzt9KleywmGTaeR2b1FSrkcw/QyMd2SQfpVsxHy8jg4wveq4lVCc8V5qm64sHt4Ttd+KXo0TNQhzp7YAIJYnmhemgskBQkIq4b3PemrUdKeLTfD2nyr19aUvh67W3uZ7O4YctmMHgn2pP9Y5eLwZdPkMmZHYhe2PQVbIZLhiWZTuGI19BQw3S2qrHnq3Pt7Vsjv1kbbFDIU4wxGOfb1rGkn6MV1SyQlDG21AxyqjAHrVluREruoyznCDvVaMzhYoo2Zj0X+9GLCx8AiSbDTdPZfpS5nsx1WoST+zy0sBDFmQZlPJrnH7Rb0XOpLZxnKWoJfH8bdfwMfmuja/qcekaVcXj8si4Rf4m6AfmuLzSPNM0szbpHbcx9TVcrCDkp09ZkdFkjZZFOBzx2qV9zHkY9alMFeDXbfHmo3HhoLNZJJCAoQ8/WnrSHupIUnvkVZGGdo7VKlJsZJ9fEWr6dY2ZF1MokP6Yl5dvt2rkWpzR3N08qKUYnK4PIqVK2ZT9PXTXiC3wdZ/NT3U17czyqiADcxO3POcU1aJL/icsYjmTwjlQ2Ru49qlSsuU2HxXUz4N9tBDbJiBMHHLnqatA8pYZP8AWpUrUkvEZrr1nNf2jawLnUE0yBg0dr5pyOhkPb/qDz9aTicHFSpRoWyk8n1xUqVK0E//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pSp>
        <p:nvGrpSpPr>
          <p:cNvPr id="17" name="组合 16"/>
          <p:cNvGrpSpPr/>
          <p:nvPr/>
        </p:nvGrpSpPr>
        <p:grpSpPr>
          <a:xfrm>
            <a:off x="5758199" y="312738"/>
            <a:ext cx="1422134" cy="1809492"/>
            <a:chOff x="5958178" y="35332"/>
            <a:chExt cx="1153493" cy="1515166"/>
          </a:xfrm>
        </p:grpSpPr>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1551" y="46533"/>
              <a:ext cx="1080120" cy="1503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958178" y="35332"/>
              <a:ext cx="486030" cy="369332"/>
            </a:xfrm>
            <a:prstGeom prst="rect">
              <a:avLst/>
            </a:prstGeom>
            <a:noFill/>
          </p:spPr>
          <p:txBody>
            <a:bodyPr wrap="none" rtlCol="0">
              <a:spAutoFit/>
            </a:bodyPr>
            <a:lstStyle/>
            <a:p>
              <a:r>
                <a:rPr lang="en-US" altLang="zh-CN" dirty="0" smtClean="0"/>
                <a:t>DP</a:t>
              </a:r>
              <a:endParaRPr lang="zh-CN" altLang="en-US" dirty="0"/>
            </a:p>
          </p:txBody>
        </p:sp>
      </p:grpSp>
      <p:grpSp>
        <p:nvGrpSpPr>
          <p:cNvPr id="24" name="组合 23"/>
          <p:cNvGrpSpPr/>
          <p:nvPr/>
        </p:nvGrpSpPr>
        <p:grpSpPr>
          <a:xfrm>
            <a:off x="7111671" y="242093"/>
            <a:ext cx="1564785" cy="1872208"/>
            <a:chOff x="7111671" y="-27384"/>
            <a:chExt cx="1204745" cy="1577882"/>
          </a:xfrm>
        </p:grpSpPr>
        <p:pic>
          <p:nvPicPr>
            <p:cNvPr id="2059"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1671" y="44624"/>
              <a:ext cx="1132737" cy="1505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7775883" y="-27384"/>
              <a:ext cx="540533" cy="369332"/>
            </a:xfrm>
            <a:prstGeom prst="rect">
              <a:avLst/>
            </a:prstGeom>
            <a:noFill/>
          </p:spPr>
          <p:txBody>
            <a:bodyPr wrap="none" rtlCol="0">
              <a:spAutoFit/>
            </a:bodyPr>
            <a:lstStyle/>
            <a:p>
              <a:r>
                <a:rPr lang="en-US" altLang="zh-CN" dirty="0" smtClean="0"/>
                <a:t>AW</a:t>
              </a:r>
              <a:endParaRPr lang="zh-CN" altLang="en-US" dirty="0"/>
            </a:p>
          </p:txBody>
        </p:sp>
      </p:grpSp>
      <p:grpSp>
        <p:nvGrpSpPr>
          <p:cNvPr id="15" name="组合 14"/>
          <p:cNvGrpSpPr/>
          <p:nvPr/>
        </p:nvGrpSpPr>
        <p:grpSpPr>
          <a:xfrm>
            <a:off x="6564428" y="2075778"/>
            <a:ext cx="1237868" cy="1611596"/>
            <a:chOff x="9111999" y="3186954"/>
            <a:chExt cx="1080120" cy="1440160"/>
          </a:xfrm>
        </p:grpSpPr>
        <p:pic>
          <p:nvPicPr>
            <p:cNvPr id="2061"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11999" y="3186954"/>
              <a:ext cx="1080120"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9117421" y="4237248"/>
              <a:ext cx="508473" cy="369332"/>
            </a:xfrm>
            <a:prstGeom prst="rect">
              <a:avLst/>
            </a:prstGeom>
            <a:noFill/>
          </p:spPr>
          <p:txBody>
            <a:bodyPr wrap="none" rtlCol="0">
              <a:spAutoFit/>
            </a:bodyPr>
            <a:lstStyle/>
            <a:p>
              <a:r>
                <a:rPr lang="en-US" altLang="zh-CN" dirty="0" smtClean="0"/>
                <a:t>MS</a:t>
              </a:r>
              <a:endParaRPr lang="zh-CN" altLang="en-US" dirty="0"/>
            </a:p>
          </p:txBody>
        </p:sp>
      </p:grpSp>
      <p:grpSp>
        <p:nvGrpSpPr>
          <p:cNvPr id="14" name="组合 13"/>
          <p:cNvGrpSpPr/>
          <p:nvPr/>
        </p:nvGrpSpPr>
        <p:grpSpPr>
          <a:xfrm>
            <a:off x="6259739" y="4480257"/>
            <a:ext cx="1459967" cy="1640379"/>
            <a:chOff x="7091945" y="4293096"/>
            <a:chExt cx="1134702" cy="1132605"/>
          </a:xfrm>
        </p:grpSpPr>
        <p:pic>
          <p:nvPicPr>
            <p:cNvPr id="2063"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91945" y="4293096"/>
              <a:ext cx="1132605" cy="113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7775883" y="5052765"/>
              <a:ext cx="450764" cy="369332"/>
            </a:xfrm>
            <a:prstGeom prst="rect">
              <a:avLst/>
            </a:prstGeom>
            <a:noFill/>
          </p:spPr>
          <p:txBody>
            <a:bodyPr wrap="none" rtlCol="0">
              <a:spAutoFit/>
            </a:bodyPr>
            <a:lstStyle/>
            <a:p>
              <a:r>
                <a:rPr lang="en-US" altLang="zh-CN" dirty="0" smtClean="0"/>
                <a:t>BB</a:t>
              </a:r>
              <a:endParaRPr lang="zh-CN" altLang="en-US" dirty="0"/>
            </a:p>
          </p:txBody>
        </p:sp>
      </p:grpSp>
      <p:grpSp>
        <p:nvGrpSpPr>
          <p:cNvPr id="12" name="组合 11"/>
          <p:cNvGrpSpPr/>
          <p:nvPr/>
        </p:nvGrpSpPr>
        <p:grpSpPr>
          <a:xfrm>
            <a:off x="7744877" y="2880331"/>
            <a:ext cx="1425709" cy="1375326"/>
            <a:chOff x="7884368" y="2502776"/>
            <a:chExt cx="1239931" cy="1239931"/>
          </a:xfrm>
        </p:grpSpPr>
        <p:pic>
          <p:nvPicPr>
            <p:cNvPr id="2062"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84368" y="2502776"/>
              <a:ext cx="1239931" cy="1239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8611541" y="2503898"/>
              <a:ext cx="500458" cy="369332"/>
            </a:xfrm>
            <a:prstGeom prst="rect">
              <a:avLst/>
            </a:prstGeom>
            <a:noFill/>
          </p:spPr>
          <p:txBody>
            <a:bodyPr wrap="none" rtlCol="0">
              <a:spAutoFit/>
            </a:bodyPr>
            <a:lstStyle/>
            <a:p>
              <a:r>
                <a:rPr lang="en-US" altLang="zh-CN" dirty="0" smtClean="0"/>
                <a:t>HR</a:t>
              </a:r>
              <a:endParaRPr lang="zh-CN" altLang="en-US" dirty="0"/>
            </a:p>
          </p:txBody>
        </p:sp>
      </p:grpSp>
      <p:grpSp>
        <p:nvGrpSpPr>
          <p:cNvPr id="11" name="组合 10"/>
          <p:cNvGrpSpPr/>
          <p:nvPr/>
        </p:nvGrpSpPr>
        <p:grpSpPr>
          <a:xfrm>
            <a:off x="7642125" y="4201555"/>
            <a:ext cx="1490160" cy="1459229"/>
            <a:chOff x="7544775" y="4564797"/>
            <a:chExt cx="1239931" cy="1239931"/>
          </a:xfrm>
        </p:grpSpPr>
        <p:pic>
          <p:nvPicPr>
            <p:cNvPr id="2064" name="Picture 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44775" y="4564797"/>
              <a:ext cx="1239931" cy="1239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8316308" y="5419419"/>
              <a:ext cx="468398" cy="369332"/>
            </a:xfrm>
            <a:prstGeom prst="rect">
              <a:avLst/>
            </a:prstGeom>
            <a:noFill/>
          </p:spPr>
          <p:txBody>
            <a:bodyPr wrap="none" rtlCol="0">
              <a:spAutoFit/>
            </a:bodyPr>
            <a:lstStyle/>
            <a:p>
              <a:r>
                <a:rPr lang="en-US" altLang="zh-CN" dirty="0" err="1" smtClean="0">
                  <a:solidFill>
                    <a:schemeClr val="accent2">
                      <a:lumMod val="60000"/>
                      <a:lumOff val="40000"/>
                    </a:schemeClr>
                  </a:solidFill>
                </a:rPr>
                <a:t>Kz</a:t>
              </a:r>
              <a:endParaRPr lang="zh-CN" altLang="en-US" dirty="0">
                <a:solidFill>
                  <a:schemeClr val="accent2">
                    <a:lumMod val="60000"/>
                    <a:lumOff val="40000"/>
                  </a:schemeClr>
                </a:solidFill>
              </a:endParaRPr>
            </a:p>
          </p:txBody>
        </p:sp>
      </p:grpSp>
      <p:grpSp>
        <p:nvGrpSpPr>
          <p:cNvPr id="26" name="组合 25"/>
          <p:cNvGrpSpPr/>
          <p:nvPr/>
        </p:nvGrpSpPr>
        <p:grpSpPr>
          <a:xfrm>
            <a:off x="6988373" y="3134280"/>
            <a:ext cx="1209694" cy="1555740"/>
            <a:chOff x="4200525" y="2933699"/>
            <a:chExt cx="1557674" cy="2076899"/>
          </a:xfrm>
        </p:grpSpPr>
        <p:pic>
          <p:nvPicPr>
            <p:cNvPr id="2065" name="Picture 1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00525" y="2933699"/>
              <a:ext cx="1557674" cy="2076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4224620" y="4641266"/>
              <a:ext cx="453970" cy="369332"/>
            </a:xfrm>
            <a:prstGeom prst="rect">
              <a:avLst/>
            </a:prstGeom>
            <a:noFill/>
          </p:spPr>
          <p:txBody>
            <a:bodyPr wrap="none" rtlCol="0">
              <a:spAutoFit/>
            </a:bodyPr>
            <a:lstStyle/>
            <a:p>
              <a:r>
                <a:rPr lang="en-US" altLang="zh-CN" dirty="0" err="1" smtClean="0"/>
                <a:t>Kc</a:t>
              </a:r>
              <a:endParaRPr lang="zh-CN" altLang="en-US" dirty="0"/>
            </a:p>
          </p:txBody>
        </p:sp>
      </p:grpSp>
      <p:grpSp>
        <p:nvGrpSpPr>
          <p:cNvPr id="16" name="组合 15"/>
          <p:cNvGrpSpPr/>
          <p:nvPr/>
        </p:nvGrpSpPr>
        <p:grpSpPr>
          <a:xfrm>
            <a:off x="7783352" y="1597988"/>
            <a:ext cx="1348761" cy="1348761"/>
            <a:chOff x="7610497" y="1162166"/>
            <a:chExt cx="1348761" cy="1348761"/>
          </a:xfrm>
        </p:grpSpPr>
        <p:pic>
          <p:nvPicPr>
            <p:cNvPr id="2058"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10497" y="1162166"/>
              <a:ext cx="1348761" cy="1348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7610497" y="2141595"/>
              <a:ext cx="524503" cy="369332"/>
            </a:xfrm>
            <a:prstGeom prst="rect">
              <a:avLst/>
            </a:prstGeom>
            <a:noFill/>
          </p:spPr>
          <p:txBody>
            <a:bodyPr wrap="none" rtlCol="0">
              <a:spAutoFit/>
            </a:bodyPr>
            <a:lstStyle/>
            <a:p>
              <a:r>
                <a:rPr lang="en-US" altLang="zh-CN" dirty="0" smtClean="0"/>
                <a:t>DG</a:t>
              </a:r>
              <a:endParaRPr lang="zh-CN" altLang="en-US" dirty="0"/>
            </a:p>
          </p:txBody>
        </p:sp>
      </p:grpSp>
      <p:sp>
        <p:nvSpPr>
          <p:cNvPr id="35" name="Line 4"/>
          <p:cNvSpPr>
            <a:spLocks noChangeShapeType="1"/>
          </p:cNvSpPr>
          <p:nvPr/>
        </p:nvSpPr>
        <p:spPr bwMode="auto">
          <a:xfrm flipH="1">
            <a:off x="-1" y="1196752"/>
            <a:ext cx="5292080" cy="0"/>
          </a:xfrm>
          <a:prstGeom prst="line">
            <a:avLst/>
          </a:prstGeom>
          <a:noFill/>
          <a:ln w="38100">
            <a:solidFill>
              <a:srgbClr val="FF99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rgbClr val="995C00"/>
                  </a:outerShdw>
                </a:effectLst>
              </a14:hiddenEffects>
            </a:ext>
          </a:extLst>
        </p:spPr>
        <p:txBody>
          <a:bodyPr wrap="none"/>
          <a:lstStyle/>
          <a:p>
            <a:endParaRPr lang="zh-CN" altLang="en-US"/>
          </a:p>
        </p:txBody>
      </p:sp>
      <p:sp>
        <p:nvSpPr>
          <p:cNvPr id="8" name="日期占位符 7"/>
          <p:cNvSpPr>
            <a:spLocks noGrp="1"/>
          </p:cNvSpPr>
          <p:nvPr>
            <p:ph type="dt" sz="half" idx="10"/>
          </p:nvPr>
        </p:nvSpPr>
        <p:spPr/>
        <p:txBody>
          <a:bodyPr/>
          <a:lstStyle/>
          <a:p>
            <a:fld id="{74EF7AB8-40D7-43A0-98B5-A1E3B7516A6C}" type="datetime1">
              <a:rPr lang="en-US" altLang="zh-CN" smtClean="0"/>
              <a:pPr/>
              <a:t>11-9-27</a:t>
            </a:fld>
            <a:endParaRPr lang="zh-CN" altLang="en-US"/>
          </a:p>
        </p:txBody>
      </p:sp>
      <p:sp>
        <p:nvSpPr>
          <p:cNvPr id="13" name="灯片编号占位符 12"/>
          <p:cNvSpPr>
            <a:spLocks noGrp="1"/>
          </p:cNvSpPr>
          <p:nvPr>
            <p:ph type="sldNum" sz="quarter" idx="12"/>
          </p:nvPr>
        </p:nvSpPr>
        <p:spPr/>
        <p:txBody>
          <a:bodyPr/>
          <a:lstStyle/>
          <a:p>
            <a:fld id="{FB66567B-6BB6-477E-BC27-473F1BE5CFAB}" type="slidenum">
              <a:rPr lang="zh-CN" altLang="en-US" smtClean="0"/>
              <a:pPr/>
              <a:t>3</a:t>
            </a:fld>
            <a:endParaRPr lang="zh-CN" altLang="en-US"/>
          </a:p>
        </p:txBody>
      </p:sp>
    </p:spTree>
    <p:extLst>
      <p:ext uri="{BB962C8B-B14F-4D97-AF65-F5344CB8AC3E}">
        <p14:creationId xmlns:p14="http://schemas.microsoft.com/office/powerpoint/2010/main" val="264331086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Line 4"/>
          <p:cNvSpPr>
            <a:spLocks noChangeShapeType="1"/>
          </p:cNvSpPr>
          <p:nvPr/>
        </p:nvSpPr>
        <p:spPr bwMode="auto">
          <a:xfrm>
            <a:off x="2411760" y="1124744"/>
            <a:ext cx="6696744" cy="0"/>
          </a:xfrm>
          <a:prstGeom prst="line">
            <a:avLst/>
          </a:prstGeom>
          <a:noFill/>
          <a:ln w="38100">
            <a:solidFill>
              <a:srgbClr val="FF9900"/>
            </a:solidFill>
            <a:miter lim="800000"/>
            <a:headEnd type="oval" w="med" len="med"/>
            <a:tailEnd type="oval"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913417" name="Rectangle 9"/>
          <p:cNvSpPr>
            <a:spLocks noChangeArrowheads="1"/>
          </p:cNvSpPr>
          <p:nvPr/>
        </p:nvSpPr>
        <p:spPr bwMode="auto">
          <a:xfrm>
            <a:off x="1266825" y="494037"/>
            <a:ext cx="7877175" cy="606425"/>
          </a:xfrm>
          <a:prstGeom prst="rect">
            <a:avLst/>
          </a:prstGeom>
          <a:solidFill>
            <a:srgbClr val="FFFFFF"/>
          </a:solidFill>
          <a:ln>
            <a:noFill/>
          </a:ln>
          <a:effectLst/>
          <a:extLst/>
        </p:spPr>
        <p:txBody>
          <a:bodyPr/>
          <a:lstStyle/>
          <a:p>
            <a:pPr defTabSz="4074268">
              <a:defRPr/>
            </a:pPr>
            <a:r>
              <a:rPr lang="en-US" altLang="zh-CN" sz="2800" b="1" dirty="0">
                <a:solidFill>
                  <a:srgbClr val="000000"/>
                </a:solidFill>
                <a:effectLst>
                  <a:outerShdw blurRad="38100" dist="38100" dir="2700000" algn="tl">
                    <a:srgbClr val="C0C0C0"/>
                  </a:outerShdw>
                </a:effectLst>
                <a:latin typeface="Calibri" pitchFamily="34" charset="0"/>
              </a:rPr>
              <a:t>Large-scale Hybrid Tiered File System Architecture </a:t>
            </a:r>
          </a:p>
        </p:txBody>
      </p:sp>
      <p:sp>
        <p:nvSpPr>
          <p:cNvPr id="11270" name="Text Box 10"/>
          <p:cNvSpPr txBox="1">
            <a:spLocks noChangeArrowheads="1"/>
          </p:cNvSpPr>
          <p:nvPr/>
        </p:nvSpPr>
        <p:spPr bwMode="auto">
          <a:xfrm>
            <a:off x="288925" y="1327150"/>
            <a:ext cx="867568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365125" eaLnBrk="0" hangingPunct="0">
              <a:defRPr kumimoji="1" sz="2400">
                <a:solidFill>
                  <a:schemeClr val="tx1"/>
                </a:solidFill>
                <a:latin typeface="Tahoma" pitchFamily="34" charset="0"/>
                <a:ea typeface="宋体" pitchFamily="2" charset="-122"/>
              </a:defRPr>
            </a:lvl1pPr>
            <a:lvl2pPr marL="742950" indent="-285750" eaLnBrk="0" hangingPunct="0">
              <a:defRPr kumimoji="1" sz="2400">
                <a:solidFill>
                  <a:schemeClr val="tx1"/>
                </a:solidFill>
                <a:latin typeface="Tahoma" pitchFamily="34" charset="0"/>
                <a:ea typeface="宋体" pitchFamily="2" charset="-122"/>
              </a:defRPr>
            </a:lvl2pPr>
            <a:lvl3pPr marL="1143000" indent="-228600" eaLnBrk="0" hangingPunct="0">
              <a:defRPr kumimoji="1" sz="2400">
                <a:solidFill>
                  <a:schemeClr val="tx1"/>
                </a:solidFill>
                <a:latin typeface="Tahoma" pitchFamily="34" charset="0"/>
                <a:ea typeface="宋体" pitchFamily="2" charset="-122"/>
              </a:defRPr>
            </a:lvl3pPr>
            <a:lvl4pPr marL="1600200" indent="-228600" eaLnBrk="0" hangingPunct="0">
              <a:defRPr kumimoji="1" sz="2400">
                <a:solidFill>
                  <a:schemeClr val="tx1"/>
                </a:solidFill>
                <a:latin typeface="Tahoma" pitchFamily="34" charset="0"/>
                <a:ea typeface="宋体" pitchFamily="2" charset="-122"/>
              </a:defRPr>
            </a:lvl4pPr>
            <a:lvl5pPr marL="2057400" indent="-228600" eaLnBrk="0" hangingPunct="0">
              <a:defRPr kumimoji="1"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pitchFamily="34" charset="0"/>
                <a:ea typeface="宋体" pitchFamily="2" charset="-122"/>
              </a:defRPr>
            </a:lvl9pPr>
          </a:lstStyle>
          <a:p>
            <a:pPr eaLnBrk="1" hangingPunct="1">
              <a:lnSpc>
                <a:spcPct val="150000"/>
              </a:lnSpc>
            </a:pPr>
            <a:r>
              <a:rPr lang="en-US" altLang="zh-CN" dirty="0" smtClean="0"/>
              <a:t>    </a:t>
            </a:r>
            <a:endParaRPr lang="en-US" altLang="zh-CN" dirty="0"/>
          </a:p>
        </p:txBody>
      </p:sp>
      <p:sp>
        <p:nvSpPr>
          <p:cNvPr id="12" name="矩形 2"/>
          <p:cNvSpPr>
            <a:spLocks noChangeArrowheads="1"/>
          </p:cNvSpPr>
          <p:nvPr/>
        </p:nvSpPr>
        <p:spPr bwMode="auto">
          <a:xfrm>
            <a:off x="422222" y="4347858"/>
            <a:ext cx="83295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defTabSz="4075800" fontAlgn="auto">
              <a:spcBef>
                <a:spcPts val="0"/>
              </a:spcBef>
              <a:spcAft>
                <a:spcPts val="0"/>
              </a:spcAft>
              <a:buClr>
                <a:srgbClr val="0000FF"/>
              </a:buClr>
              <a:buFont typeface="Arial"/>
              <a:buChar char="•"/>
              <a:defRPr/>
            </a:pPr>
            <a:r>
              <a:rPr lang="en-US" altLang="zh-CN" sz="2000" dirty="0" smtClean="0">
                <a:latin typeface="Times New Roman" pitchFamily="18" charset="0"/>
                <a:cs typeface="Times New Roman" pitchFamily="18" charset="0"/>
              </a:rPr>
              <a:t>Petroleum </a:t>
            </a:r>
            <a:r>
              <a:rPr lang="en-US" altLang="zh-CN" sz="2000" dirty="0" err="1">
                <a:latin typeface="Times New Roman" pitchFamily="18" charset="0"/>
                <a:cs typeface="Times New Roman" pitchFamily="18" charset="0"/>
              </a:rPr>
              <a:t>seismism</a:t>
            </a:r>
            <a:r>
              <a:rPr lang="en-US" altLang="zh-CN" sz="2000" dirty="0">
                <a:latin typeface="Times New Roman" pitchFamily="18" charset="0"/>
                <a:cs typeface="Times New Roman" pitchFamily="18" charset="0"/>
              </a:rPr>
              <a:t> data analysis: Typical DISC </a:t>
            </a:r>
            <a:r>
              <a:rPr lang="en-US" altLang="zh-CN" sz="2000" dirty="0" smtClean="0">
                <a:latin typeface="Times New Roman" pitchFamily="18" charset="0"/>
                <a:cs typeface="Times New Roman" pitchFamily="18" charset="0"/>
              </a:rPr>
              <a:t>Application</a:t>
            </a:r>
          </a:p>
          <a:p>
            <a:pPr marL="342900" indent="-342900" defTabSz="4075800" fontAlgn="auto">
              <a:spcBef>
                <a:spcPts val="0"/>
              </a:spcBef>
              <a:spcAft>
                <a:spcPts val="0"/>
              </a:spcAft>
              <a:buClr>
                <a:srgbClr val="0000FF"/>
              </a:buClr>
              <a:buFont typeface="Arial"/>
              <a:buChar char="•"/>
              <a:defRPr/>
            </a:pPr>
            <a:r>
              <a:rPr lang="en-US" altLang="zh-CN" sz="2000" dirty="0" smtClean="0">
                <a:latin typeface="Times New Roman" pitchFamily="18" charset="0"/>
                <a:cs typeface="Times New Roman" pitchFamily="18" charset="0"/>
              </a:rPr>
              <a:t>LHTFS </a:t>
            </a:r>
            <a:r>
              <a:rPr lang="en-US" altLang="zh-CN" sz="2000" dirty="0">
                <a:latin typeface="Times New Roman" pitchFamily="18" charset="0"/>
                <a:cs typeface="Times New Roman" pitchFamily="18" charset="0"/>
              </a:rPr>
              <a:t>used, Double tiers( Local disks + shared THFS) </a:t>
            </a:r>
            <a:endParaRPr lang="en-US" altLang="zh-CN" sz="2000" dirty="0" smtClean="0">
              <a:latin typeface="Times New Roman" pitchFamily="18" charset="0"/>
              <a:cs typeface="Times New Roman" pitchFamily="18" charset="0"/>
            </a:endParaRPr>
          </a:p>
          <a:p>
            <a:pPr marL="342900" indent="-342900" defTabSz="4075800" fontAlgn="auto">
              <a:spcBef>
                <a:spcPts val="0"/>
              </a:spcBef>
              <a:spcAft>
                <a:spcPts val="0"/>
              </a:spcAft>
              <a:buClr>
                <a:srgbClr val="0000FF"/>
              </a:buClr>
              <a:buFont typeface="Arial"/>
              <a:buChar char="•"/>
              <a:defRPr/>
            </a:pPr>
            <a:r>
              <a:rPr lang="en-US" altLang="zh-CN" sz="2000" dirty="0" smtClean="0">
                <a:latin typeface="Times New Roman" pitchFamily="18" charset="0"/>
                <a:cs typeface="Times New Roman" pitchFamily="18" charset="0"/>
              </a:rPr>
              <a:t>SRLW </a:t>
            </a:r>
            <a:r>
              <a:rPr lang="en-US" altLang="zh-CN" sz="2000" dirty="0">
                <a:latin typeface="Times New Roman" pitchFamily="18" charset="0"/>
                <a:cs typeface="Times New Roman" pitchFamily="18" charset="0"/>
              </a:rPr>
              <a:t>can reduce the overall IO time by around 50% than traditional </a:t>
            </a:r>
            <a:r>
              <a:rPr lang="en-US" altLang="zh-CN" sz="2000" dirty="0" smtClean="0">
                <a:latin typeface="Times New Roman" pitchFamily="18" charset="0"/>
                <a:cs typeface="Times New Roman" pitchFamily="18" charset="0"/>
              </a:rPr>
              <a:t>SRSW</a:t>
            </a:r>
          </a:p>
          <a:p>
            <a:pPr marL="342900" indent="-342900" defTabSz="4075800" fontAlgn="auto">
              <a:spcBef>
                <a:spcPts val="0"/>
              </a:spcBef>
              <a:spcAft>
                <a:spcPts val="0"/>
              </a:spcAft>
              <a:buClr>
                <a:srgbClr val="0000FF"/>
              </a:buClr>
              <a:buFont typeface="Arial"/>
              <a:buChar char="•"/>
              <a:defRPr/>
            </a:pPr>
            <a:r>
              <a:rPr lang="en-US" altLang="zh-CN" sz="2000" dirty="0" smtClean="0">
                <a:latin typeface="Times New Roman" pitchFamily="18" charset="0"/>
                <a:cs typeface="Times New Roman" pitchFamily="18" charset="0"/>
              </a:rPr>
              <a:t>Scalable </a:t>
            </a:r>
            <a:r>
              <a:rPr lang="en-US" altLang="zh-CN" sz="2000" dirty="0">
                <a:latin typeface="Times New Roman" pitchFamily="18" charset="0"/>
                <a:cs typeface="Times New Roman" pitchFamily="18" charset="0"/>
              </a:rPr>
              <a:t>I/O capability, LRLW I/O time is almost a constant </a:t>
            </a:r>
            <a:endParaRPr lang="en-US" altLang="zh-CN" sz="2000" dirty="0">
              <a:latin typeface="Times New Roman" pitchFamily="18" charset="0"/>
              <a:cs typeface="Times New Roman" pitchFamily="18" charset="0"/>
            </a:endParaRPr>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2998" r="54361"/>
          <a:stretch/>
        </p:blipFill>
        <p:spPr>
          <a:xfrm>
            <a:off x="0" y="0"/>
            <a:ext cx="1979712" cy="494037"/>
          </a:xfrm>
          <a:prstGeom prst="rect">
            <a:avLst/>
          </a:prstGeom>
        </p:spPr>
      </p:pic>
      <p:sp>
        <p:nvSpPr>
          <p:cNvPr id="2" name="日期占位符 1"/>
          <p:cNvSpPr>
            <a:spLocks noGrp="1"/>
          </p:cNvSpPr>
          <p:nvPr>
            <p:ph type="dt" sz="half" idx="10"/>
          </p:nvPr>
        </p:nvSpPr>
        <p:spPr/>
        <p:txBody>
          <a:bodyPr/>
          <a:lstStyle/>
          <a:p>
            <a:fld id="{7BA5C7D6-4B2C-4937-979F-BF0C39829C43}" type="datetime1">
              <a:rPr lang="en-US" altLang="zh-CN" smtClean="0"/>
              <a:pPr/>
              <a:t>11-9-27</a:t>
            </a:fld>
            <a:endParaRPr lang="zh-CN" altLang="en-US"/>
          </a:p>
        </p:txBody>
      </p:sp>
      <p:sp>
        <p:nvSpPr>
          <p:cNvPr id="4" name="灯片编号占位符 3"/>
          <p:cNvSpPr>
            <a:spLocks noGrp="1"/>
          </p:cNvSpPr>
          <p:nvPr>
            <p:ph type="sldNum" sz="quarter" idx="12"/>
          </p:nvPr>
        </p:nvSpPr>
        <p:spPr/>
        <p:txBody>
          <a:bodyPr/>
          <a:lstStyle/>
          <a:p>
            <a:fld id="{FB66567B-6BB6-477E-BC27-473F1BE5CFAB}" type="slidenum">
              <a:rPr lang="zh-CN" altLang="en-US" smtClean="0"/>
              <a:pPr/>
              <a:t>30</a:t>
            </a:fld>
            <a:endParaRPr lang="zh-CN" altLang="en-US"/>
          </a:p>
        </p:txBody>
      </p:sp>
      <p:graphicFrame>
        <p:nvGraphicFramePr>
          <p:cNvPr id="17" name="图表 115"/>
          <p:cNvGraphicFramePr>
            <a:graphicFrameLocks/>
          </p:cNvGraphicFramePr>
          <p:nvPr>
            <p:extLst>
              <p:ext uri="{D42A27DB-BD31-4B8C-83A1-F6EECF244321}">
                <p14:modId xmlns:p14="http://schemas.microsoft.com/office/powerpoint/2010/main" val="1610708477"/>
              </p:ext>
            </p:extLst>
          </p:nvPr>
        </p:nvGraphicFramePr>
        <p:xfrm>
          <a:off x="4557860" y="1834522"/>
          <a:ext cx="4586134" cy="26952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图表 117"/>
          <p:cNvGraphicFramePr>
            <a:graphicFrameLocks/>
          </p:cNvGraphicFramePr>
          <p:nvPr>
            <p:extLst>
              <p:ext uri="{D42A27DB-BD31-4B8C-83A1-F6EECF244321}">
                <p14:modId xmlns:p14="http://schemas.microsoft.com/office/powerpoint/2010/main" val="1560246124"/>
              </p:ext>
            </p:extLst>
          </p:nvPr>
        </p:nvGraphicFramePr>
        <p:xfrm>
          <a:off x="0" y="1767404"/>
          <a:ext cx="4690815" cy="2812626"/>
        </p:xfrm>
        <a:graphic>
          <a:graphicData uri="http://schemas.openxmlformats.org/drawingml/2006/chart">
            <c:chart xmlns:c="http://schemas.openxmlformats.org/drawingml/2006/chart" xmlns:r="http://schemas.openxmlformats.org/officeDocument/2006/relationships" r:id="rId5"/>
          </a:graphicData>
        </a:graphic>
      </p:graphicFrame>
      <p:sp>
        <p:nvSpPr>
          <p:cNvPr id="19" name="矩形 2"/>
          <p:cNvSpPr>
            <a:spLocks noChangeArrowheads="1"/>
          </p:cNvSpPr>
          <p:nvPr/>
        </p:nvSpPr>
        <p:spPr bwMode="auto">
          <a:xfrm>
            <a:off x="323438" y="1327992"/>
            <a:ext cx="8329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rgbClr val="000000"/>
                </a:solidFill>
                <a:effectLst>
                  <a:outerShdw blurRad="38100" dist="38100" dir="2700000" algn="tl">
                    <a:srgbClr val="C0C0C0"/>
                  </a:outerShdw>
                </a:effectLst>
                <a:latin typeface="Calibri" pitchFamily="34" charset="0"/>
              </a:rPr>
              <a:t>Experimental Results</a:t>
            </a:r>
            <a:endParaRPr lang="en-US" altLang="zh-CN" sz="1200" dirty="0">
              <a:solidFill>
                <a:srgbClr val="000000"/>
              </a:solidFill>
              <a:latin typeface="Calibri" pitchFamily="34" charset="0"/>
            </a:endParaRPr>
          </a:p>
        </p:txBody>
      </p:sp>
    </p:spTree>
    <p:extLst>
      <p:ext uri="{BB962C8B-B14F-4D97-AF65-F5344CB8AC3E}">
        <p14:creationId xmlns:p14="http://schemas.microsoft.com/office/powerpoint/2010/main" val="3313255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Line 4"/>
          <p:cNvSpPr>
            <a:spLocks noChangeShapeType="1"/>
          </p:cNvSpPr>
          <p:nvPr/>
        </p:nvSpPr>
        <p:spPr bwMode="auto">
          <a:xfrm>
            <a:off x="1042417" y="980728"/>
            <a:ext cx="8066087" cy="0"/>
          </a:xfrm>
          <a:prstGeom prst="line">
            <a:avLst/>
          </a:prstGeom>
          <a:noFill/>
          <a:ln w="38100">
            <a:solidFill>
              <a:srgbClr val="FF99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rgbClr val="995C00"/>
                  </a:outerShdw>
                </a:effectLst>
              </a14:hiddenEffects>
            </a:ext>
          </a:extLst>
        </p:spPr>
        <p:txBody>
          <a:bodyPr wrap="none"/>
          <a:lstStyle/>
          <a:p>
            <a:endParaRPr lang="zh-CN" altLang="en-US"/>
          </a:p>
        </p:txBody>
      </p:sp>
      <p:sp>
        <p:nvSpPr>
          <p:cNvPr id="910345" name="Rectangle 9"/>
          <p:cNvSpPr>
            <a:spLocks noChangeArrowheads="1"/>
          </p:cNvSpPr>
          <p:nvPr/>
        </p:nvSpPr>
        <p:spPr bwMode="auto">
          <a:xfrm>
            <a:off x="1375220" y="374303"/>
            <a:ext cx="7661276" cy="606425"/>
          </a:xfrm>
          <a:prstGeom prst="rect">
            <a:avLst/>
          </a:prstGeom>
          <a:solidFill>
            <a:srgbClr val="FFFFFF"/>
          </a:solidFill>
          <a:ln>
            <a:noFill/>
          </a:ln>
          <a:effectLst/>
          <a:extLs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a:defRPr/>
            </a:pPr>
            <a:r>
              <a:rPr lang="en-US" altLang="zh-CN" sz="2800" b="1" dirty="0">
                <a:solidFill>
                  <a:srgbClr val="0000FF"/>
                </a:solidFill>
                <a:effectLst>
                  <a:outerShdw blurRad="38100" dist="38100" dir="2700000" algn="tl">
                    <a:srgbClr val="C0C0C0"/>
                  </a:outerShdw>
                </a:effectLst>
                <a:latin typeface="Comic Sans MS" pitchFamily="66" charset="0"/>
                <a:ea typeface="黑体" pitchFamily="2" charset="-122"/>
              </a:rPr>
              <a:t>Representative Research Groups </a:t>
            </a:r>
            <a:r>
              <a:rPr lang="en-US" altLang="zh-CN" sz="2800" b="1" dirty="0" smtClean="0">
                <a:solidFill>
                  <a:srgbClr val="0000FF"/>
                </a:solidFill>
                <a:effectLst>
                  <a:outerShdw blurRad="38100" dist="38100" dir="2700000" algn="tl">
                    <a:srgbClr val="C0C0C0"/>
                  </a:outerShdw>
                </a:effectLst>
                <a:latin typeface="Comic Sans MS" pitchFamily="66" charset="0"/>
                <a:ea typeface="黑体" pitchFamily="2" charset="-122"/>
              </a:rPr>
              <a:t>(3/5</a:t>
            </a:r>
            <a:r>
              <a:rPr lang="en-US" altLang="zh-CN" sz="2800" b="1" dirty="0">
                <a:solidFill>
                  <a:srgbClr val="0000FF"/>
                </a:solidFill>
                <a:effectLst>
                  <a:outerShdw blurRad="38100" dist="38100" dir="2700000" algn="tl">
                    <a:srgbClr val="C0C0C0"/>
                  </a:outerShdw>
                </a:effectLst>
                <a:latin typeface="Comic Sans MS" pitchFamily="66" charset="0"/>
                <a:ea typeface="黑体" pitchFamily="2" charset="-122"/>
              </a:rPr>
              <a:t>)</a:t>
            </a:r>
          </a:p>
        </p:txBody>
      </p:sp>
      <p:sp>
        <p:nvSpPr>
          <p:cNvPr id="19462" name="Text Box 11"/>
          <p:cNvSpPr txBox="1">
            <a:spLocks noChangeArrowheads="1"/>
          </p:cNvSpPr>
          <p:nvPr/>
        </p:nvSpPr>
        <p:spPr bwMode="auto">
          <a:xfrm>
            <a:off x="288925" y="1327150"/>
            <a:ext cx="8675688" cy="560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5125" indent="-365125" eaLnBrk="0" hangingPunct="0">
              <a:defRPr kumimoji="1" sz="2400">
                <a:solidFill>
                  <a:schemeClr val="tx1"/>
                </a:solidFill>
                <a:latin typeface="Tahoma" pitchFamily="34" charset="0"/>
                <a:ea typeface="宋体" charset="-122"/>
              </a:defRPr>
            </a:lvl1pPr>
            <a:lvl2pPr marL="742950" indent="-285750" eaLnBrk="0" hangingPunct="0">
              <a:defRPr kumimoji="1" sz="2400">
                <a:solidFill>
                  <a:schemeClr val="tx1"/>
                </a:solidFill>
                <a:latin typeface="Tahoma" pitchFamily="34" charset="0"/>
                <a:ea typeface="宋体" charset="-122"/>
              </a:defRPr>
            </a:lvl2pPr>
            <a:lvl3pPr marL="1143000" indent="-228600" eaLnBrk="0" hangingPunct="0">
              <a:defRPr kumimoji="1" sz="2400">
                <a:solidFill>
                  <a:schemeClr val="tx1"/>
                </a:solidFill>
                <a:latin typeface="Tahoma" pitchFamily="34" charset="0"/>
                <a:ea typeface="宋体" charset="-122"/>
              </a:defRPr>
            </a:lvl3pPr>
            <a:lvl4pPr marL="1600200" indent="-228600" eaLnBrk="0" hangingPunct="0">
              <a:defRPr kumimoji="1" sz="2400">
                <a:solidFill>
                  <a:schemeClr val="tx1"/>
                </a:solidFill>
                <a:latin typeface="Tahoma" pitchFamily="34" charset="0"/>
                <a:ea typeface="宋体" charset="-122"/>
              </a:defRPr>
            </a:lvl4pPr>
            <a:lvl5pPr marL="2057400" indent="-228600" eaLnBrk="0" hangingPunct="0">
              <a:defRPr kumimoji="1" sz="2400">
                <a:solidFill>
                  <a:schemeClr val="tx1"/>
                </a:solidFill>
                <a:latin typeface="Tahoma" pitchFamily="34" charset="0"/>
                <a:ea typeface="宋体" charset="-122"/>
              </a:defRPr>
            </a:lvl5pPr>
            <a:lvl6pPr marL="2514600" indent="-228600" eaLnBrk="0" fontAlgn="base" hangingPunct="0">
              <a:spcBef>
                <a:spcPct val="0"/>
              </a:spcBef>
              <a:spcAft>
                <a:spcPct val="0"/>
              </a:spcAft>
              <a:defRPr kumimoji="1" sz="2400">
                <a:solidFill>
                  <a:schemeClr val="tx1"/>
                </a:solidFill>
                <a:latin typeface="Tahoma" pitchFamily="34" charset="0"/>
                <a:ea typeface="宋体" charset="-122"/>
              </a:defRPr>
            </a:lvl6pPr>
            <a:lvl7pPr marL="2971800" indent="-228600" eaLnBrk="0" fontAlgn="base" hangingPunct="0">
              <a:spcBef>
                <a:spcPct val="0"/>
              </a:spcBef>
              <a:spcAft>
                <a:spcPct val="0"/>
              </a:spcAft>
              <a:defRPr kumimoji="1" sz="2400">
                <a:solidFill>
                  <a:schemeClr val="tx1"/>
                </a:solidFill>
                <a:latin typeface="Tahoma" pitchFamily="34" charset="0"/>
                <a:ea typeface="宋体" charset="-122"/>
              </a:defRPr>
            </a:lvl7pPr>
            <a:lvl8pPr marL="3429000" indent="-228600" eaLnBrk="0" fontAlgn="base" hangingPunct="0">
              <a:spcBef>
                <a:spcPct val="0"/>
              </a:spcBef>
              <a:spcAft>
                <a:spcPct val="0"/>
              </a:spcAft>
              <a:defRPr kumimoji="1" sz="2400">
                <a:solidFill>
                  <a:schemeClr val="tx1"/>
                </a:solidFill>
                <a:latin typeface="Tahoma" pitchFamily="34" charset="0"/>
                <a:ea typeface="宋体" charset="-122"/>
              </a:defRPr>
            </a:lvl8pPr>
            <a:lvl9pPr marL="3886200" indent="-228600" eaLnBrk="0" fontAlgn="base" hangingPunct="0">
              <a:spcBef>
                <a:spcPct val="0"/>
              </a:spcBef>
              <a:spcAft>
                <a:spcPct val="0"/>
              </a:spcAft>
              <a:defRPr kumimoji="1" sz="2400">
                <a:solidFill>
                  <a:schemeClr val="tx1"/>
                </a:solidFill>
                <a:latin typeface="Tahoma" pitchFamily="34" charset="0"/>
                <a:ea typeface="宋体" charset="-122"/>
              </a:defRPr>
            </a:lvl9pPr>
          </a:lstStyle>
          <a:p>
            <a:pPr eaLnBrk="1" hangingPunct="1">
              <a:lnSpc>
                <a:spcPct val="150000"/>
              </a:lnSpc>
            </a:pPr>
            <a:r>
              <a:rPr lang="en-US" altLang="zh-CN" dirty="0">
                <a:solidFill>
                  <a:schemeClr val="accent2"/>
                </a:solidFill>
              </a:rPr>
              <a:t>Peking University</a:t>
            </a:r>
          </a:p>
          <a:p>
            <a:pPr eaLnBrk="1" hangingPunct="1">
              <a:lnSpc>
                <a:spcPct val="150000"/>
              </a:lnSpc>
              <a:buFontTx/>
              <a:buChar char="•"/>
            </a:pPr>
            <a:r>
              <a:rPr lang="en-US" altLang="zh-CN" dirty="0">
                <a:solidFill>
                  <a:srgbClr val="0000FF"/>
                </a:solidFill>
              </a:rPr>
              <a:t>Focus:  </a:t>
            </a:r>
            <a:r>
              <a:rPr lang="en-US" altLang="zh-CN" dirty="0" smtClean="0"/>
              <a:t>Architecture-Based Composition</a:t>
            </a:r>
            <a:endParaRPr lang="en-US" altLang="zh-CN" dirty="0"/>
          </a:p>
          <a:p>
            <a:pPr eaLnBrk="1" hangingPunct="1">
              <a:lnSpc>
                <a:spcPct val="150000"/>
              </a:lnSpc>
              <a:buFontTx/>
              <a:buChar char="•"/>
            </a:pPr>
            <a:r>
              <a:rPr lang="en-US" altLang="zh-CN" dirty="0">
                <a:solidFill>
                  <a:srgbClr val="0000FF"/>
                </a:solidFill>
              </a:rPr>
              <a:t>Typical project </a:t>
            </a:r>
          </a:p>
          <a:p>
            <a:pPr lvl="1" eaLnBrk="1" hangingPunct="1">
              <a:lnSpc>
                <a:spcPct val="150000"/>
              </a:lnSpc>
              <a:buFont typeface="Arial" charset="0"/>
              <a:buChar char="•"/>
            </a:pPr>
            <a:r>
              <a:rPr lang="en-US" altLang="zh-CN" sz="1800" dirty="0">
                <a:solidFill>
                  <a:srgbClr val="0000FF"/>
                </a:solidFill>
              </a:rPr>
              <a:t>Theory and methodology of agent-based middleware on Internet Platform</a:t>
            </a:r>
          </a:p>
          <a:p>
            <a:pPr lvl="1" eaLnBrk="1" hangingPunct="1">
              <a:lnSpc>
                <a:spcPct val="150000"/>
              </a:lnSpc>
              <a:buFont typeface="Arial" charset="0"/>
              <a:buChar char="•"/>
            </a:pPr>
            <a:r>
              <a:rPr lang="en-US" altLang="zh-CN" sz="1800" dirty="0">
                <a:solidFill>
                  <a:srgbClr val="0000FF"/>
                </a:solidFill>
              </a:rPr>
              <a:t>Research on Networked Complex Software: Quality and Confidence Assurance, Development Method, and Runtime Mechanism</a:t>
            </a:r>
          </a:p>
          <a:p>
            <a:pPr eaLnBrk="1" hangingPunct="1">
              <a:lnSpc>
                <a:spcPct val="150000"/>
              </a:lnSpc>
              <a:buFontTx/>
              <a:buChar char="•"/>
            </a:pPr>
            <a:r>
              <a:rPr lang="en-US" altLang="zh-CN" dirty="0">
                <a:solidFill>
                  <a:srgbClr val="0000FF"/>
                </a:solidFill>
              </a:rPr>
              <a:t>Website: </a:t>
            </a:r>
            <a:r>
              <a:rPr lang="en-US" altLang="zh-CN" sz="1800" dirty="0">
                <a:solidFill>
                  <a:srgbClr val="0000FF"/>
                </a:solidFill>
              </a:rPr>
              <a:t> </a:t>
            </a:r>
            <a:r>
              <a:rPr lang="en-US" altLang="zh-CN" sz="1800" dirty="0">
                <a:solidFill>
                  <a:srgbClr val="0000FF"/>
                </a:solidFill>
                <a:hlinkClick r:id="rId3"/>
              </a:rPr>
              <a:t>http://sei.pku.edu.cn</a:t>
            </a:r>
            <a:r>
              <a:rPr lang="en-US" altLang="zh-CN" sz="1800" dirty="0">
                <a:solidFill>
                  <a:srgbClr val="0000FF"/>
                </a:solidFill>
              </a:rPr>
              <a:t>  </a:t>
            </a:r>
            <a:r>
              <a:rPr lang="en-US" altLang="zh-CN" dirty="0">
                <a:solidFill>
                  <a:srgbClr val="0000FF"/>
                </a:solidFill>
              </a:rPr>
              <a:t> </a:t>
            </a:r>
          </a:p>
          <a:p>
            <a:pPr eaLnBrk="1" hangingPunct="1">
              <a:lnSpc>
                <a:spcPct val="150000"/>
              </a:lnSpc>
              <a:buFontTx/>
              <a:buChar char="•"/>
            </a:pPr>
            <a:r>
              <a:rPr lang="en-US" altLang="zh-CN" dirty="0">
                <a:solidFill>
                  <a:srgbClr val="0000FF"/>
                </a:solidFill>
              </a:rPr>
              <a:t>Main publications:</a:t>
            </a:r>
          </a:p>
          <a:p>
            <a:pPr eaLnBrk="1" hangingPunct="1">
              <a:lnSpc>
                <a:spcPct val="150000"/>
              </a:lnSpc>
            </a:pPr>
            <a:r>
              <a:rPr lang="en-US" altLang="zh-CN" sz="1800" dirty="0">
                <a:solidFill>
                  <a:srgbClr val="0000FF"/>
                </a:solidFill>
              </a:rPr>
              <a:t>      </a:t>
            </a:r>
            <a:r>
              <a:rPr lang="en-US" altLang="zh-CN" sz="1800" dirty="0"/>
              <a:t>ICSE, FSE, ICWS, COMPSAC, CBSE, IEEE TSC, ASE, JSS, IJSEKE, JSM, SSM, Science in China, JCST</a:t>
            </a:r>
            <a:r>
              <a:rPr lang="en-US" altLang="zh-CN" sz="1800" dirty="0">
                <a:latin typeface="Times New Roman" pitchFamily="18" charset="0"/>
              </a:rPr>
              <a:t>…</a:t>
            </a:r>
            <a:r>
              <a:rPr lang="en-US" altLang="zh-CN" sz="1800" dirty="0"/>
              <a:t> </a:t>
            </a:r>
            <a:endParaRPr lang="en-US" altLang="zh-CN" dirty="0">
              <a:solidFill>
                <a:srgbClr val="0000FF"/>
              </a:solidFill>
            </a:endParaRPr>
          </a:p>
          <a:p>
            <a:pPr eaLnBrk="1" hangingPunct="1">
              <a:lnSpc>
                <a:spcPct val="150000"/>
              </a:lnSpc>
            </a:pPr>
            <a:r>
              <a:rPr lang="en-US" altLang="zh-CN" dirty="0">
                <a:solidFill>
                  <a:srgbClr val="0000FF"/>
                </a:solidFill>
              </a:rPr>
              <a:t>    </a:t>
            </a: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680"/>
            <a:ext cx="1303336" cy="506559"/>
          </a:xfrm>
          <a:prstGeom prst="rect">
            <a:avLst/>
          </a:prstGeom>
        </p:spPr>
      </p:pic>
      <p:sp>
        <p:nvSpPr>
          <p:cNvPr id="3" name="日期占位符 2"/>
          <p:cNvSpPr>
            <a:spLocks noGrp="1"/>
          </p:cNvSpPr>
          <p:nvPr>
            <p:ph type="dt" sz="half" idx="10"/>
          </p:nvPr>
        </p:nvSpPr>
        <p:spPr/>
        <p:txBody>
          <a:bodyPr/>
          <a:lstStyle/>
          <a:p>
            <a:fld id="{2E3FD2ED-BC17-4247-B8D7-AAFE3E082728}" type="datetime1">
              <a:rPr lang="en-US" altLang="zh-CN" smtClean="0"/>
              <a:pPr/>
              <a:t>11-9-27</a:t>
            </a:fld>
            <a:endParaRPr lang="zh-CN" altLang="en-US"/>
          </a:p>
        </p:txBody>
      </p:sp>
      <p:sp>
        <p:nvSpPr>
          <p:cNvPr id="4" name="灯片编号占位符 3"/>
          <p:cNvSpPr>
            <a:spLocks noGrp="1"/>
          </p:cNvSpPr>
          <p:nvPr>
            <p:ph type="sldNum" sz="quarter" idx="12"/>
          </p:nvPr>
        </p:nvSpPr>
        <p:spPr/>
        <p:txBody>
          <a:bodyPr/>
          <a:lstStyle/>
          <a:p>
            <a:fld id="{FB66567B-6BB6-477E-BC27-473F1BE5CFAB}" type="slidenum">
              <a:rPr lang="zh-CN" altLang="en-US" smtClean="0"/>
              <a:pPr/>
              <a:t>31</a:t>
            </a:fld>
            <a:endParaRPr lang="zh-CN" altLang="en-US"/>
          </a:p>
        </p:txBody>
      </p:sp>
    </p:spTree>
    <p:extLst>
      <p:ext uri="{BB962C8B-B14F-4D97-AF65-F5344CB8AC3E}">
        <p14:creationId xmlns:p14="http://schemas.microsoft.com/office/powerpoint/2010/main" val="2537488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9552" y="53752"/>
            <a:ext cx="8229600" cy="1143000"/>
          </a:xfrm>
        </p:spPr>
        <p:txBody>
          <a:bodyPr>
            <a:normAutofit/>
          </a:bodyPr>
          <a:lstStyle/>
          <a:p>
            <a:pPr algn="r"/>
            <a:r>
              <a:rPr lang="en-US" altLang="zh-CN" sz="2800" dirty="0" smtClean="0"/>
              <a:t>ABC Technical Framework</a:t>
            </a:r>
          </a:p>
        </p:txBody>
      </p:sp>
      <p:sp>
        <p:nvSpPr>
          <p:cNvPr id="3076" name="Rectangle 3">
            <a:hlinkClick r:id="rId3" action="ppaction://hlinksldjump"/>
          </p:cNvPr>
          <p:cNvSpPr>
            <a:spLocks noChangeArrowheads="1"/>
          </p:cNvSpPr>
          <p:nvPr/>
        </p:nvSpPr>
        <p:spPr bwMode="auto">
          <a:xfrm>
            <a:off x="323850" y="1400175"/>
            <a:ext cx="1584325" cy="1081088"/>
          </a:xfrm>
          <a:prstGeom prst="rect">
            <a:avLst/>
          </a:prstGeom>
          <a:solidFill>
            <a:srgbClr val="3366FF"/>
          </a:solidFill>
          <a:ln w="9525">
            <a:solidFill>
              <a:srgbClr val="FF6600"/>
            </a:solidFill>
            <a:miter lim="800000"/>
            <a:headEnd/>
            <a:tailEnd/>
          </a:ln>
        </p:spPr>
        <p:txBody>
          <a:bodyPr anchor="ctr"/>
          <a:lstStyle/>
          <a:p>
            <a:r>
              <a:rPr lang="en-US" altLang="zh-CN" sz="1600">
                <a:solidFill>
                  <a:schemeClr val="bg1"/>
                </a:solidFill>
                <a:latin typeface="Calibri" pitchFamily="34" charset="0"/>
              </a:rPr>
              <a:t>Feature Oriented Requirements Analysis</a:t>
            </a:r>
          </a:p>
        </p:txBody>
      </p:sp>
      <p:sp>
        <p:nvSpPr>
          <p:cNvPr id="3077" name="Rectangle 4">
            <a:hlinkClick r:id="rId4" action="ppaction://hlinksldjump"/>
          </p:cNvPr>
          <p:cNvSpPr>
            <a:spLocks noChangeArrowheads="1"/>
          </p:cNvSpPr>
          <p:nvPr/>
        </p:nvSpPr>
        <p:spPr bwMode="auto">
          <a:xfrm>
            <a:off x="2124075" y="1400175"/>
            <a:ext cx="1368425" cy="1081088"/>
          </a:xfrm>
          <a:prstGeom prst="rect">
            <a:avLst/>
          </a:prstGeom>
          <a:solidFill>
            <a:srgbClr val="3366FF"/>
          </a:solidFill>
          <a:ln w="9525">
            <a:solidFill>
              <a:srgbClr val="FF6600"/>
            </a:solidFill>
            <a:miter lim="800000"/>
            <a:headEnd/>
            <a:tailEnd/>
          </a:ln>
        </p:spPr>
        <p:txBody>
          <a:bodyPr anchor="ctr"/>
          <a:lstStyle/>
          <a:p>
            <a:r>
              <a:rPr lang="en-US" altLang="zh-CN" sz="1600">
                <a:solidFill>
                  <a:schemeClr val="bg1"/>
                </a:solidFill>
                <a:latin typeface="Calibri" pitchFamily="34" charset="0"/>
              </a:rPr>
              <a:t>Design of Software</a:t>
            </a:r>
          </a:p>
          <a:p>
            <a:r>
              <a:rPr lang="en-US" altLang="zh-CN" sz="1600">
                <a:solidFill>
                  <a:schemeClr val="bg1"/>
                </a:solidFill>
                <a:latin typeface="Calibri" pitchFamily="34" charset="0"/>
              </a:rPr>
              <a:t>Architecture</a:t>
            </a:r>
          </a:p>
        </p:txBody>
      </p:sp>
      <p:sp>
        <p:nvSpPr>
          <p:cNvPr id="3078" name="Rectangle 5">
            <a:hlinkClick r:id="rId4" action="ppaction://hlinksldjump"/>
          </p:cNvPr>
          <p:cNvSpPr>
            <a:spLocks noChangeArrowheads="1"/>
          </p:cNvSpPr>
          <p:nvPr/>
        </p:nvSpPr>
        <p:spPr bwMode="auto">
          <a:xfrm>
            <a:off x="3708400" y="1398588"/>
            <a:ext cx="1439863" cy="1079500"/>
          </a:xfrm>
          <a:prstGeom prst="rect">
            <a:avLst/>
          </a:prstGeom>
          <a:solidFill>
            <a:srgbClr val="3366FF"/>
          </a:solidFill>
          <a:ln w="9525">
            <a:solidFill>
              <a:srgbClr val="FF6600"/>
            </a:solidFill>
            <a:miter lim="800000"/>
            <a:headEnd/>
            <a:tailEnd/>
          </a:ln>
        </p:spPr>
        <p:txBody>
          <a:bodyPr anchor="ctr"/>
          <a:lstStyle/>
          <a:p>
            <a:r>
              <a:rPr lang="en-US" altLang="zh-CN" sz="1600">
                <a:solidFill>
                  <a:schemeClr val="bg1"/>
                </a:solidFill>
                <a:latin typeface="Calibri" pitchFamily="34" charset="0"/>
              </a:rPr>
              <a:t>Architecture Based Component Composition</a:t>
            </a:r>
          </a:p>
        </p:txBody>
      </p:sp>
      <p:sp>
        <p:nvSpPr>
          <p:cNvPr id="3079" name="Rectangle 6">
            <a:hlinkClick r:id="rId5" action="ppaction://hlinksldjump"/>
          </p:cNvPr>
          <p:cNvSpPr>
            <a:spLocks noChangeArrowheads="1"/>
          </p:cNvSpPr>
          <p:nvPr/>
        </p:nvSpPr>
        <p:spPr bwMode="auto">
          <a:xfrm>
            <a:off x="5437188" y="1400175"/>
            <a:ext cx="1439862" cy="1079500"/>
          </a:xfrm>
          <a:prstGeom prst="rect">
            <a:avLst/>
          </a:prstGeom>
          <a:solidFill>
            <a:srgbClr val="3366FF"/>
          </a:solidFill>
          <a:ln w="9525">
            <a:solidFill>
              <a:srgbClr val="FF6600"/>
            </a:solidFill>
            <a:miter lim="800000"/>
            <a:headEnd/>
            <a:tailEnd/>
          </a:ln>
        </p:spPr>
        <p:txBody>
          <a:bodyPr anchor="ctr"/>
          <a:lstStyle/>
          <a:p>
            <a:r>
              <a:rPr lang="en-US" altLang="zh-CN" sz="1600">
                <a:solidFill>
                  <a:schemeClr val="bg1"/>
                </a:solidFill>
                <a:latin typeface="Calibri" pitchFamily="34" charset="0"/>
              </a:rPr>
              <a:t>Architecture Based Application Deployment</a:t>
            </a:r>
          </a:p>
        </p:txBody>
      </p:sp>
      <p:sp>
        <p:nvSpPr>
          <p:cNvPr id="3080" name="Rectangle 7">
            <a:hlinkClick r:id="rId6" action="ppaction://hlinksldjump"/>
          </p:cNvPr>
          <p:cNvSpPr>
            <a:spLocks noChangeArrowheads="1"/>
          </p:cNvSpPr>
          <p:nvPr/>
        </p:nvSpPr>
        <p:spPr bwMode="auto">
          <a:xfrm>
            <a:off x="7164388" y="1400175"/>
            <a:ext cx="1512887" cy="1079500"/>
          </a:xfrm>
          <a:prstGeom prst="rect">
            <a:avLst/>
          </a:prstGeom>
          <a:solidFill>
            <a:srgbClr val="3366FF"/>
          </a:solidFill>
          <a:ln w="9525">
            <a:solidFill>
              <a:srgbClr val="FF6600"/>
            </a:solidFill>
            <a:miter lim="800000"/>
            <a:headEnd/>
            <a:tailEnd/>
          </a:ln>
        </p:spPr>
        <p:txBody>
          <a:bodyPr anchor="ctr"/>
          <a:lstStyle/>
          <a:p>
            <a:r>
              <a:rPr lang="en-US" altLang="zh-CN" sz="1600">
                <a:solidFill>
                  <a:schemeClr val="bg1"/>
                </a:solidFill>
                <a:latin typeface="Calibri" pitchFamily="34" charset="0"/>
              </a:rPr>
              <a:t>Architecture Based Maintenance and Evolution</a:t>
            </a:r>
          </a:p>
        </p:txBody>
      </p:sp>
      <p:sp>
        <p:nvSpPr>
          <p:cNvPr id="3081" name="AutoShape 8"/>
          <p:cNvSpPr>
            <a:spLocks noChangeArrowheads="1"/>
          </p:cNvSpPr>
          <p:nvPr/>
        </p:nvSpPr>
        <p:spPr bwMode="auto">
          <a:xfrm>
            <a:off x="1547813" y="1111250"/>
            <a:ext cx="1152525" cy="301625"/>
          </a:xfrm>
          <a:prstGeom prst="curvedDownArrow">
            <a:avLst>
              <a:gd name="adj1" fmla="val 42155"/>
              <a:gd name="adj2" fmla="val 118576"/>
              <a:gd name="adj3" fmla="val 42106"/>
            </a:avLst>
          </a:prstGeom>
          <a:solidFill>
            <a:schemeClr val="accent1"/>
          </a:solidFill>
          <a:ln w="9525">
            <a:solidFill>
              <a:srgbClr val="FF6600"/>
            </a:solidFill>
            <a:miter lim="800000"/>
            <a:headEnd/>
            <a:tailEnd/>
          </a:ln>
        </p:spPr>
        <p:txBody>
          <a:bodyPr wrap="none" anchor="ctr"/>
          <a:lstStyle/>
          <a:p>
            <a:endParaRPr lang="zh-CN" altLang="en-US">
              <a:latin typeface="Calibri" pitchFamily="34" charset="0"/>
            </a:endParaRPr>
          </a:p>
        </p:txBody>
      </p:sp>
      <p:sp>
        <p:nvSpPr>
          <p:cNvPr id="3082" name="AutoShape 9"/>
          <p:cNvSpPr>
            <a:spLocks noChangeArrowheads="1"/>
          </p:cNvSpPr>
          <p:nvPr/>
        </p:nvSpPr>
        <p:spPr bwMode="auto">
          <a:xfrm>
            <a:off x="3132138" y="1111250"/>
            <a:ext cx="1152525" cy="301625"/>
          </a:xfrm>
          <a:prstGeom prst="curvedDownArrow">
            <a:avLst>
              <a:gd name="adj1" fmla="val 42155"/>
              <a:gd name="adj2" fmla="val 118576"/>
              <a:gd name="adj3" fmla="val 42106"/>
            </a:avLst>
          </a:prstGeom>
          <a:solidFill>
            <a:schemeClr val="accent1"/>
          </a:solidFill>
          <a:ln w="9525">
            <a:solidFill>
              <a:srgbClr val="FF6600"/>
            </a:solidFill>
            <a:miter lim="800000"/>
            <a:headEnd/>
            <a:tailEnd/>
          </a:ln>
        </p:spPr>
        <p:txBody>
          <a:bodyPr wrap="none" anchor="ctr"/>
          <a:lstStyle/>
          <a:p>
            <a:endParaRPr lang="zh-CN" altLang="en-US">
              <a:latin typeface="Calibri" pitchFamily="34" charset="0"/>
            </a:endParaRPr>
          </a:p>
        </p:txBody>
      </p:sp>
      <p:sp>
        <p:nvSpPr>
          <p:cNvPr id="3083" name="AutoShape 10"/>
          <p:cNvSpPr>
            <a:spLocks noChangeArrowheads="1"/>
          </p:cNvSpPr>
          <p:nvPr/>
        </p:nvSpPr>
        <p:spPr bwMode="auto">
          <a:xfrm>
            <a:off x="4787900" y="1111250"/>
            <a:ext cx="1152525" cy="301625"/>
          </a:xfrm>
          <a:prstGeom prst="curvedDownArrow">
            <a:avLst>
              <a:gd name="adj1" fmla="val 42155"/>
              <a:gd name="adj2" fmla="val 118576"/>
              <a:gd name="adj3" fmla="val 42106"/>
            </a:avLst>
          </a:prstGeom>
          <a:solidFill>
            <a:schemeClr val="accent1"/>
          </a:solidFill>
          <a:ln w="9525">
            <a:solidFill>
              <a:srgbClr val="FF6600"/>
            </a:solidFill>
            <a:miter lim="800000"/>
            <a:headEnd/>
            <a:tailEnd/>
          </a:ln>
        </p:spPr>
        <p:txBody>
          <a:bodyPr wrap="none" anchor="ctr"/>
          <a:lstStyle/>
          <a:p>
            <a:endParaRPr lang="zh-CN" altLang="en-US">
              <a:latin typeface="Calibri" pitchFamily="34" charset="0"/>
            </a:endParaRPr>
          </a:p>
        </p:txBody>
      </p:sp>
      <p:sp>
        <p:nvSpPr>
          <p:cNvPr id="3084" name="AutoShape 11"/>
          <p:cNvSpPr>
            <a:spLocks noChangeArrowheads="1"/>
          </p:cNvSpPr>
          <p:nvPr/>
        </p:nvSpPr>
        <p:spPr bwMode="auto">
          <a:xfrm>
            <a:off x="6516688" y="1111250"/>
            <a:ext cx="1152525" cy="301625"/>
          </a:xfrm>
          <a:prstGeom prst="curvedDownArrow">
            <a:avLst>
              <a:gd name="adj1" fmla="val 42155"/>
              <a:gd name="adj2" fmla="val 118576"/>
              <a:gd name="adj3" fmla="val 42106"/>
            </a:avLst>
          </a:prstGeom>
          <a:solidFill>
            <a:schemeClr val="accent1"/>
          </a:solidFill>
          <a:ln w="9525">
            <a:solidFill>
              <a:srgbClr val="FF6600"/>
            </a:solidFill>
            <a:miter lim="800000"/>
            <a:headEnd/>
            <a:tailEnd/>
          </a:ln>
        </p:spPr>
        <p:txBody>
          <a:bodyPr wrap="none" anchor="ctr"/>
          <a:lstStyle/>
          <a:p>
            <a:endParaRPr lang="zh-CN" altLang="en-US">
              <a:latin typeface="Calibri" pitchFamily="34" charset="0"/>
            </a:endParaRPr>
          </a:p>
        </p:txBody>
      </p:sp>
      <p:sp>
        <p:nvSpPr>
          <p:cNvPr id="3085" name="AutoShape 12"/>
          <p:cNvSpPr>
            <a:spLocks noChangeArrowheads="1"/>
          </p:cNvSpPr>
          <p:nvPr/>
        </p:nvSpPr>
        <p:spPr bwMode="auto">
          <a:xfrm rot="10800000">
            <a:off x="1403350" y="2479675"/>
            <a:ext cx="1152525" cy="301625"/>
          </a:xfrm>
          <a:prstGeom prst="curvedDownArrow">
            <a:avLst>
              <a:gd name="adj1" fmla="val 42155"/>
              <a:gd name="adj2" fmla="val 118576"/>
              <a:gd name="adj3" fmla="val 42106"/>
            </a:avLst>
          </a:prstGeom>
          <a:solidFill>
            <a:schemeClr val="accent1"/>
          </a:solidFill>
          <a:ln w="9525">
            <a:solidFill>
              <a:srgbClr val="FF6600"/>
            </a:solidFill>
            <a:miter lim="800000"/>
            <a:headEnd/>
            <a:tailEnd/>
          </a:ln>
        </p:spPr>
        <p:txBody>
          <a:bodyPr wrap="none" anchor="ctr"/>
          <a:lstStyle/>
          <a:p>
            <a:endParaRPr lang="zh-CN" altLang="en-US">
              <a:latin typeface="Calibri" pitchFamily="34" charset="0"/>
            </a:endParaRPr>
          </a:p>
        </p:txBody>
      </p:sp>
      <p:sp>
        <p:nvSpPr>
          <p:cNvPr id="3086" name="AutoShape 13"/>
          <p:cNvSpPr>
            <a:spLocks noChangeArrowheads="1"/>
          </p:cNvSpPr>
          <p:nvPr/>
        </p:nvSpPr>
        <p:spPr bwMode="auto">
          <a:xfrm rot="10800000">
            <a:off x="2987675" y="2479675"/>
            <a:ext cx="1152525" cy="301625"/>
          </a:xfrm>
          <a:prstGeom prst="curvedDownArrow">
            <a:avLst>
              <a:gd name="adj1" fmla="val 42155"/>
              <a:gd name="adj2" fmla="val 118576"/>
              <a:gd name="adj3" fmla="val 42106"/>
            </a:avLst>
          </a:prstGeom>
          <a:solidFill>
            <a:schemeClr val="accent1"/>
          </a:solidFill>
          <a:ln w="9525">
            <a:solidFill>
              <a:srgbClr val="FF6600"/>
            </a:solidFill>
            <a:miter lim="800000"/>
            <a:headEnd/>
            <a:tailEnd/>
          </a:ln>
        </p:spPr>
        <p:txBody>
          <a:bodyPr wrap="none" anchor="ctr"/>
          <a:lstStyle/>
          <a:p>
            <a:endParaRPr lang="zh-CN" altLang="en-US">
              <a:latin typeface="Calibri" pitchFamily="34" charset="0"/>
            </a:endParaRPr>
          </a:p>
        </p:txBody>
      </p:sp>
      <p:sp>
        <p:nvSpPr>
          <p:cNvPr id="3087" name="AutoShape 14"/>
          <p:cNvSpPr>
            <a:spLocks noChangeArrowheads="1"/>
          </p:cNvSpPr>
          <p:nvPr/>
        </p:nvSpPr>
        <p:spPr bwMode="auto">
          <a:xfrm rot="10800000">
            <a:off x="4716463" y="2479675"/>
            <a:ext cx="1152525" cy="301625"/>
          </a:xfrm>
          <a:prstGeom prst="curvedDownArrow">
            <a:avLst>
              <a:gd name="adj1" fmla="val 42155"/>
              <a:gd name="adj2" fmla="val 118576"/>
              <a:gd name="adj3" fmla="val 42106"/>
            </a:avLst>
          </a:prstGeom>
          <a:solidFill>
            <a:schemeClr val="accent1"/>
          </a:solidFill>
          <a:ln w="9525">
            <a:solidFill>
              <a:srgbClr val="FF6600"/>
            </a:solidFill>
            <a:miter lim="800000"/>
            <a:headEnd/>
            <a:tailEnd/>
          </a:ln>
        </p:spPr>
        <p:txBody>
          <a:bodyPr wrap="none" anchor="ctr"/>
          <a:lstStyle/>
          <a:p>
            <a:endParaRPr lang="zh-CN" altLang="en-US">
              <a:latin typeface="Calibri" pitchFamily="34" charset="0"/>
            </a:endParaRPr>
          </a:p>
        </p:txBody>
      </p:sp>
      <p:sp>
        <p:nvSpPr>
          <p:cNvPr id="3088" name="AutoShape 15"/>
          <p:cNvSpPr>
            <a:spLocks noChangeArrowheads="1"/>
          </p:cNvSpPr>
          <p:nvPr/>
        </p:nvSpPr>
        <p:spPr bwMode="auto">
          <a:xfrm rot="10800000">
            <a:off x="6443663" y="2479675"/>
            <a:ext cx="1152525" cy="301625"/>
          </a:xfrm>
          <a:prstGeom prst="curvedDownArrow">
            <a:avLst>
              <a:gd name="adj1" fmla="val 42155"/>
              <a:gd name="adj2" fmla="val 118576"/>
              <a:gd name="adj3" fmla="val 42106"/>
            </a:avLst>
          </a:prstGeom>
          <a:solidFill>
            <a:schemeClr val="accent1"/>
          </a:solidFill>
          <a:ln w="9525">
            <a:solidFill>
              <a:srgbClr val="FF6600"/>
            </a:solidFill>
            <a:miter lim="800000"/>
            <a:headEnd/>
            <a:tailEnd/>
          </a:ln>
        </p:spPr>
        <p:txBody>
          <a:bodyPr wrap="none" anchor="ctr"/>
          <a:lstStyle/>
          <a:p>
            <a:endParaRPr lang="zh-CN" altLang="en-US">
              <a:latin typeface="Calibri" pitchFamily="34" charset="0"/>
            </a:endParaRPr>
          </a:p>
        </p:txBody>
      </p:sp>
      <p:sp>
        <p:nvSpPr>
          <p:cNvPr id="3089" name="AutoShape 16"/>
          <p:cNvSpPr>
            <a:spLocks noChangeArrowheads="1"/>
          </p:cNvSpPr>
          <p:nvPr/>
        </p:nvSpPr>
        <p:spPr bwMode="auto">
          <a:xfrm>
            <a:off x="323850" y="2852738"/>
            <a:ext cx="1584325" cy="1008062"/>
          </a:xfrm>
          <a:prstGeom prst="roundRect">
            <a:avLst>
              <a:gd name="adj" fmla="val 16667"/>
            </a:avLst>
          </a:prstGeom>
          <a:solidFill>
            <a:srgbClr val="990000"/>
          </a:solidFill>
          <a:ln w="9525">
            <a:solidFill>
              <a:schemeClr val="tx1"/>
            </a:solidFill>
            <a:round/>
            <a:headEnd/>
            <a:tailEnd/>
          </a:ln>
        </p:spPr>
        <p:txBody>
          <a:bodyPr anchor="ctr"/>
          <a:lstStyle/>
          <a:p>
            <a:r>
              <a:rPr lang="en-US" altLang="zh-CN" sz="2000" dirty="0" err="1">
                <a:solidFill>
                  <a:schemeClr val="bg1"/>
                </a:solidFill>
                <a:latin typeface="Calibri" pitchFamily="34" charset="0"/>
              </a:rPr>
              <a:t>FMTool</a:t>
            </a:r>
            <a:r>
              <a:rPr lang="en-US" altLang="zh-CN" sz="2000" dirty="0">
                <a:solidFill>
                  <a:schemeClr val="bg1"/>
                </a:solidFill>
                <a:latin typeface="Calibri" pitchFamily="34" charset="0"/>
              </a:rPr>
              <a:t> </a:t>
            </a:r>
            <a:r>
              <a:rPr lang="en-US" altLang="zh-CN" sz="1600" dirty="0">
                <a:solidFill>
                  <a:schemeClr val="bg1"/>
                </a:solidFill>
                <a:latin typeface="Calibri" pitchFamily="34" charset="0"/>
              </a:rPr>
              <a:t>(Feature Modeling Tool)</a:t>
            </a:r>
          </a:p>
        </p:txBody>
      </p:sp>
      <p:sp>
        <p:nvSpPr>
          <p:cNvPr id="3090" name="AutoShape 17"/>
          <p:cNvSpPr>
            <a:spLocks noChangeArrowheads="1"/>
          </p:cNvSpPr>
          <p:nvPr/>
        </p:nvSpPr>
        <p:spPr bwMode="auto">
          <a:xfrm>
            <a:off x="2124075" y="2852738"/>
            <a:ext cx="6551613" cy="503237"/>
          </a:xfrm>
          <a:prstGeom prst="roundRect">
            <a:avLst>
              <a:gd name="adj" fmla="val 9912"/>
            </a:avLst>
          </a:prstGeom>
          <a:solidFill>
            <a:srgbClr val="990000"/>
          </a:solidFill>
          <a:ln w="9525">
            <a:solidFill>
              <a:schemeClr val="tx1"/>
            </a:solidFill>
            <a:round/>
            <a:headEnd/>
            <a:tailEnd/>
          </a:ln>
        </p:spPr>
        <p:txBody>
          <a:bodyPr wrap="none"/>
          <a:lstStyle/>
          <a:p>
            <a:r>
              <a:rPr lang="en-US" altLang="zh-CN" sz="2000" dirty="0" err="1">
                <a:solidFill>
                  <a:schemeClr val="bg1"/>
                </a:solidFill>
                <a:latin typeface="Calibri" pitchFamily="34" charset="0"/>
              </a:rPr>
              <a:t>ABCTool</a:t>
            </a:r>
            <a:r>
              <a:rPr lang="en-US" altLang="zh-CN" sz="2000" dirty="0">
                <a:solidFill>
                  <a:schemeClr val="bg1"/>
                </a:solidFill>
                <a:latin typeface="Calibri" pitchFamily="34" charset="0"/>
              </a:rPr>
              <a:t> </a:t>
            </a:r>
            <a:r>
              <a:rPr lang="en-US" altLang="zh-CN" sz="1600" dirty="0">
                <a:solidFill>
                  <a:schemeClr val="bg1"/>
                </a:solidFill>
                <a:latin typeface="Calibri" pitchFamily="34" charset="0"/>
              </a:rPr>
              <a:t>(Architecture Modeling Tool)</a:t>
            </a:r>
          </a:p>
        </p:txBody>
      </p:sp>
      <p:sp>
        <p:nvSpPr>
          <p:cNvPr id="3091" name="AutoShape 18"/>
          <p:cNvSpPr>
            <a:spLocks noChangeArrowheads="1"/>
          </p:cNvSpPr>
          <p:nvPr/>
        </p:nvSpPr>
        <p:spPr bwMode="auto">
          <a:xfrm>
            <a:off x="2124075" y="3429000"/>
            <a:ext cx="6551613" cy="431800"/>
          </a:xfrm>
          <a:prstGeom prst="roundRect">
            <a:avLst>
              <a:gd name="adj" fmla="val 16667"/>
            </a:avLst>
          </a:prstGeom>
          <a:solidFill>
            <a:srgbClr val="990000"/>
          </a:solidFill>
          <a:ln w="9525">
            <a:solidFill>
              <a:schemeClr val="tx1"/>
            </a:solidFill>
            <a:round/>
            <a:headEnd/>
            <a:tailEnd/>
          </a:ln>
        </p:spPr>
        <p:txBody>
          <a:bodyPr wrap="none" anchor="ctr"/>
          <a:lstStyle/>
          <a:p>
            <a:r>
              <a:rPr lang="en-US" altLang="zh-CN" sz="2000">
                <a:solidFill>
                  <a:schemeClr val="bg1"/>
                </a:solidFill>
                <a:latin typeface="Calibri" pitchFamily="34" charset="0"/>
              </a:rPr>
              <a:t>PKUAS </a:t>
            </a:r>
            <a:r>
              <a:rPr lang="en-US" altLang="zh-CN" sz="1600">
                <a:solidFill>
                  <a:schemeClr val="bg1"/>
                </a:solidFill>
                <a:latin typeface="Calibri" pitchFamily="34" charset="0"/>
              </a:rPr>
              <a:t>(J2EE-compliant Middleware)</a:t>
            </a:r>
          </a:p>
        </p:txBody>
      </p:sp>
      <p:pic>
        <p:nvPicPr>
          <p:cNvPr id="21" name="图片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5680"/>
            <a:ext cx="1303336" cy="506559"/>
          </a:xfrm>
          <a:prstGeom prst="rect">
            <a:avLst/>
          </a:prstGeom>
        </p:spPr>
      </p:pic>
      <p:sp>
        <p:nvSpPr>
          <p:cNvPr id="22" name="Line 4"/>
          <p:cNvSpPr>
            <a:spLocks noChangeShapeType="1"/>
          </p:cNvSpPr>
          <p:nvPr/>
        </p:nvSpPr>
        <p:spPr bwMode="auto">
          <a:xfrm>
            <a:off x="1077913" y="908720"/>
            <a:ext cx="8066087" cy="0"/>
          </a:xfrm>
          <a:prstGeom prst="line">
            <a:avLst/>
          </a:prstGeom>
          <a:noFill/>
          <a:ln w="38100">
            <a:solidFill>
              <a:srgbClr val="FF99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rgbClr val="995C00"/>
                  </a:outerShdw>
                </a:effectLst>
              </a14:hiddenEffects>
            </a:ext>
          </a:extLst>
        </p:spPr>
        <p:txBody>
          <a:bodyPr wrap="none"/>
          <a:lstStyle/>
          <a:p>
            <a:endParaRPr lang="zh-CN" altLang="en-US"/>
          </a:p>
        </p:txBody>
      </p:sp>
      <p:sp>
        <p:nvSpPr>
          <p:cNvPr id="23" name="内容占位符 1"/>
          <p:cNvSpPr>
            <a:spLocks noGrp="1"/>
          </p:cNvSpPr>
          <p:nvPr>
            <p:ph idx="1"/>
          </p:nvPr>
        </p:nvSpPr>
        <p:spPr>
          <a:xfrm>
            <a:off x="457200" y="4001608"/>
            <a:ext cx="8229600" cy="2307712"/>
          </a:xfrm>
        </p:spPr>
        <p:txBody>
          <a:bodyPr/>
          <a:lstStyle/>
          <a:p>
            <a:r>
              <a:rPr lang="en-US" altLang="zh-CN" dirty="0" smtClean="0">
                <a:latin typeface="Calibri" pitchFamily="34" charset="0"/>
                <a:ea typeface="黑体" pitchFamily="49" charset="-122"/>
                <a:cs typeface="Calibri" pitchFamily="34" charset="0"/>
              </a:rPr>
              <a:t>Proposed </a:t>
            </a:r>
            <a:r>
              <a:rPr lang="en-US" altLang="zh-CN" dirty="0">
                <a:latin typeface="Calibri" pitchFamily="34" charset="0"/>
                <a:ea typeface="黑体" pitchFamily="49" charset="-122"/>
                <a:cs typeface="Calibri" pitchFamily="34" charset="0"/>
              </a:rPr>
              <a:t>in 1998 </a:t>
            </a:r>
            <a:endParaRPr lang="en-US" altLang="zh-CN" dirty="0" smtClean="0">
              <a:latin typeface="Calibri" pitchFamily="34" charset="0"/>
              <a:ea typeface="黑体" pitchFamily="49" charset="-122"/>
              <a:cs typeface="Calibri" pitchFamily="34" charset="0"/>
            </a:endParaRPr>
          </a:p>
          <a:p>
            <a:pPr lvl="1"/>
            <a:r>
              <a:rPr lang="en-US" altLang="zh-CN" sz="1600" dirty="0" smtClean="0">
                <a:latin typeface="Calibri" pitchFamily="34" charset="0"/>
                <a:ea typeface="楷体_GB2312" pitchFamily="49" charset="-122"/>
                <a:cs typeface="Calibri" pitchFamily="34" charset="0"/>
              </a:rPr>
              <a:t>Introduces </a:t>
            </a:r>
            <a:r>
              <a:rPr lang="en-US" altLang="zh-CN" sz="1600" dirty="0">
                <a:latin typeface="Calibri" pitchFamily="34" charset="0"/>
                <a:ea typeface="楷体_GB2312" pitchFamily="49" charset="-122"/>
                <a:cs typeface="Calibri" pitchFamily="34" charset="0"/>
              </a:rPr>
              <a:t>software architectures into each phase of software life </a:t>
            </a:r>
            <a:r>
              <a:rPr lang="en-US" altLang="zh-CN" sz="1600" dirty="0" smtClean="0">
                <a:latin typeface="Calibri" pitchFamily="34" charset="0"/>
                <a:ea typeface="楷体_GB2312" pitchFamily="49" charset="-122"/>
                <a:cs typeface="Calibri" pitchFamily="34" charset="0"/>
              </a:rPr>
              <a:t>cycle</a:t>
            </a:r>
          </a:p>
          <a:p>
            <a:pPr lvl="1"/>
            <a:r>
              <a:rPr lang="en-US" altLang="zh-CN" sz="2000" dirty="0" smtClean="0">
                <a:latin typeface="Calibri" pitchFamily="34" charset="0"/>
                <a:ea typeface="楷体_GB2312" pitchFamily="49" charset="-122"/>
                <a:cs typeface="Calibri" pitchFamily="34" charset="0"/>
              </a:rPr>
              <a:t>Aims </a:t>
            </a:r>
            <a:r>
              <a:rPr lang="en-US" altLang="zh-CN" sz="2000" dirty="0">
                <a:latin typeface="Calibri" pitchFamily="34" charset="0"/>
                <a:ea typeface="楷体_GB2312" pitchFamily="49" charset="-122"/>
                <a:cs typeface="Calibri" pitchFamily="34" charset="0"/>
              </a:rPr>
              <a:t>for automated component based </a:t>
            </a:r>
            <a:r>
              <a:rPr lang="en-US" altLang="zh-CN" sz="2000" dirty="0" smtClean="0">
                <a:latin typeface="Calibri" pitchFamily="34" charset="0"/>
                <a:ea typeface="楷体_GB2312" pitchFamily="49" charset="-122"/>
                <a:cs typeface="Calibri" pitchFamily="34" charset="0"/>
              </a:rPr>
              <a:t>reuse</a:t>
            </a:r>
          </a:p>
          <a:p>
            <a:r>
              <a:rPr lang="en-US" altLang="zh-CN" dirty="0" smtClean="0">
                <a:latin typeface="Calibri" pitchFamily="34" charset="0"/>
                <a:ea typeface="黑体" pitchFamily="49" charset="-122"/>
                <a:cs typeface="Calibri" pitchFamily="34" charset="0"/>
              </a:rPr>
              <a:t>Evolved </a:t>
            </a:r>
            <a:r>
              <a:rPr lang="en-US" altLang="zh-CN" dirty="0">
                <a:latin typeface="Calibri" pitchFamily="34" charset="0"/>
                <a:ea typeface="黑体" pitchFamily="49" charset="-122"/>
                <a:cs typeface="Calibri" pitchFamily="34" charset="0"/>
              </a:rPr>
              <a:t>to </a:t>
            </a:r>
            <a:r>
              <a:rPr lang="en-US" altLang="zh-CN" dirty="0" err="1">
                <a:latin typeface="Calibri" pitchFamily="34" charset="0"/>
                <a:ea typeface="黑体" pitchFamily="49" charset="-122"/>
                <a:cs typeface="Calibri" pitchFamily="34" charset="0"/>
              </a:rPr>
              <a:t>Internetware</a:t>
            </a:r>
            <a:r>
              <a:rPr lang="en-US" altLang="zh-CN" dirty="0">
                <a:latin typeface="Calibri" pitchFamily="34" charset="0"/>
                <a:ea typeface="黑体" pitchFamily="49" charset="-122"/>
                <a:cs typeface="Calibri" pitchFamily="34" charset="0"/>
              </a:rPr>
              <a:t> from </a:t>
            </a:r>
            <a:r>
              <a:rPr lang="en-US" altLang="zh-CN" dirty="0" smtClean="0">
                <a:latin typeface="Calibri" pitchFamily="34" charset="0"/>
                <a:ea typeface="黑体" pitchFamily="49" charset="-122"/>
                <a:cs typeface="Calibri" pitchFamily="34" charset="0"/>
              </a:rPr>
              <a:t>2002</a:t>
            </a:r>
          </a:p>
          <a:p>
            <a:pPr lvl="1"/>
            <a:r>
              <a:rPr lang="en-US" altLang="zh-CN" sz="1600" dirty="0" smtClean="0">
                <a:latin typeface="Calibri" pitchFamily="34" charset="0"/>
                <a:ea typeface="楷体_GB2312" pitchFamily="49" charset="-122"/>
                <a:cs typeface="Calibri" pitchFamily="34" charset="0"/>
              </a:rPr>
              <a:t>Supports </a:t>
            </a:r>
            <a:r>
              <a:rPr lang="en-US" altLang="zh-CN" sz="1600" dirty="0">
                <a:latin typeface="Calibri" pitchFamily="34" charset="0"/>
                <a:ea typeface="楷体_GB2312" pitchFamily="49" charset="-122"/>
                <a:cs typeface="Calibri" pitchFamily="34" charset="0"/>
              </a:rPr>
              <a:t>openness (extensible ADL), dynamism (runtime software architecture), changeability (self-adaptive architecture) and autonomy (autonomous component)</a:t>
            </a:r>
          </a:p>
          <a:p>
            <a:endParaRPr lang="zh-CN" altLang="en-US" dirty="0"/>
          </a:p>
        </p:txBody>
      </p:sp>
      <p:sp>
        <p:nvSpPr>
          <p:cNvPr id="2" name="日期占位符 1"/>
          <p:cNvSpPr>
            <a:spLocks noGrp="1"/>
          </p:cNvSpPr>
          <p:nvPr>
            <p:ph type="dt" sz="half" idx="10"/>
          </p:nvPr>
        </p:nvSpPr>
        <p:spPr/>
        <p:txBody>
          <a:bodyPr/>
          <a:lstStyle/>
          <a:p>
            <a:fld id="{186F5939-2F57-4F0A-8911-190F45951D5D}" type="datetime1">
              <a:rPr lang="en-US" altLang="zh-CN" smtClean="0"/>
              <a:pPr/>
              <a:t>11-9-27</a:t>
            </a:fld>
            <a:endParaRPr lang="zh-CN" altLang="en-US"/>
          </a:p>
        </p:txBody>
      </p:sp>
      <p:sp>
        <p:nvSpPr>
          <p:cNvPr id="3" name="灯片编号占位符 2"/>
          <p:cNvSpPr>
            <a:spLocks noGrp="1"/>
          </p:cNvSpPr>
          <p:nvPr>
            <p:ph type="sldNum" sz="quarter" idx="12"/>
          </p:nvPr>
        </p:nvSpPr>
        <p:spPr/>
        <p:txBody>
          <a:bodyPr/>
          <a:lstStyle/>
          <a:p>
            <a:fld id="{FB66567B-6BB6-477E-BC27-473F1BE5CFAB}" type="slidenum">
              <a:rPr lang="zh-CN" altLang="en-US" smtClean="0"/>
              <a:pPr/>
              <a:t>32</a:t>
            </a:fld>
            <a:endParaRPr lang="zh-CN" altLang="en-US"/>
          </a:p>
        </p:txBody>
      </p:sp>
    </p:spTree>
    <p:extLst>
      <p:ext uri="{BB962C8B-B14F-4D97-AF65-F5344CB8AC3E}">
        <p14:creationId xmlns:p14="http://schemas.microsoft.com/office/powerpoint/2010/main" val="380267661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3528" y="197768"/>
            <a:ext cx="8229600" cy="1143000"/>
          </a:xfrm>
        </p:spPr>
        <p:txBody>
          <a:bodyPr>
            <a:normAutofit/>
          </a:bodyPr>
          <a:lstStyle/>
          <a:p>
            <a:pPr algn="r"/>
            <a:r>
              <a:rPr lang="en-US" altLang="zh-CN" sz="2800" dirty="0" smtClean="0"/>
              <a:t>Feature Oriented Modeling</a:t>
            </a:r>
          </a:p>
        </p:txBody>
      </p:sp>
      <p:sp>
        <p:nvSpPr>
          <p:cNvPr id="4099" name="Rectangle 3"/>
          <p:cNvSpPr>
            <a:spLocks noGrp="1" noChangeArrowheads="1"/>
          </p:cNvSpPr>
          <p:nvPr>
            <p:ph idx="1"/>
          </p:nvPr>
        </p:nvSpPr>
        <p:spPr>
          <a:xfrm>
            <a:off x="290513" y="1341438"/>
            <a:ext cx="8280400" cy="2374900"/>
          </a:xfrm>
        </p:spPr>
        <p:txBody>
          <a:bodyPr>
            <a:normAutofit lnSpcReduction="10000"/>
          </a:bodyPr>
          <a:lstStyle/>
          <a:p>
            <a:r>
              <a:rPr lang="en-US" altLang="zh-CN" sz="2400" dirty="0" smtClean="0"/>
              <a:t>Treats features as the basic entities in the problem space.</a:t>
            </a:r>
          </a:p>
          <a:p>
            <a:pPr lvl="1">
              <a:buFont typeface="Arial" pitchFamily="34" charset="0"/>
              <a:buChar char="•"/>
            </a:pPr>
            <a:r>
              <a:rPr lang="en-US" altLang="zh-CN" sz="2000" dirty="0" smtClean="0"/>
              <a:t>A feature describes a software characteristic from user or customer views, which essentially consists of a cohesive set of individual requirements.</a:t>
            </a:r>
          </a:p>
          <a:p>
            <a:r>
              <a:rPr lang="en-US" altLang="zh-CN" sz="2400" dirty="0" smtClean="0"/>
              <a:t>Uses features and relations between features (feature model) to specify the problem space. </a:t>
            </a:r>
          </a:p>
        </p:txBody>
      </p:sp>
      <p:sp>
        <p:nvSpPr>
          <p:cNvPr id="4101" name="Oval 4"/>
          <p:cNvSpPr>
            <a:spLocks noChangeArrowheads="1"/>
          </p:cNvSpPr>
          <p:nvPr/>
        </p:nvSpPr>
        <p:spPr bwMode="auto">
          <a:xfrm>
            <a:off x="1514475" y="4576763"/>
            <a:ext cx="361950" cy="649287"/>
          </a:xfrm>
          <a:prstGeom prst="ellipse">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zh-CN" altLang="en-US"/>
          </a:p>
        </p:txBody>
      </p:sp>
      <p:sp>
        <p:nvSpPr>
          <p:cNvPr id="4102" name="Oval 5"/>
          <p:cNvSpPr>
            <a:spLocks noChangeArrowheads="1"/>
          </p:cNvSpPr>
          <p:nvPr/>
        </p:nvSpPr>
        <p:spPr bwMode="auto">
          <a:xfrm>
            <a:off x="2308225" y="4865688"/>
            <a:ext cx="361950" cy="649287"/>
          </a:xfrm>
          <a:prstGeom prst="ellipse">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zh-CN" altLang="en-US"/>
          </a:p>
        </p:txBody>
      </p:sp>
      <p:sp>
        <p:nvSpPr>
          <p:cNvPr id="4103" name="Oval 6"/>
          <p:cNvSpPr>
            <a:spLocks noChangeArrowheads="1"/>
          </p:cNvSpPr>
          <p:nvPr/>
        </p:nvSpPr>
        <p:spPr bwMode="auto">
          <a:xfrm>
            <a:off x="2740025" y="4214813"/>
            <a:ext cx="361950" cy="649287"/>
          </a:xfrm>
          <a:prstGeom prst="ellipse">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zh-CN" altLang="en-US"/>
          </a:p>
        </p:txBody>
      </p:sp>
      <p:sp>
        <p:nvSpPr>
          <p:cNvPr id="4104" name="Oval 7"/>
          <p:cNvSpPr>
            <a:spLocks noChangeArrowheads="1"/>
          </p:cNvSpPr>
          <p:nvPr/>
        </p:nvSpPr>
        <p:spPr bwMode="auto">
          <a:xfrm>
            <a:off x="1552575" y="5367338"/>
            <a:ext cx="361950" cy="649287"/>
          </a:xfrm>
          <a:prstGeom prst="ellipse">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zh-CN" altLang="en-US"/>
          </a:p>
        </p:txBody>
      </p:sp>
      <p:sp>
        <p:nvSpPr>
          <p:cNvPr id="4105" name="Oval 8"/>
          <p:cNvSpPr>
            <a:spLocks noChangeArrowheads="1"/>
          </p:cNvSpPr>
          <p:nvPr/>
        </p:nvSpPr>
        <p:spPr bwMode="auto">
          <a:xfrm>
            <a:off x="2992438" y="5367338"/>
            <a:ext cx="361950" cy="649287"/>
          </a:xfrm>
          <a:prstGeom prst="ellipse">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zh-CN" altLang="en-US"/>
          </a:p>
        </p:txBody>
      </p:sp>
      <p:sp>
        <p:nvSpPr>
          <p:cNvPr id="4106" name="Oval 9"/>
          <p:cNvSpPr>
            <a:spLocks noChangeArrowheads="1"/>
          </p:cNvSpPr>
          <p:nvPr/>
        </p:nvSpPr>
        <p:spPr bwMode="auto">
          <a:xfrm>
            <a:off x="3709988" y="4935538"/>
            <a:ext cx="361950" cy="649287"/>
          </a:xfrm>
          <a:prstGeom prst="ellipse">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zh-CN" altLang="en-US"/>
          </a:p>
        </p:txBody>
      </p:sp>
      <p:cxnSp>
        <p:nvCxnSpPr>
          <p:cNvPr id="4107" name="AutoShape 10"/>
          <p:cNvCxnSpPr>
            <a:cxnSpLocks noChangeShapeType="1"/>
            <a:stCxn id="4101" idx="5"/>
            <a:endCxn id="4102" idx="2"/>
          </p:cNvCxnSpPr>
          <p:nvPr/>
        </p:nvCxnSpPr>
        <p:spPr bwMode="auto">
          <a:xfrm rot="16200000" flipH="1">
            <a:off x="2036763" y="4918075"/>
            <a:ext cx="58738" cy="484187"/>
          </a:xfrm>
          <a:prstGeom prst="straightConnector1">
            <a:avLst/>
          </a:prstGeom>
          <a:noFill/>
          <a:ln w="19050">
            <a:solidFill>
              <a:schemeClr val="accent2"/>
            </a:solidFill>
            <a:round/>
            <a:headEnd/>
            <a:tailEnd/>
          </a:ln>
          <a:extLst>
            <a:ext uri="{909E8E84-426E-40dd-AFC4-6F175D3DCCD1}">
              <a14:hiddenFill xmlns:a14="http://schemas.microsoft.com/office/drawing/2010/main">
                <a:noFill/>
              </a14:hiddenFill>
            </a:ext>
          </a:extLst>
        </p:spPr>
      </p:cxnSp>
      <p:cxnSp>
        <p:nvCxnSpPr>
          <p:cNvPr id="4108" name="AutoShape 11"/>
          <p:cNvCxnSpPr>
            <a:cxnSpLocks noChangeShapeType="1"/>
            <a:stCxn id="4103" idx="4"/>
            <a:endCxn id="4105" idx="0"/>
          </p:cNvCxnSpPr>
          <p:nvPr/>
        </p:nvCxnSpPr>
        <p:spPr bwMode="auto">
          <a:xfrm rot="16200000" flipH="1">
            <a:off x="2795588" y="4989512"/>
            <a:ext cx="503238" cy="252413"/>
          </a:xfrm>
          <a:prstGeom prst="straightConnector1">
            <a:avLst/>
          </a:prstGeom>
          <a:noFill/>
          <a:ln w="19050">
            <a:solidFill>
              <a:schemeClr val="accent2"/>
            </a:solidFill>
            <a:round/>
            <a:headEnd/>
            <a:tailEnd/>
          </a:ln>
          <a:extLst>
            <a:ext uri="{909E8E84-426E-40dd-AFC4-6F175D3DCCD1}">
              <a14:hiddenFill xmlns:a14="http://schemas.microsoft.com/office/drawing/2010/main">
                <a:noFill/>
              </a14:hiddenFill>
            </a:ext>
          </a:extLst>
        </p:spPr>
      </p:cxnSp>
      <p:cxnSp>
        <p:nvCxnSpPr>
          <p:cNvPr id="4109" name="AutoShape 12"/>
          <p:cNvCxnSpPr>
            <a:cxnSpLocks noChangeShapeType="1"/>
            <a:stCxn id="4103" idx="5"/>
            <a:endCxn id="4106" idx="1"/>
          </p:cNvCxnSpPr>
          <p:nvPr/>
        </p:nvCxnSpPr>
        <p:spPr bwMode="auto">
          <a:xfrm rot="16200000" flipH="1">
            <a:off x="3275013" y="4543425"/>
            <a:ext cx="261938" cy="712787"/>
          </a:xfrm>
          <a:prstGeom prst="straightConnector1">
            <a:avLst/>
          </a:prstGeom>
          <a:noFill/>
          <a:ln w="19050">
            <a:solidFill>
              <a:schemeClr val="accent2"/>
            </a:solidFill>
            <a:round/>
            <a:headEnd/>
            <a:tailEnd/>
          </a:ln>
          <a:extLst>
            <a:ext uri="{909E8E84-426E-40dd-AFC4-6F175D3DCCD1}">
              <a14:hiddenFill xmlns:a14="http://schemas.microsoft.com/office/drawing/2010/main">
                <a:noFill/>
              </a14:hiddenFill>
            </a:ext>
          </a:extLst>
        </p:spPr>
      </p:cxnSp>
      <p:cxnSp>
        <p:nvCxnSpPr>
          <p:cNvPr id="4110" name="AutoShape 13"/>
          <p:cNvCxnSpPr>
            <a:cxnSpLocks noChangeShapeType="1"/>
            <a:stCxn id="4101" idx="4"/>
            <a:endCxn id="4104" idx="0"/>
          </p:cNvCxnSpPr>
          <p:nvPr/>
        </p:nvCxnSpPr>
        <p:spPr bwMode="auto">
          <a:xfrm rot="16200000" flipH="1">
            <a:off x="1643856" y="5277644"/>
            <a:ext cx="141288" cy="38100"/>
          </a:xfrm>
          <a:prstGeom prst="straightConnector1">
            <a:avLst/>
          </a:prstGeom>
          <a:noFill/>
          <a:ln w="19050">
            <a:solidFill>
              <a:schemeClr val="accent2"/>
            </a:solidFill>
            <a:round/>
            <a:headEnd/>
            <a:tailEnd/>
          </a:ln>
          <a:extLst>
            <a:ext uri="{909E8E84-426E-40dd-AFC4-6F175D3DCCD1}">
              <a14:hiddenFill xmlns:a14="http://schemas.microsoft.com/office/drawing/2010/main">
                <a:noFill/>
              </a14:hiddenFill>
            </a:ext>
          </a:extLst>
        </p:spPr>
      </p:cxnSp>
      <p:cxnSp>
        <p:nvCxnSpPr>
          <p:cNvPr id="4111" name="AutoShape 14"/>
          <p:cNvCxnSpPr>
            <a:cxnSpLocks noChangeShapeType="1"/>
            <a:stCxn id="4106" idx="2"/>
            <a:endCxn id="4104" idx="6"/>
          </p:cNvCxnSpPr>
          <p:nvPr/>
        </p:nvCxnSpPr>
        <p:spPr bwMode="auto">
          <a:xfrm rot="10800000" flipV="1">
            <a:off x="1914525" y="5259388"/>
            <a:ext cx="1795463" cy="431800"/>
          </a:xfrm>
          <a:prstGeom prst="straightConnector1">
            <a:avLst/>
          </a:prstGeom>
          <a:noFill/>
          <a:ln w="19050">
            <a:solidFill>
              <a:schemeClr val="accent2"/>
            </a:solidFill>
            <a:round/>
            <a:headEnd/>
            <a:tailEnd/>
          </a:ln>
          <a:extLst>
            <a:ext uri="{909E8E84-426E-40dd-AFC4-6F175D3DCCD1}">
              <a14:hiddenFill xmlns:a14="http://schemas.microsoft.com/office/drawing/2010/main">
                <a:noFill/>
              </a14:hiddenFill>
            </a:ext>
          </a:extLst>
        </p:spPr>
      </p:cxnSp>
      <p:cxnSp>
        <p:nvCxnSpPr>
          <p:cNvPr id="4112" name="AutoShape 15"/>
          <p:cNvCxnSpPr>
            <a:cxnSpLocks noChangeShapeType="1"/>
            <a:stCxn id="4101" idx="7"/>
            <a:endCxn id="4103" idx="2"/>
          </p:cNvCxnSpPr>
          <p:nvPr/>
        </p:nvCxnSpPr>
        <p:spPr bwMode="auto">
          <a:xfrm rot="5400000" flipH="1" flipV="1">
            <a:off x="2215357" y="4147344"/>
            <a:ext cx="133350" cy="915987"/>
          </a:xfrm>
          <a:prstGeom prst="straightConnector1">
            <a:avLst/>
          </a:prstGeom>
          <a:noFill/>
          <a:ln w="19050">
            <a:solidFill>
              <a:schemeClr val="accent2"/>
            </a:solidFill>
            <a:round/>
            <a:headEnd/>
            <a:tailEnd/>
          </a:ln>
          <a:extLst>
            <a:ext uri="{909E8E84-426E-40dd-AFC4-6F175D3DCCD1}">
              <a14:hiddenFill xmlns:a14="http://schemas.microsoft.com/office/drawing/2010/main">
                <a:noFill/>
              </a14:hiddenFill>
            </a:ext>
          </a:extLst>
        </p:spPr>
      </p:cxnSp>
      <p:sp>
        <p:nvSpPr>
          <p:cNvPr id="4113" name="Rectangle 16"/>
          <p:cNvSpPr>
            <a:spLocks noChangeArrowheads="1"/>
          </p:cNvSpPr>
          <p:nvPr/>
        </p:nvSpPr>
        <p:spPr bwMode="auto">
          <a:xfrm>
            <a:off x="4868863" y="3870325"/>
            <a:ext cx="1825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p>
            <a:pPr eaLnBrk="0" hangingPunct="0"/>
            <a:r>
              <a:rPr kumimoji="0" lang="en-US" altLang="zh-CN" sz="1800">
                <a:solidFill>
                  <a:srgbClr val="0000FF"/>
                </a:solidFill>
                <a:latin typeface="Arial" pitchFamily="34" charset="0"/>
              </a:rPr>
              <a:t>Problem space</a:t>
            </a:r>
          </a:p>
        </p:txBody>
      </p:sp>
      <p:sp>
        <p:nvSpPr>
          <p:cNvPr id="4114" name="Line 17"/>
          <p:cNvSpPr>
            <a:spLocks noChangeShapeType="1"/>
          </p:cNvSpPr>
          <p:nvPr/>
        </p:nvSpPr>
        <p:spPr bwMode="auto">
          <a:xfrm flipH="1">
            <a:off x="3992563" y="4076700"/>
            <a:ext cx="792162" cy="40005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115" name="Rectangle 18"/>
          <p:cNvSpPr>
            <a:spLocks noChangeArrowheads="1"/>
          </p:cNvSpPr>
          <p:nvPr/>
        </p:nvSpPr>
        <p:spPr bwMode="auto">
          <a:xfrm>
            <a:off x="4868863" y="4446588"/>
            <a:ext cx="100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p>
            <a:pPr eaLnBrk="0" hangingPunct="0"/>
            <a:r>
              <a:rPr kumimoji="0" lang="en-US" altLang="zh-CN" sz="1800">
                <a:solidFill>
                  <a:srgbClr val="0000FF"/>
                </a:solidFill>
                <a:latin typeface="Arial" pitchFamily="34" charset="0"/>
              </a:rPr>
              <a:t>Feature</a:t>
            </a:r>
          </a:p>
        </p:txBody>
      </p:sp>
      <p:sp>
        <p:nvSpPr>
          <p:cNvPr id="4116" name="Line 19"/>
          <p:cNvSpPr>
            <a:spLocks noChangeShapeType="1"/>
          </p:cNvSpPr>
          <p:nvPr/>
        </p:nvSpPr>
        <p:spPr bwMode="auto">
          <a:xfrm flipH="1">
            <a:off x="4035425" y="4621213"/>
            <a:ext cx="792163" cy="384175"/>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117" name="Rectangle 20"/>
          <p:cNvSpPr>
            <a:spLocks noChangeArrowheads="1"/>
          </p:cNvSpPr>
          <p:nvPr/>
        </p:nvSpPr>
        <p:spPr bwMode="auto">
          <a:xfrm>
            <a:off x="4868863" y="5651500"/>
            <a:ext cx="304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p>
            <a:pPr eaLnBrk="0" hangingPunct="0"/>
            <a:r>
              <a:rPr kumimoji="0" lang="en-US" altLang="zh-CN" sz="1800">
                <a:solidFill>
                  <a:srgbClr val="0000FF"/>
                </a:solidFill>
                <a:latin typeface="Arial" pitchFamily="34" charset="0"/>
              </a:rPr>
              <a:t>Relation between features</a:t>
            </a:r>
          </a:p>
        </p:txBody>
      </p:sp>
      <p:sp>
        <p:nvSpPr>
          <p:cNvPr id="4118" name="Line 21"/>
          <p:cNvSpPr>
            <a:spLocks noChangeShapeType="1"/>
          </p:cNvSpPr>
          <p:nvPr/>
        </p:nvSpPr>
        <p:spPr bwMode="auto">
          <a:xfrm flipH="1" flipV="1">
            <a:off x="3354388" y="5227638"/>
            <a:ext cx="1473200" cy="574675"/>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119" name="Text Box 22"/>
          <p:cNvSpPr txBox="1">
            <a:spLocks noChangeArrowheads="1"/>
          </p:cNvSpPr>
          <p:nvPr/>
        </p:nvSpPr>
        <p:spPr bwMode="auto">
          <a:xfrm>
            <a:off x="1116013" y="6107113"/>
            <a:ext cx="4833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b="1">
                <a:solidFill>
                  <a:schemeClr val="tx1"/>
                </a:solidFill>
                <a:latin typeface="Times New Roman" pitchFamily="18" charset="0"/>
                <a:ea typeface="宋体" pitchFamily="2" charset="-122"/>
              </a:defRPr>
            </a:lvl1pPr>
            <a:lvl2pPr marL="742950" indent="-285750" eaLnBrk="0" hangingPunct="0">
              <a:defRPr kumimoji="1" sz="2400" b="1">
                <a:solidFill>
                  <a:schemeClr val="tx1"/>
                </a:solidFill>
                <a:latin typeface="Times New Roman" pitchFamily="18" charset="0"/>
                <a:ea typeface="宋体" pitchFamily="2" charset="-122"/>
              </a:defRPr>
            </a:lvl2pPr>
            <a:lvl3pPr marL="1143000" indent="-228600" eaLnBrk="0" hangingPunct="0">
              <a:defRPr kumimoji="1" sz="2400" b="1">
                <a:solidFill>
                  <a:schemeClr val="tx1"/>
                </a:solidFill>
                <a:latin typeface="Times New Roman" pitchFamily="18" charset="0"/>
                <a:ea typeface="宋体" pitchFamily="2" charset="-122"/>
              </a:defRPr>
            </a:lvl3pPr>
            <a:lvl4pPr marL="1600200" indent="-228600" eaLnBrk="0" hangingPunct="0">
              <a:defRPr kumimoji="1" sz="2400" b="1">
                <a:solidFill>
                  <a:schemeClr val="tx1"/>
                </a:solidFill>
                <a:latin typeface="Times New Roman" pitchFamily="18" charset="0"/>
                <a:ea typeface="宋体" pitchFamily="2" charset="-122"/>
              </a:defRPr>
            </a:lvl4pPr>
            <a:lvl5pPr marL="2057400" indent="-228600" eaLnBrk="0" hangingPunct="0">
              <a:defRPr kumimoji="1" sz="2400" b="1">
                <a:solidFill>
                  <a:schemeClr val="tx1"/>
                </a:solidFill>
                <a:latin typeface="Times New Roman" pitchFamily="18" charset="0"/>
                <a:ea typeface="宋体" pitchFamily="2" charset="-122"/>
              </a:defRPr>
            </a:lvl5pPr>
            <a:lvl6pPr marL="25146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6pPr>
            <a:lvl7pPr marL="29718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7pPr>
            <a:lvl8pPr marL="34290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8pPr>
            <a:lvl9pPr marL="38862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9pPr>
          </a:lstStyle>
          <a:p>
            <a:pPr algn="l" eaLnBrk="1" hangingPunct="1">
              <a:spcBef>
                <a:spcPct val="50000"/>
              </a:spcBef>
            </a:pPr>
            <a:r>
              <a:rPr kumimoji="0" lang="en-US" altLang="zh-CN" sz="1800">
                <a:latin typeface="Arial" pitchFamily="34" charset="0"/>
              </a:rPr>
              <a:t> Feature-oriented view of the problem space</a:t>
            </a:r>
          </a:p>
        </p:txBody>
      </p:sp>
      <p:sp>
        <p:nvSpPr>
          <p:cNvPr id="4120" name="Oval 23"/>
          <p:cNvSpPr>
            <a:spLocks noChangeArrowheads="1"/>
          </p:cNvSpPr>
          <p:nvPr/>
        </p:nvSpPr>
        <p:spPr bwMode="auto">
          <a:xfrm>
            <a:off x="871538" y="4016375"/>
            <a:ext cx="260350" cy="649288"/>
          </a:xfrm>
          <a:prstGeom prst="ellipse">
            <a:avLst/>
          </a:prstGeom>
          <a:noFill/>
          <a:ln w="28575">
            <a:solidFill>
              <a:srgbClr val="0000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a:p>
        </p:txBody>
      </p:sp>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680"/>
            <a:ext cx="1303336" cy="506559"/>
          </a:xfrm>
          <a:prstGeom prst="rect">
            <a:avLst/>
          </a:prstGeom>
        </p:spPr>
      </p:pic>
      <p:sp>
        <p:nvSpPr>
          <p:cNvPr id="26" name="Line 4"/>
          <p:cNvSpPr>
            <a:spLocks noChangeShapeType="1"/>
          </p:cNvSpPr>
          <p:nvPr/>
        </p:nvSpPr>
        <p:spPr bwMode="auto">
          <a:xfrm>
            <a:off x="1001713" y="1124744"/>
            <a:ext cx="8066087" cy="0"/>
          </a:xfrm>
          <a:prstGeom prst="line">
            <a:avLst/>
          </a:prstGeom>
          <a:noFill/>
          <a:ln w="38100">
            <a:solidFill>
              <a:srgbClr val="FF99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rgbClr val="995C00"/>
                  </a:outerShdw>
                </a:effectLst>
              </a14:hiddenEffects>
            </a:ext>
          </a:extLst>
        </p:spPr>
        <p:txBody>
          <a:bodyPr wrap="none"/>
          <a:lstStyle/>
          <a:p>
            <a:endParaRPr lang="zh-CN" altLang="en-US"/>
          </a:p>
        </p:txBody>
      </p:sp>
      <p:sp>
        <p:nvSpPr>
          <p:cNvPr id="2" name="日期占位符 1"/>
          <p:cNvSpPr>
            <a:spLocks noGrp="1"/>
          </p:cNvSpPr>
          <p:nvPr>
            <p:ph type="dt" sz="half" idx="10"/>
          </p:nvPr>
        </p:nvSpPr>
        <p:spPr/>
        <p:txBody>
          <a:bodyPr/>
          <a:lstStyle/>
          <a:p>
            <a:fld id="{6309EF3E-8D98-45B8-9108-9802F20F735C}" type="datetime1">
              <a:rPr lang="en-US" altLang="zh-CN" smtClean="0"/>
              <a:pPr/>
              <a:t>11-9-27</a:t>
            </a:fld>
            <a:endParaRPr lang="zh-CN" altLang="en-US"/>
          </a:p>
        </p:txBody>
      </p:sp>
      <p:sp>
        <p:nvSpPr>
          <p:cNvPr id="3" name="灯片编号占位符 2"/>
          <p:cNvSpPr>
            <a:spLocks noGrp="1"/>
          </p:cNvSpPr>
          <p:nvPr>
            <p:ph type="sldNum" sz="quarter" idx="12"/>
          </p:nvPr>
        </p:nvSpPr>
        <p:spPr/>
        <p:txBody>
          <a:bodyPr/>
          <a:lstStyle/>
          <a:p>
            <a:fld id="{FB66567B-6BB6-477E-BC27-473F1BE5CFAB}" type="slidenum">
              <a:rPr lang="zh-CN" altLang="en-US" smtClean="0"/>
              <a:pPr/>
              <a:t>33</a:t>
            </a:fld>
            <a:endParaRPr lang="zh-CN" altLang="en-US"/>
          </a:p>
        </p:txBody>
      </p:sp>
    </p:spTree>
    <p:extLst>
      <p:ext uri="{BB962C8B-B14F-4D97-AF65-F5344CB8AC3E}">
        <p14:creationId xmlns:p14="http://schemas.microsoft.com/office/powerpoint/2010/main" val="145435562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53752"/>
            <a:ext cx="8229600" cy="1143000"/>
          </a:xfrm>
        </p:spPr>
        <p:txBody>
          <a:bodyPr>
            <a:normAutofit/>
          </a:bodyPr>
          <a:lstStyle/>
          <a:p>
            <a:pPr algn="r"/>
            <a:r>
              <a:rPr lang="en-US" altLang="zh-CN" sz="2800" dirty="0" smtClean="0"/>
              <a:t>Software Architecture Modeling</a:t>
            </a:r>
          </a:p>
        </p:txBody>
      </p:sp>
      <p:sp>
        <p:nvSpPr>
          <p:cNvPr id="5123" name="Rectangle 3"/>
          <p:cNvSpPr>
            <a:spLocks noGrp="1" noChangeArrowheads="1"/>
          </p:cNvSpPr>
          <p:nvPr>
            <p:ph idx="1"/>
          </p:nvPr>
        </p:nvSpPr>
        <p:spPr>
          <a:xfrm>
            <a:off x="0" y="4294188"/>
            <a:ext cx="8748713" cy="1295400"/>
          </a:xfrm>
        </p:spPr>
        <p:txBody>
          <a:bodyPr/>
          <a:lstStyle/>
          <a:p>
            <a:pPr>
              <a:lnSpc>
                <a:spcPct val="90000"/>
              </a:lnSpc>
            </a:pPr>
            <a:r>
              <a:rPr lang="en-US" altLang="zh-CN" sz="2400" dirty="0" smtClean="0"/>
              <a:t>The meta model of ADL only defines the elements common to all views and necessary for traceability</a:t>
            </a:r>
          </a:p>
        </p:txBody>
      </p:sp>
      <p:sp>
        <p:nvSpPr>
          <p:cNvPr id="5125" name="AutoShape 5"/>
          <p:cNvSpPr>
            <a:spLocks noChangeArrowheads="1"/>
          </p:cNvSpPr>
          <p:nvPr/>
        </p:nvSpPr>
        <p:spPr bwMode="auto">
          <a:xfrm>
            <a:off x="395288" y="2998788"/>
            <a:ext cx="1944687" cy="720725"/>
          </a:xfrm>
          <a:prstGeom prst="roundRect">
            <a:avLst>
              <a:gd name="adj" fmla="val 16667"/>
            </a:avLst>
          </a:prstGeom>
          <a:solidFill>
            <a:srgbClr val="0066FF"/>
          </a:solidFill>
          <a:ln w="9525">
            <a:solidFill>
              <a:schemeClr val="bg1"/>
            </a:solidFill>
            <a:round/>
            <a:headEnd/>
            <a:tailEnd/>
          </a:ln>
        </p:spPr>
        <p:txBody>
          <a:bodyPr anchor="ctr"/>
          <a:lstStyle/>
          <a:p>
            <a:r>
              <a:rPr lang="en-US" altLang="zh-CN" sz="2000">
                <a:solidFill>
                  <a:schemeClr val="bg1"/>
                </a:solidFill>
                <a:latin typeface="Calibri" pitchFamily="34" charset="0"/>
              </a:rPr>
              <a:t>Design View</a:t>
            </a:r>
          </a:p>
        </p:txBody>
      </p:sp>
      <p:sp>
        <p:nvSpPr>
          <p:cNvPr id="5126" name="AutoShape 6"/>
          <p:cNvSpPr>
            <a:spLocks noChangeArrowheads="1"/>
          </p:cNvSpPr>
          <p:nvPr/>
        </p:nvSpPr>
        <p:spPr bwMode="auto">
          <a:xfrm>
            <a:off x="4786313" y="2998788"/>
            <a:ext cx="1801812" cy="720725"/>
          </a:xfrm>
          <a:prstGeom prst="roundRect">
            <a:avLst>
              <a:gd name="adj" fmla="val 16667"/>
            </a:avLst>
          </a:prstGeom>
          <a:solidFill>
            <a:srgbClr val="0066FF"/>
          </a:solidFill>
          <a:ln w="9525">
            <a:solidFill>
              <a:schemeClr val="bg1"/>
            </a:solidFill>
            <a:round/>
            <a:headEnd/>
            <a:tailEnd/>
          </a:ln>
        </p:spPr>
        <p:txBody>
          <a:bodyPr lIns="0" rIns="0" anchor="ctr"/>
          <a:lstStyle/>
          <a:p>
            <a:r>
              <a:rPr lang="en-US" altLang="zh-CN" sz="2000">
                <a:solidFill>
                  <a:schemeClr val="bg1"/>
                </a:solidFill>
                <a:latin typeface="Calibri" pitchFamily="34" charset="0"/>
              </a:rPr>
              <a:t>Deployment View</a:t>
            </a:r>
          </a:p>
        </p:txBody>
      </p:sp>
      <p:sp>
        <p:nvSpPr>
          <p:cNvPr id="5127" name="AutoShape 7"/>
          <p:cNvSpPr>
            <a:spLocks noChangeArrowheads="1"/>
          </p:cNvSpPr>
          <p:nvPr/>
        </p:nvSpPr>
        <p:spPr bwMode="auto">
          <a:xfrm>
            <a:off x="6729413" y="2998788"/>
            <a:ext cx="1730375" cy="720725"/>
          </a:xfrm>
          <a:prstGeom prst="roundRect">
            <a:avLst>
              <a:gd name="adj" fmla="val 16667"/>
            </a:avLst>
          </a:prstGeom>
          <a:solidFill>
            <a:srgbClr val="0066FF"/>
          </a:solidFill>
          <a:ln w="9525">
            <a:solidFill>
              <a:schemeClr val="bg1"/>
            </a:solidFill>
            <a:round/>
            <a:headEnd/>
            <a:tailEnd/>
          </a:ln>
        </p:spPr>
        <p:txBody>
          <a:bodyPr anchor="ctr"/>
          <a:lstStyle/>
          <a:p>
            <a:r>
              <a:rPr lang="en-US" altLang="zh-CN" sz="2000">
                <a:solidFill>
                  <a:schemeClr val="bg1"/>
                </a:solidFill>
                <a:latin typeface="Calibri" pitchFamily="34" charset="0"/>
              </a:rPr>
              <a:t>Runtime View</a:t>
            </a:r>
          </a:p>
        </p:txBody>
      </p:sp>
      <p:sp>
        <p:nvSpPr>
          <p:cNvPr id="5128" name="AutoShape 8"/>
          <p:cNvSpPr>
            <a:spLocks noChangeArrowheads="1"/>
          </p:cNvSpPr>
          <p:nvPr/>
        </p:nvSpPr>
        <p:spPr bwMode="auto">
          <a:xfrm>
            <a:off x="2484438" y="2998788"/>
            <a:ext cx="2159000" cy="720725"/>
          </a:xfrm>
          <a:prstGeom prst="roundRect">
            <a:avLst>
              <a:gd name="adj" fmla="val 16667"/>
            </a:avLst>
          </a:prstGeom>
          <a:solidFill>
            <a:srgbClr val="0066FF"/>
          </a:solidFill>
          <a:ln w="9525">
            <a:solidFill>
              <a:schemeClr val="bg1"/>
            </a:solidFill>
            <a:round/>
            <a:headEnd/>
            <a:tailEnd/>
          </a:ln>
        </p:spPr>
        <p:txBody>
          <a:bodyPr lIns="0" rIns="0" anchor="ctr"/>
          <a:lstStyle/>
          <a:p>
            <a:r>
              <a:rPr lang="en-US" altLang="zh-CN" sz="2000">
                <a:solidFill>
                  <a:schemeClr val="bg1"/>
                </a:solidFill>
                <a:latin typeface="Calibri" pitchFamily="34" charset="0"/>
              </a:rPr>
              <a:t>Implementation View</a:t>
            </a:r>
          </a:p>
        </p:txBody>
      </p:sp>
      <p:sp>
        <p:nvSpPr>
          <p:cNvPr id="5129" name="AutoShape 9"/>
          <p:cNvSpPr>
            <a:spLocks noChangeArrowheads="1"/>
          </p:cNvSpPr>
          <p:nvPr/>
        </p:nvSpPr>
        <p:spPr bwMode="auto">
          <a:xfrm>
            <a:off x="395288" y="3790950"/>
            <a:ext cx="8064500" cy="360363"/>
          </a:xfrm>
          <a:prstGeom prst="roundRect">
            <a:avLst>
              <a:gd name="adj" fmla="val 16667"/>
            </a:avLst>
          </a:prstGeom>
          <a:solidFill>
            <a:srgbClr val="0066FF"/>
          </a:solidFill>
          <a:ln w="9525">
            <a:solidFill>
              <a:schemeClr val="bg1"/>
            </a:solidFill>
            <a:round/>
            <a:headEnd/>
            <a:tailEnd/>
          </a:ln>
        </p:spPr>
        <p:txBody>
          <a:bodyPr anchor="ctr"/>
          <a:lstStyle/>
          <a:p>
            <a:r>
              <a:rPr lang="en-US" altLang="zh-CN" sz="2000" dirty="0">
                <a:solidFill>
                  <a:schemeClr val="bg1"/>
                </a:solidFill>
                <a:latin typeface="Calibri" pitchFamily="34" charset="0"/>
              </a:rPr>
              <a:t>Meta Model of ADL</a:t>
            </a:r>
          </a:p>
        </p:txBody>
      </p:sp>
      <p:sp>
        <p:nvSpPr>
          <p:cNvPr id="5130" name="Text Box 13"/>
          <p:cNvSpPr txBox="1">
            <a:spLocks noChangeArrowheads="1"/>
          </p:cNvSpPr>
          <p:nvPr/>
        </p:nvSpPr>
        <p:spPr bwMode="auto">
          <a:xfrm>
            <a:off x="1403350" y="2225675"/>
            <a:ext cx="20161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宋体" pitchFamily="2" charset="-122"/>
              </a:defRPr>
            </a:lvl1pPr>
            <a:lvl2pPr marL="742950" indent="-285750" eaLnBrk="0" hangingPunct="0">
              <a:defRPr kumimoji="1" sz="2400" b="1">
                <a:solidFill>
                  <a:schemeClr val="tx1"/>
                </a:solidFill>
                <a:latin typeface="Times New Roman" pitchFamily="18" charset="0"/>
                <a:ea typeface="宋体" pitchFamily="2" charset="-122"/>
              </a:defRPr>
            </a:lvl2pPr>
            <a:lvl3pPr marL="1143000" indent="-228600" eaLnBrk="0" hangingPunct="0">
              <a:defRPr kumimoji="1" sz="2400" b="1">
                <a:solidFill>
                  <a:schemeClr val="tx1"/>
                </a:solidFill>
                <a:latin typeface="Times New Roman" pitchFamily="18" charset="0"/>
                <a:ea typeface="宋体" pitchFamily="2" charset="-122"/>
              </a:defRPr>
            </a:lvl3pPr>
            <a:lvl4pPr marL="1600200" indent="-228600" eaLnBrk="0" hangingPunct="0">
              <a:defRPr kumimoji="1" sz="2400" b="1">
                <a:solidFill>
                  <a:schemeClr val="tx1"/>
                </a:solidFill>
                <a:latin typeface="Times New Roman" pitchFamily="18" charset="0"/>
                <a:ea typeface="宋体" pitchFamily="2" charset="-122"/>
              </a:defRPr>
            </a:lvl4pPr>
            <a:lvl5pPr marL="2057400" indent="-228600" eaLnBrk="0" hangingPunct="0">
              <a:defRPr kumimoji="1" sz="2400" b="1">
                <a:solidFill>
                  <a:schemeClr val="tx1"/>
                </a:solidFill>
                <a:latin typeface="Times New Roman" pitchFamily="18" charset="0"/>
                <a:ea typeface="宋体" pitchFamily="2" charset="-122"/>
              </a:defRPr>
            </a:lvl5pPr>
            <a:lvl6pPr marL="25146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6pPr>
            <a:lvl7pPr marL="29718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7pPr>
            <a:lvl8pPr marL="34290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8pPr>
            <a:lvl9pPr marL="38862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9pPr>
          </a:lstStyle>
          <a:p>
            <a:pPr eaLnBrk="1" hangingPunct="1"/>
            <a:r>
              <a:rPr lang="en-US" altLang="zh-CN" sz="2000">
                <a:latin typeface="Calibri" pitchFamily="34" charset="0"/>
              </a:rPr>
              <a:t>Platform independent</a:t>
            </a:r>
          </a:p>
        </p:txBody>
      </p:sp>
      <p:sp>
        <p:nvSpPr>
          <p:cNvPr id="5131" name="Text Box 15"/>
          <p:cNvSpPr txBox="1">
            <a:spLocks noChangeArrowheads="1"/>
          </p:cNvSpPr>
          <p:nvPr/>
        </p:nvSpPr>
        <p:spPr bwMode="auto">
          <a:xfrm>
            <a:off x="4746625" y="2225675"/>
            <a:ext cx="1625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宋体" pitchFamily="2" charset="-122"/>
              </a:defRPr>
            </a:lvl1pPr>
            <a:lvl2pPr marL="742950" indent="-285750" eaLnBrk="0" hangingPunct="0">
              <a:defRPr kumimoji="1" sz="2400" b="1">
                <a:solidFill>
                  <a:schemeClr val="tx1"/>
                </a:solidFill>
                <a:latin typeface="Times New Roman" pitchFamily="18" charset="0"/>
                <a:ea typeface="宋体" pitchFamily="2" charset="-122"/>
              </a:defRPr>
            </a:lvl2pPr>
            <a:lvl3pPr marL="1143000" indent="-228600" eaLnBrk="0" hangingPunct="0">
              <a:defRPr kumimoji="1" sz="2400" b="1">
                <a:solidFill>
                  <a:schemeClr val="tx1"/>
                </a:solidFill>
                <a:latin typeface="Times New Roman" pitchFamily="18" charset="0"/>
                <a:ea typeface="宋体" pitchFamily="2" charset="-122"/>
              </a:defRPr>
            </a:lvl3pPr>
            <a:lvl4pPr marL="1600200" indent="-228600" eaLnBrk="0" hangingPunct="0">
              <a:defRPr kumimoji="1" sz="2400" b="1">
                <a:solidFill>
                  <a:schemeClr val="tx1"/>
                </a:solidFill>
                <a:latin typeface="Times New Roman" pitchFamily="18" charset="0"/>
                <a:ea typeface="宋体" pitchFamily="2" charset="-122"/>
              </a:defRPr>
            </a:lvl4pPr>
            <a:lvl5pPr marL="2057400" indent="-228600" eaLnBrk="0" hangingPunct="0">
              <a:defRPr kumimoji="1" sz="2400" b="1">
                <a:solidFill>
                  <a:schemeClr val="tx1"/>
                </a:solidFill>
                <a:latin typeface="Times New Roman" pitchFamily="18" charset="0"/>
                <a:ea typeface="宋体" pitchFamily="2" charset="-122"/>
              </a:defRPr>
            </a:lvl5pPr>
            <a:lvl6pPr marL="25146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6pPr>
            <a:lvl7pPr marL="29718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7pPr>
            <a:lvl8pPr marL="34290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8pPr>
            <a:lvl9pPr marL="38862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9pPr>
          </a:lstStyle>
          <a:p>
            <a:pPr eaLnBrk="1" hangingPunct="1"/>
            <a:r>
              <a:rPr lang="en-US" altLang="zh-CN" sz="2000">
                <a:latin typeface="Calibri" pitchFamily="34" charset="0"/>
              </a:rPr>
              <a:t>Platform specific</a:t>
            </a:r>
          </a:p>
        </p:txBody>
      </p:sp>
      <p:sp>
        <p:nvSpPr>
          <p:cNvPr id="5132" name="Text Box 16"/>
          <p:cNvSpPr txBox="1">
            <a:spLocks noChangeArrowheads="1"/>
          </p:cNvSpPr>
          <p:nvPr/>
        </p:nvSpPr>
        <p:spPr bwMode="auto">
          <a:xfrm>
            <a:off x="6588125" y="2225675"/>
            <a:ext cx="17986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宋体" pitchFamily="2" charset="-122"/>
              </a:defRPr>
            </a:lvl1pPr>
            <a:lvl2pPr marL="742950" indent="-285750" eaLnBrk="0" hangingPunct="0">
              <a:defRPr kumimoji="1" sz="2400" b="1">
                <a:solidFill>
                  <a:schemeClr val="tx1"/>
                </a:solidFill>
                <a:latin typeface="Times New Roman" pitchFamily="18" charset="0"/>
                <a:ea typeface="宋体" pitchFamily="2" charset="-122"/>
              </a:defRPr>
            </a:lvl2pPr>
            <a:lvl3pPr marL="1143000" indent="-228600" eaLnBrk="0" hangingPunct="0">
              <a:defRPr kumimoji="1" sz="2400" b="1">
                <a:solidFill>
                  <a:schemeClr val="tx1"/>
                </a:solidFill>
                <a:latin typeface="Times New Roman" pitchFamily="18" charset="0"/>
                <a:ea typeface="宋体" pitchFamily="2" charset="-122"/>
              </a:defRPr>
            </a:lvl3pPr>
            <a:lvl4pPr marL="1600200" indent="-228600" eaLnBrk="0" hangingPunct="0">
              <a:defRPr kumimoji="1" sz="2400" b="1">
                <a:solidFill>
                  <a:schemeClr val="tx1"/>
                </a:solidFill>
                <a:latin typeface="Times New Roman" pitchFamily="18" charset="0"/>
                <a:ea typeface="宋体" pitchFamily="2" charset="-122"/>
              </a:defRPr>
            </a:lvl4pPr>
            <a:lvl5pPr marL="2057400" indent="-228600" eaLnBrk="0" hangingPunct="0">
              <a:defRPr kumimoji="1" sz="2400" b="1">
                <a:solidFill>
                  <a:schemeClr val="tx1"/>
                </a:solidFill>
                <a:latin typeface="Times New Roman" pitchFamily="18" charset="0"/>
                <a:ea typeface="宋体" pitchFamily="2" charset="-122"/>
              </a:defRPr>
            </a:lvl5pPr>
            <a:lvl6pPr marL="25146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6pPr>
            <a:lvl7pPr marL="29718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7pPr>
            <a:lvl8pPr marL="34290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8pPr>
            <a:lvl9pPr marL="38862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9pPr>
          </a:lstStyle>
          <a:p>
            <a:pPr eaLnBrk="1" hangingPunct="1"/>
            <a:r>
              <a:rPr lang="en-US" altLang="zh-CN" sz="2000">
                <a:latin typeface="Calibri" pitchFamily="34" charset="0"/>
              </a:rPr>
              <a:t>Product specific</a:t>
            </a:r>
          </a:p>
        </p:txBody>
      </p:sp>
      <p:sp>
        <p:nvSpPr>
          <p:cNvPr id="5133" name="Text Box 17"/>
          <p:cNvSpPr txBox="1">
            <a:spLocks noChangeArrowheads="1"/>
          </p:cNvSpPr>
          <p:nvPr/>
        </p:nvSpPr>
        <p:spPr bwMode="auto">
          <a:xfrm>
            <a:off x="115888" y="2351088"/>
            <a:ext cx="1265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b="1">
                <a:solidFill>
                  <a:schemeClr val="tx1"/>
                </a:solidFill>
                <a:latin typeface="Times New Roman" pitchFamily="18" charset="0"/>
                <a:ea typeface="宋体" pitchFamily="2" charset="-122"/>
              </a:defRPr>
            </a:lvl1pPr>
            <a:lvl2pPr marL="742950" indent="-285750" eaLnBrk="0" hangingPunct="0">
              <a:defRPr kumimoji="1" sz="2400" b="1">
                <a:solidFill>
                  <a:schemeClr val="tx1"/>
                </a:solidFill>
                <a:latin typeface="Times New Roman" pitchFamily="18" charset="0"/>
                <a:ea typeface="宋体" pitchFamily="2" charset="-122"/>
              </a:defRPr>
            </a:lvl2pPr>
            <a:lvl3pPr marL="1143000" indent="-228600" eaLnBrk="0" hangingPunct="0">
              <a:defRPr kumimoji="1" sz="2400" b="1">
                <a:solidFill>
                  <a:schemeClr val="tx1"/>
                </a:solidFill>
                <a:latin typeface="Times New Roman" pitchFamily="18" charset="0"/>
                <a:ea typeface="宋体" pitchFamily="2" charset="-122"/>
              </a:defRPr>
            </a:lvl3pPr>
            <a:lvl4pPr marL="1600200" indent="-228600" eaLnBrk="0" hangingPunct="0">
              <a:defRPr kumimoji="1" sz="2400" b="1">
                <a:solidFill>
                  <a:schemeClr val="tx1"/>
                </a:solidFill>
                <a:latin typeface="Times New Roman" pitchFamily="18" charset="0"/>
                <a:ea typeface="宋体" pitchFamily="2" charset="-122"/>
              </a:defRPr>
            </a:lvl4pPr>
            <a:lvl5pPr marL="2057400" indent="-228600" eaLnBrk="0" hangingPunct="0">
              <a:defRPr kumimoji="1" sz="2400" b="1">
                <a:solidFill>
                  <a:schemeClr val="tx1"/>
                </a:solidFill>
                <a:latin typeface="Times New Roman" pitchFamily="18" charset="0"/>
                <a:ea typeface="宋体" pitchFamily="2" charset="-122"/>
              </a:defRPr>
            </a:lvl5pPr>
            <a:lvl6pPr marL="25146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6pPr>
            <a:lvl7pPr marL="29718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7pPr>
            <a:lvl8pPr marL="34290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8pPr>
            <a:lvl9pPr marL="38862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9pPr>
          </a:lstStyle>
          <a:p>
            <a:pPr eaLnBrk="1" hangingPunct="1"/>
            <a:r>
              <a:rPr lang="en-US" altLang="zh-CN" sz="2000" i="1" u="sng">
                <a:latin typeface="Calibri" pitchFamily="34" charset="0"/>
              </a:rPr>
              <a:t>generality</a:t>
            </a:r>
          </a:p>
        </p:txBody>
      </p:sp>
      <p:sp>
        <p:nvSpPr>
          <p:cNvPr id="5134" name="AutoShape 5"/>
          <p:cNvSpPr>
            <a:spLocks noChangeArrowheads="1"/>
          </p:cNvSpPr>
          <p:nvPr/>
        </p:nvSpPr>
        <p:spPr bwMode="auto">
          <a:xfrm>
            <a:off x="1516063" y="1268413"/>
            <a:ext cx="1952625" cy="620712"/>
          </a:xfrm>
          <a:prstGeom prst="roundRect">
            <a:avLst>
              <a:gd name="adj" fmla="val 16667"/>
            </a:avLst>
          </a:prstGeom>
          <a:solidFill>
            <a:srgbClr val="0070C0"/>
          </a:solidFill>
          <a:ln w="9525">
            <a:solidFill>
              <a:srgbClr val="00B0F0"/>
            </a:solidFill>
            <a:round/>
            <a:headEnd/>
            <a:tailEnd/>
          </a:ln>
        </p:spPr>
        <p:txBody>
          <a:bodyPr anchor="ctr"/>
          <a:lstStyle/>
          <a:p>
            <a:r>
              <a:rPr lang="en-US" altLang="zh-CN" sz="1600" dirty="0">
                <a:solidFill>
                  <a:schemeClr val="bg1"/>
                </a:solidFill>
                <a:latin typeface="Tahoma" pitchFamily="34" charset="0"/>
              </a:rPr>
              <a:t>Domain Feature Model</a:t>
            </a:r>
          </a:p>
        </p:txBody>
      </p:sp>
      <p:sp>
        <p:nvSpPr>
          <p:cNvPr id="5135" name="AutoShape 6"/>
          <p:cNvSpPr>
            <a:spLocks noChangeArrowheads="1"/>
          </p:cNvSpPr>
          <p:nvPr/>
        </p:nvSpPr>
        <p:spPr bwMode="auto">
          <a:xfrm>
            <a:off x="3711575" y="1268413"/>
            <a:ext cx="1997075" cy="620712"/>
          </a:xfrm>
          <a:prstGeom prst="roundRect">
            <a:avLst>
              <a:gd name="adj" fmla="val 16667"/>
            </a:avLst>
          </a:prstGeom>
          <a:solidFill>
            <a:srgbClr val="0070C0"/>
          </a:solidFill>
          <a:ln w="9525">
            <a:solidFill>
              <a:srgbClr val="00B0F0"/>
            </a:solidFill>
            <a:round/>
            <a:headEnd/>
            <a:tailEnd/>
          </a:ln>
        </p:spPr>
        <p:txBody>
          <a:bodyPr anchor="ctr"/>
          <a:lstStyle/>
          <a:p>
            <a:r>
              <a:rPr lang="en-US" altLang="zh-CN" sz="1600" dirty="0">
                <a:solidFill>
                  <a:schemeClr val="bg1"/>
                </a:solidFill>
                <a:latin typeface="Tahoma" pitchFamily="34" charset="0"/>
              </a:rPr>
              <a:t>Application Feature Model</a:t>
            </a:r>
          </a:p>
        </p:txBody>
      </p:sp>
      <p:sp>
        <p:nvSpPr>
          <p:cNvPr id="5136" name="AutoShape 7"/>
          <p:cNvSpPr>
            <a:spLocks noChangeArrowheads="1"/>
          </p:cNvSpPr>
          <p:nvPr/>
        </p:nvSpPr>
        <p:spPr bwMode="auto">
          <a:xfrm>
            <a:off x="5943600" y="1268413"/>
            <a:ext cx="2084388" cy="620712"/>
          </a:xfrm>
          <a:prstGeom prst="roundRect">
            <a:avLst>
              <a:gd name="adj" fmla="val 16667"/>
            </a:avLst>
          </a:prstGeom>
          <a:solidFill>
            <a:srgbClr val="0070C0"/>
          </a:solidFill>
          <a:ln w="9525">
            <a:solidFill>
              <a:srgbClr val="00B0F0"/>
            </a:solidFill>
            <a:round/>
            <a:headEnd/>
            <a:tailEnd/>
          </a:ln>
        </p:spPr>
        <p:txBody>
          <a:bodyPr anchor="ctr"/>
          <a:lstStyle/>
          <a:p>
            <a:r>
              <a:rPr lang="en-US" altLang="zh-CN" sz="1600">
                <a:solidFill>
                  <a:schemeClr val="bg1"/>
                </a:solidFill>
                <a:latin typeface="Tahoma" pitchFamily="34" charset="0"/>
              </a:rPr>
              <a:t>Draft Software Architecture</a:t>
            </a:r>
          </a:p>
        </p:txBody>
      </p:sp>
      <p:cxnSp>
        <p:nvCxnSpPr>
          <p:cNvPr id="5137" name="AutoShape 8"/>
          <p:cNvCxnSpPr>
            <a:cxnSpLocks noChangeShapeType="1"/>
            <a:stCxn id="5134" idx="3"/>
            <a:endCxn id="5135" idx="1"/>
          </p:cNvCxnSpPr>
          <p:nvPr/>
        </p:nvCxnSpPr>
        <p:spPr bwMode="auto">
          <a:xfrm>
            <a:off x="3468688" y="1579563"/>
            <a:ext cx="242887" cy="0"/>
          </a:xfrm>
          <a:prstGeom prst="straightConnector1">
            <a:avLst/>
          </a:prstGeom>
          <a:noFill/>
          <a:ln w="57150">
            <a:solidFill>
              <a:srgbClr val="00B0F0"/>
            </a:solidFill>
            <a:round/>
            <a:headEnd/>
            <a:tailEnd type="triangle" w="med" len="med"/>
          </a:ln>
          <a:extLst>
            <a:ext uri="{909E8E84-426E-40dd-AFC4-6F175D3DCCD1}">
              <a14:hiddenFill xmlns:a14="http://schemas.microsoft.com/office/drawing/2010/main">
                <a:noFill/>
              </a14:hiddenFill>
            </a:ext>
          </a:extLst>
        </p:spPr>
      </p:cxnSp>
      <p:cxnSp>
        <p:nvCxnSpPr>
          <p:cNvPr id="5138" name="AutoShape 9"/>
          <p:cNvCxnSpPr>
            <a:cxnSpLocks noChangeShapeType="1"/>
            <a:stCxn id="5135" idx="3"/>
            <a:endCxn id="5136" idx="1"/>
          </p:cNvCxnSpPr>
          <p:nvPr/>
        </p:nvCxnSpPr>
        <p:spPr bwMode="auto">
          <a:xfrm>
            <a:off x="5708650" y="1579563"/>
            <a:ext cx="234950" cy="0"/>
          </a:xfrm>
          <a:prstGeom prst="straightConnector1">
            <a:avLst/>
          </a:prstGeom>
          <a:noFill/>
          <a:ln w="57150">
            <a:solidFill>
              <a:srgbClr val="00B0F0"/>
            </a:solidFill>
            <a:round/>
            <a:headEnd/>
            <a:tailEnd type="triangle" w="med" len="med"/>
          </a:ln>
          <a:extLst>
            <a:ext uri="{909E8E84-426E-40dd-AFC4-6F175D3DCCD1}">
              <a14:hiddenFill xmlns:a14="http://schemas.microsoft.com/office/drawing/2010/main">
                <a:noFill/>
              </a14:hiddenFill>
            </a:ext>
          </a:extLst>
        </p:spPr>
      </p:cxnSp>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680"/>
            <a:ext cx="1303336" cy="506559"/>
          </a:xfrm>
          <a:prstGeom prst="rect">
            <a:avLst/>
          </a:prstGeom>
        </p:spPr>
      </p:pic>
      <p:sp>
        <p:nvSpPr>
          <p:cNvPr id="20" name="Line 4"/>
          <p:cNvSpPr>
            <a:spLocks noChangeShapeType="1"/>
          </p:cNvSpPr>
          <p:nvPr/>
        </p:nvSpPr>
        <p:spPr bwMode="auto">
          <a:xfrm>
            <a:off x="1077913" y="980728"/>
            <a:ext cx="8066087" cy="0"/>
          </a:xfrm>
          <a:prstGeom prst="line">
            <a:avLst/>
          </a:prstGeom>
          <a:noFill/>
          <a:ln w="38100">
            <a:solidFill>
              <a:srgbClr val="FF99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rgbClr val="995C00"/>
                  </a:outerShdw>
                </a:effectLst>
              </a14:hiddenEffects>
            </a:ext>
          </a:extLst>
        </p:spPr>
        <p:txBody>
          <a:bodyPr wrap="none"/>
          <a:lstStyle/>
          <a:p>
            <a:endParaRPr lang="zh-CN" altLang="en-US"/>
          </a:p>
        </p:txBody>
      </p:sp>
      <p:sp>
        <p:nvSpPr>
          <p:cNvPr id="2" name="日期占位符 1"/>
          <p:cNvSpPr>
            <a:spLocks noGrp="1"/>
          </p:cNvSpPr>
          <p:nvPr>
            <p:ph type="dt" sz="half" idx="10"/>
          </p:nvPr>
        </p:nvSpPr>
        <p:spPr/>
        <p:txBody>
          <a:bodyPr/>
          <a:lstStyle/>
          <a:p>
            <a:fld id="{6B7CDA05-5FAB-48B0-8742-79B9539118A2}" type="datetime1">
              <a:rPr lang="en-US" altLang="zh-CN" smtClean="0"/>
              <a:pPr/>
              <a:t>11-9-27</a:t>
            </a:fld>
            <a:endParaRPr lang="zh-CN" altLang="en-US"/>
          </a:p>
        </p:txBody>
      </p:sp>
      <p:sp>
        <p:nvSpPr>
          <p:cNvPr id="3" name="灯片编号占位符 2"/>
          <p:cNvSpPr>
            <a:spLocks noGrp="1"/>
          </p:cNvSpPr>
          <p:nvPr>
            <p:ph type="sldNum" sz="quarter" idx="12"/>
          </p:nvPr>
        </p:nvSpPr>
        <p:spPr/>
        <p:txBody>
          <a:bodyPr/>
          <a:lstStyle/>
          <a:p>
            <a:fld id="{FB66567B-6BB6-477E-BC27-473F1BE5CFAB}" type="slidenum">
              <a:rPr lang="zh-CN" altLang="en-US" smtClean="0"/>
              <a:pPr/>
              <a:t>34</a:t>
            </a:fld>
            <a:endParaRPr lang="zh-CN" altLang="en-US"/>
          </a:p>
        </p:txBody>
      </p:sp>
    </p:spTree>
    <p:extLst>
      <p:ext uri="{BB962C8B-B14F-4D97-AF65-F5344CB8AC3E}">
        <p14:creationId xmlns:p14="http://schemas.microsoft.com/office/powerpoint/2010/main" val="63796901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23528" y="53752"/>
            <a:ext cx="8229600" cy="1143000"/>
          </a:xfrm>
        </p:spPr>
        <p:txBody>
          <a:bodyPr>
            <a:normAutofit/>
          </a:bodyPr>
          <a:lstStyle/>
          <a:p>
            <a:pPr algn="r"/>
            <a:r>
              <a:rPr lang="en-US" altLang="zh-CN" sz="2800" dirty="0" smtClean="0"/>
              <a:t>Architecture based Deployment</a:t>
            </a:r>
          </a:p>
        </p:txBody>
      </p:sp>
      <p:sp>
        <p:nvSpPr>
          <p:cNvPr id="6149" name="AutoShape 27"/>
          <p:cNvSpPr>
            <a:spLocks noChangeArrowheads="1"/>
          </p:cNvSpPr>
          <p:nvPr/>
        </p:nvSpPr>
        <p:spPr bwMode="auto">
          <a:xfrm>
            <a:off x="395288" y="1916113"/>
            <a:ext cx="1944687" cy="720725"/>
          </a:xfrm>
          <a:prstGeom prst="roundRect">
            <a:avLst>
              <a:gd name="adj" fmla="val 16667"/>
            </a:avLst>
          </a:prstGeom>
          <a:solidFill>
            <a:srgbClr val="0066FF"/>
          </a:solidFill>
          <a:ln w="9525">
            <a:solidFill>
              <a:schemeClr val="bg1"/>
            </a:solidFill>
            <a:round/>
            <a:headEnd/>
            <a:tailEnd/>
          </a:ln>
        </p:spPr>
        <p:txBody>
          <a:bodyPr anchor="ctr"/>
          <a:lstStyle/>
          <a:p>
            <a:r>
              <a:rPr lang="en-US" altLang="zh-CN" sz="2000">
                <a:solidFill>
                  <a:schemeClr val="bg1"/>
                </a:solidFill>
                <a:latin typeface="Calibri" pitchFamily="34" charset="0"/>
              </a:rPr>
              <a:t>Design View</a:t>
            </a:r>
          </a:p>
        </p:txBody>
      </p:sp>
      <p:sp>
        <p:nvSpPr>
          <p:cNvPr id="6150" name="AutoShape 28"/>
          <p:cNvSpPr>
            <a:spLocks noChangeArrowheads="1"/>
          </p:cNvSpPr>
          <p:nvPr/>
        </p:nvSpPr>
        <p:spPr bwMode="auto">
          <a:xfrm>
            <a:off x="4786313" y="1916113"/>
            <a:ext cx="1801812" cy="720725"/>
          </a:xfrm>
          <a:prstGeom prst="roundRect">
            <a:avLst>
              <a:gd name="adj" fmla="val 16667"/>
            </a:avLst>
          </a:prstGeom>
          <a:solidFill>
            <a:srgbClr val="A50021"/>
          </a:solidFill>
          <a:ln w="9525">
            <a:solidFill>
              <a:schemeClr val="bg1"/>
            </a:solidFill>
            <a:round/>
            <a:headEnd/>
            <a:tailEnd/>
          </a:ln>
        </p:spPr>
        <p:txBody>
          <a:bodyPr lIns="0" rIns="0" anchor="ctr"/>
          <a:lstStyle/>
          <a:p>
            <a:r>
              <a:rPr lang="en-US" altLang="zh-CN" sz="2000">
                <a:solidFill>
                  <a:schemeClr val="bg1"/>
                </a:solidFill>
                <a:latin typeface="Calibri" pitchFamily="34" charset="0"/>
              </a:rPr>
              <a:t>Deployment View</a:t>
            </a:r>
          </a:p>
        </p:txBody>
      </p:sp>
      <p:sp>
        <p:nvSpPr>
          <p:cNvPr id="6151" name="AutoShape 29"/>
          <p:cNvSpPr>
            <a:spLocks noChangeArrowheads="1"/>
          </p:cNvSpPr>
          <p:nvPr/>
        </p:nvSpPr>
        <p:spPr bwMode="auto">
          <a:xfrm>
            <a:off x="6729413" y="1916113"/>
            <a:ext cx="1730375" cy="720725"/>
          </a:xfrm>
          <a:prstGeom prst="roundRect">
            <a:avLst>
              <a:gd name="adj" fmla="val 16667"/>
            </a:avLst>
          </a:prstGeom>
          <a:solidFill>
            <a:srgbClr val="0066FF"/>
          </a:solidFill>
          <a:ln w="9525">
            <a:solidFill>
              <a:schemeClr val="bg1"/>
            </a:solidFill>
            <a:round/>
            <a:headEnd/>
            <a:tailEnd/>
          </a:ln>
        </p:spPr>
        <p:txBody>
          <a:bodyPr anchor="ctr"/>
          <a:lstStyle/>
          <a:p>
            <a:r>
              <a:rPr lang="en-US" altLang="zh-CN" sz="2000">
                <a:solidFill>
                  <a:schemeClr val="bg1"/>
                </a:solidFill>
                <a:latin typeface="Calibri" pitchFamily="34" charset="0"/>
              </a:rPr>
              <a:t>Runtime View</a:t>
            </a:r>
          </a:p>
        </p:txBody>
      </p:sp>
      <p:sp>
        <p:nvSpPr>
          <p:cNvPr id="6152" name="AutoShape 30"/>
          <p:cNvSpPr>
            <a:spLocks noChangeArrowheads="1"/>
          </p:cNvSpPr>
          <p:nvPr/>
        </p:nvSpPr>
        <p:spPr bwMode="auto">
          <a:xfrm>
            <a:off x="2484438" y="1916113"/>
            <a:ext cx="2159000" cy="720725"/>
          </a:xfrm>
          <a:prstGeom prst="roundRect">
            <a:avLst>
              <a:gd name="adj" fmla="val 16667"/>
            </a:avLst>
          </a:prstGeom>
          <a:solidFill>
            <a:srgbClr val="0066FF"/>
          </a:solidFill>
          <a:ln w="9525">
            <a:solidFill>
              <a:schemeClr val="bg1"/>
            </a:solidFill>
            <a:round/>
            <a:headEnd/>
            <a:tailEnd/>
          </a:ln>
        </p:spPr>
        <p:txBody>
          <a:bodyPr lIns="0" rIns="0" anchor="ctr"/>
          <a:lstStyle/>
          <a:p>
            <a:r>
              <a:rPr lang="en-US" altLang="zh-CN" sz="2000">
                <a:solidFill>
                  <a:schemeClr val="bg1"/>
                </a:solidFill>
                <a:latin typeface="Calibri" pitchFamily="34" charset="0"/>
              </a:rPr>
              <a:t>Implementation View</a:t>
            </a:r>
          </a:p>
        </p:txBody>
      </p:sp>
      <p:sp>
        <p:nvSpPr>
          <p:cNvPr id="6153" name="AutoShape 31"/>
          <p:cNvSpPr>
            <a:spLocks noChangeArrowheads="1"/>
          </p:cNvSpPr>
          <p:nvPr/>
        </p:nvSpPr>
        <p:spPr bwMode="auto">
          <a:xfrm>
            <a:off x="395288" y="2708275"/>
            <a:ext cx="8064500" cy="360363"/>
          </a:xfrm>
          <a:prstGeom prst="roundRect">
            <a:avLst>
              <a:gd name="adj" fmla="val 16667"/>
            </a:avLst>
          </a:prstGeom>
          <a:solidFill>
            <a:srgbClr val="0066FF"/>
          </a:solidFill>
          <a:ln w="9525">
            <a:solidFill>
              <a:schemeClr val="bg1"/>
            </a:solidFill>
            <a:round/>
            <a:headEnd/>
            <a:tailEnd/>
          </a:ln>
        </p:spPr>
        <p:txBody>
          <a:bodyPr anchor="ctr"/>
          <a:lstStyle/>
          <a:p>
            <a:r>
              <a:rPr lang="en-US" altLang="zh-CN" sz="2000" dirty="0">
                <a:solidFill>
                  <a:schemeClr val="bg1"/>
                </a:solidFill>
                <a:latin typeface="Calibri" pitchFamily="34" charset="0"/>
              </a:rPr>
              <a:t>Meta Model of ADL</a:t>
            </a:r>
          </a:p>
        </p:txBody>
      </p:sp>
      <p:sp>
        <p:nvSpPr>
          <p:cNvPr id="6154" name="Text Box 32"/>
          <p:cNvSpPr txBox="1">
            <a:spLocks noChangeArrowheads="1"/>
          </p:cNvSpPr>
          <p:nvPr/>
        </p:nvSpPr>
        <p:spPr bwMode="auto">
          <a:xfrm>
            <a:off x="1403350" y="1143000"/>
            <a:ext cx="20161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宋体" pitchFamily="2" charset="-122"/>
              </a:defRPr>
            </a:lvl1pPr>
            <a:lvl2pPr marL="742950" indent="-285750" eaLnBrk="0" hangingPunct="0">
              <a:defRPr kumimoji="1" sz="2400" b="1">
                <a:solidFill>
                  <a:schemeClr val="tx1"/>
                </a:solidFill>
                <a:latin typeface="Times New Roman" pitchFamily="18" charset="0"/>
                <a:ea typeface="宋体" pitchFamily="2" charset="-122"/>
              </a:defRPr>
            </a:lvl2pPr>
            <a:lvl3pPr marL="1143000" indent="-228600" eaLnBrk="0" hangingPunct="0">
              <a:defRPr kumimoji="1" sz="2400" b="1">
                <a:solidFill>
                  <a:schemeClr val="tx1"/>
                </a:solidFill>
                <a:latin typeface="Times New Roman" pitchFamily="18" charset="0"/>
                <a:ea typeface="宋体" pitchFamily="2" charset="-122"/>
              </a:defRPr>
            </a:lvl3pPr>
            <a:lvl4pPr marL="1600200" indent="-228600" eaLnBrk="0" hangingPunct="0">
              <a:defRPr kumimoji="1" sz="2400" b="1">
                <a:solidFill>
                  <a:schemeClr val="tx1"/>
                </a:solidFill>
                <a:latin typeface="Times New Roman" pitchFamily="18" charset="0"/>
                <a:ea typeface="宋体" pitchFamily="2" charset="-122"/>
              </a:defRPr>
            </a:lvl4pPr>
            <a:lvl5pPr marL="2057400" indent="-228600" eaLnBrk="0" hangingPunct="0">
              <a:defRPr kumimoji="1" sz="2400" b="1">
                <a:solidFill>
                  <a:schemeClr val="tx1"/>
                </a:solidFill>
                <a:latin typeface="Times New Roman" pitchFamily="18" charset="0"/>
                <a:ea typeface="宋体" pitchFamily="2" charset="-122"/>
              </a:defRPr>
            </a:lvl5pPr>
            <a:lvl6pPr marL="25146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6pPr>
            <a:lvl7pPr marL="29718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7pPr>
            <a:lvl8pPr marL="34290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8pPr>
            <a:lvl9pPr marL="38862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9pPr>
          </a:lstStyle>
          <a:p>
            <a:pPr eaLnBrk="1" hangingPunct="1"/>
            <a:r>
              <a:rPr lang="en-US" altLang="zh-CN" sz="2000">
                <a:latin typeface="Calibri" pitchFamily="34" charset="0"/>
              </a:rPr>
              <a:t>Platform independent</a:t>
            </a:r>
          </a:p>
        </p:txBody>
      </p:sp>
      <p:sp>
        <p:nvSpPr>
          <p:cNvPr id="6155" name="Text Box 33"/>
          <p:cNvSpPr txBox="1">
            <a:spLocks noChangeArrowheads="1"/>
          </p:cNvSpPr>
          <p:nvPr/>
        </p:nvSpPr>
        <p:spPr bwMode="auto">
          <a:xfrm>
            <a:off x="4746625" y="1143000"/>
            <a:ext cx="1625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宋体" pitchFamily="2" charset="-122"/>
              </a:defRPr>
            </a:lvl1pPr>
            <a:lvl2pPr marL="742950" indent="-285750" eaLnBrk="0" hangingPunct="0">
              <a:defRPr kumimoji="1" sz="2400" b="1">
                <a:solidFill>
                  <a:schemeClr val="tx1"/>
                </a:solidFill>
                <a:latin typeface="Times New Roman" pitchFamily="18" charset="0"/>
                <a:ea typeface="宋体" pitchFamily="2" charset="-122"/>
              </a:defRPr>
            </a:lvl2pPr>
            <a:lvl3pPr marL="1143000" indent="-228600" eaLnBrk="0" hangingPunct="0">
              <a:defRPr kumimoji="1" sz="2400" b="1">
                <a:solidFill>
                  <a:schemeClr val="tx1"/>
                </a:solidFill>
                <a:latin typeface="Times New Roman" pitchFamily="18" charset="0"/>
                <a:ea typeface="宋体" pitchFamily="2" charset="-122"/>
              </a:defRPr>
            </a:lvl3pPr>
            <a:lvl4pPr marL="1600200" indent="-228600" eaLnBrk="0" hangingPunct="0">
              <a:defRPr kumimoji="1" sz="2400" b="1">
                <a:solidFill>
                  <a:schemeClr val="tx1"/>
                </a:solidFill>
                <a:latin typeface="Times New Roman" pitchFamily="18" charset="0"/>
                <a:ea typeface="宋体" pitchFamily="2" charset="-122"/>
              </a:defRPr>
            </a:lvl4pPr>
            <a:lvl5pPr marL="2057400" indent="-228600" eaLnBrk="0" hangingPunct="0">
              <a:defRPr kumimoji="1" sz="2400" b="1">
                <a:solidFill>
                  <a:schemeClr val="tx1"/>
                </a:solidFill>
                <a:latin typeface="Times New Roman" pitchFamily="18" charset="0"/>
                <a:ea typeface="宋体" pitchFamily="2" charset="-122"/>
              </a:defRPr>
            </a:lvl5pPr>
            <a:lvl6pPr marL="25146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6pPr>
            <a:lvl7pPr marL="29718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7pPr>
            <a:lvl8pPr marL="34290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8pPr>
            <a:lvl9pPr marL="38862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9pPr>
          </a:lstStyle>
          <a:p>
            <a:pPr eaLnBrk="1" hangingPunct="1"/>
            <a:r>
              <a:rPr lang="en-US" altLang="zh-CN" sz="2000">
                <a:latin typeface="Calibri" pitchFamily="34" charset="0"/>
              </a:rPr>
              <a:t>Platform specific</a:t>
            </a:r>
          </a:p>
        </p:txBody>
      </p:sp>
      <p:sp>
        <p:nvSpPr>
          <p:cNvPr id="6156" name="Text Box 34"/>
          <p:cNvSpPr txBox="1">
            <a:spLocks noChangeArrowheads="1"/>
          </p:cNvSpPr>
          <p:nvPr/>
        </p:nvSpPr>
        <p:spPr bwMode="auto">
          <a:xfrm>
            <a:off x="6588125" y="1143000"/>
            <a:ext cx="17986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宋体" pitchFamily="2" charset="-122"/>
              </a:defRPr>
            </a:lvl1pPr>
            <a:lvl2pPr marL="742950" indent="-285750" eaLnBrk="0" hangingPunct="0">
              <a:defRPr kumimoji="1" sz="2400" b="1">
                <a:solidFill>
                  <a:schemeClr val="tx1"/>
                </a:solidFill>
                <a:latin typeface="Times New Roman" pitchFamily="18" charset="0"/>
                <a:ea typeface="宋体" pitchFamily="2" charset="-122"/>
              </a:defRPr>
            </a:lvl2pPr>
            <a:lvl3pPr marL="1143000" indent="-228600" eaLnBrk="0" hangingPunct="0">
              <a:defRPr kumimoji="1" sz="2400" b="1">
                <a:solidFill>
                  <a:schemeClr val="tx1"/>
                </a:solidFill>
                <a:latin typeface="Times New Roman" pitchFamily="18" charset="0"/>
                <a:ea typeface="宋体" pitchFamily="2" charset="-122"/>
              </a:defRPr>
            </a:lvl3pPr>
            <a:lvl4pPr marL="1600200" indent="-228600" eaLnBrk="0" hangingPunct="0">
              <a:defRPr kumimoji="1" sz="2400" b="1">
                <a:solidFill>
                  <a:schemeClr val="tx1"/>
                </a:solidFill>
                <a:latin typeface="Times New Roman" pitchFamily="18" charset="0"/>
                <a:ea typeface="宋体" pitchFamily="2" charset="-122"/>
              </a:defRPr>
            </a:lvl4pPr>
            <a:lvl5pPr marL="2057400" indent="-228600" eaLnBrk="0" hangingPunct="0">
              <a:defRPr kumimoji="1" sz="2400" b="1">
                <a:solidFill>
                  <a:schemeClr val="tx1"/>
                </a:solidFill>
                <a:latin typeface="Times New Roman" pitchFamily="18" charset="0"/>
                <a:ea typeface="宋体" pitchFamily="2" charset="-122"/>
              </a:defRPr>
            </a:lvl5pPr>
            <a:lvl6pPr marL="25146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6pPr>
            <a:lvl7pPr marL="29718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7pPr>
            <a:lvl8pPr marL="34290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8pPr>
            <a:lvl9pPr marL="38862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9pPr>
          </a:lstStyle>
          <a:p>
            <a:pPr eaLnBrk="1" hangingPunct="1"/>
            <a:r>
              <a:rPr lang="en-US" altLang="zh-CN" sz="2000">
                <a:latin typeface="Calibri" pitchFamily="34" charset="0"/>
              </a:rPr>
              <a:t>Product specific</a:t>
            </a:r>
          </a:p>
        </p:txBody>
      </p:sp>
      <p:sp>
        <p:nvSpPr>
          <p:cNvPr id="6157" name="Text Box 35"/>
          <p:cNvSpPr txBox="1">
            <a:spLocks noChangeArrowheads="1"/>
          </p:cNvSpPr>
          <p:nvPr/>
        </p:nvSpPr>
        <p:spPr bwMode="auto">
          <a:xfrm>
            <a:off x="115888" y="1268413"/>
            <a:ext cx="1265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b="1">
                <a:solidFill>
                  <a:schemeClr val="tx1"/>
                </a:solidFill>
                <a:latin typeface="Times New Roman" pitchFamily="18" charset="0"/>
                <a:ea typeface="宋体" pitchFamily="2" charset="-122"/>
              </a:defRPr>
            </a:lvl1pPr>
            <a:lvl2pPr marL="742950" indent="-285750" eaLnBrk="0" hangingPunct="0">
              <a:defRPr kumimoji="1" sz="2400" b="1">
                <a:solidFill>
                  <a:schemeClr val="tx1"/>
                </a:solidFill>
                <a:latin typeface="Times New Roman" pitchFamily="18" charset="0"/>
                <a:ea typeface="宋体" pitchFamily="2" charset="-122"/>
              </a:defRPr>
            </a:lvl2pPr>
            <a:lvl3pPr marL="1143000" indent="-228600" eaLnBrk="0" hangingPunct="0">
              <a:defRPr kumimoji="1" sz="2400" b="1">
                <a:solidFill>
                  <a:schemeClr val="tx1"/>
                </a:solidFill>
                <a:latin typeface="Times New Roman" pitchFamily="18" charset="0"/>
                <a:ea typeface="宋体" pitchFamily="2" charset="-122"/>
              </a:defRPr>
            </a:lvl3pPr>
            <a:lvl4pPr marL="1600200" indent="-228600" eaLnBrk="0" hangingPunct="0">
              <a:defRPr kumimoji="1" sz="2400" b="1">
                <a:solidFill>
                  <a:schemeClr val="tx1"/>
                </a:solidFill>
                <a:latin typeface="Times New Roman" pitchFamily="18" charset="0"/>
                <a:ea typeface="宋体" pitchFamily="2" charset="-122"/>
              </a:defRPr>
            </a:lvl4pPr>
            <a:lvl5pPr marL="2057400" indent="-228600" eaLnBrk="0" hangingPunct="0">
              <a:defRPr kumimoji="1" sz="2400" b="1">
                <a:solidFill>
                  <a:schemeClr val="tx1"/>
                </a:solidFill>
                <a:latin typeface="Times New Roman" pitchFamily="18" charset="0"/>
                <a:ea typeface="宋体" pitchFamily="2" charset="-122"/>
              </a:defRPr>
            </a:lvl5pPr>
            <a:lvl6pPr marL="25146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6pPr>
            <a:lvl7pPr marL="29718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7pPr>
            <a:lvl8pPr marL="34290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8pPr>
            <a:lvl9pPr marL="38862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9pPr>
          </a:lstStyle>
          <a:p>
            <a:pPr eaLnBrk="1" hangingPunct="1"/>
            <a:r>
              <a:rPr lang="en-US" altLang="zh-CN" sz="2000" i="1" u="sng">
                <a:latin typeface="Calibri" pitchFamily="34" charset="0"/>
              </a:rPr>
              <a:t>generality</a:t>
            </a: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680"/>
            <a:ext cx="1303336" cy="506559"/>
          </a:xfrm>
          <a:prstGeom prst="rect">
            <a:avLst/>
          </a:prstGeom>
        </p:spPr>
      </p:pic>
      <p:sp>
        <p:nvSpPr>
          <p:cNvPr id="15" name="Line 4"/>
          <p:cNvSpPr>
            <a:spLocks noChangeShapeType="1"/>
          </p:cNvSpPr>
          <p:nvPr/>
        </p:nvSpPr>
        <p:spPr bwMode="auto">
          <a:xfrm>
            <a:off x="1020715" y="972105"/>
            <a:ext cx="8066087" cy="0"/>
          </a:xfrm>
          <a:prstGeom prst="line">
            <a:avLst/>
          </a:prstGeom>
          <a:noFill/>
          <a:ln w="38100">
            <a:solidFill>
              <a:srgbClr val="FF99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rgbClr val="995C00"/>
                  </a:outerShdw>
                </a:effectLst>
              </a14:hiddenEffects>
            </a:ext>
          </a:extLst>
        </p:spPr>
        <p:txBody>
          <a:bodyPr wrap="none"/>
          <a:lstStyle/>
          <a:p>
            <a:endParaRPr lang="zh-CN" altLang="en-US"/>
          </a:p>
        </p:txBody>
      </p:sp>
      <p:sp>
        <p:nvSpPr>
          <p:cNvPr id="16" name="内容占位符 1"/>
          <p:cNvSpPr>
            <a:spLocks noGrp="1"/>
          </p:cNvSpPr>
          <p:nvPr>
            <p:ph idx="1"/>
          </p:nvPr>
        </p:nvSpPr>
        <p:spPr>
          <a:xfrm>
            <a:off x="312738" y="3284984"/>
            <a:ext cx="8229600" cy="2952328"/>
          </a:xfrm>
        </p:spPr>
        <p:txBody>
          <a:bodyPr/>
          <a:lstStyle/>
          <a:p>
            <a:pPr>
              <a:spcBef>
                <a:spcPct val="20000"/>
              </a:spcBef>
            </a:pPr>
            <a:r>
              <a:rPr lang="en-US" altLang="zh-CN" dirty="0">
                <a:latin typeface="Calibri" pitchFamily="34" charset="0"/>
                <a:ea typeface="黑体" pitchFamily="49" charset="-122"/>
                <a:cs typeface="Calibri" pitchFamily="34" charset="0"/>
              </a:rPr>
              <a:t>Online Maintenance and </a:t>
            </a:r>
            <a:r>
              <a:rPr lang="en-US" altLang="zh-CN" dirty="0" smtClean="0">
                <a:latin typeface="Calibri" pitchFamily="34" charset="0"/>
                <a:ea typeface="黑体" pitchFamily="49" charset="-122"/>
                <a:cs typeface="Calibri" pitchFamily="34" charset="0"/>
              </a:rPr>
              <a:t>Evolution</a:t>
            </a:r>
          </a:p>
          <a:p>
            <a:pPr lvl="1">
              <a:spcBef>
                <a:spcPct val="20000"/>
              </a:spcBef>
            </a:pPr>
            <a:r>
              <a:rPr lang="en-US" altLang="zh-CN" sz="1600" dirty="0" smtClean="0">
                <a:latin typeface="Calibri" pitchFamily="34" charset="0"/>
                <a:ea typeface="楷体_GB2312" pitchFamily="49" charset="-122"/>
                <a:cs typeface="Calibri" pitchFamily="34" charset="0"/>
              </a:rPr>
              <a:t>very </a:t>
            </a:r>
            <a:r>
              <a:rPr lang="en-US" altLang="zh-CN" sz="1600" dirty="0">
                <a:latin typeface="Calibri" pitchFamily="34" charset="0"/>
                <a:ea typeface="楷体_GB2312" pitchFamily="49" charset="-122"/>
                <a:cs typeface="Calibri" pitchFamily="34" charset="0"/>
              </a:rPr>
              <a:t>valuable for large-scale distributed systems and 7x24 (7 days 24 hours) high </a:t>
            </a:r>
            <a:r>
              <a:rPr lang="en-US" altLang="zh-CN" sz="1600" dirty="0" smtClean="0">
                <a:latin typeface="Calibri" pitchFamily="34" charset="0"/>
                <a:ea typeface="楷体_GB2312" pitchFamily="49" charset="-122"/>
                <a:cs typeface="Calibri" pitchFamily="34" charset="0"/>
              </a:rPr>
              <a:t>availability</a:t>
            </a:r>
          </a:p>
          <a:p>
            <a:pPr lvl="1">
              <a:spcBef>
                <a:spcPct val="20000"/>
              </a:spcBef>
            </a:pPr>
            <a:r>
              <a:rPr lang="en-US" altLang="zh-CN" sz="2000" dirty="0" smtClean="0">
                <a:latin typeface="Calibri" pitchFamily="34" charset="0"/>
                <a:ea typeface="楷体_GB2312" pitchFamily="49" charset="-122"/>
                <a:cs typeface="Calibri" pitchFamily="34" charset="0"/>
              </a:rPr>
              <a:t>But </a:t>
            </a:r>
            <a:r>
              <a:rPr lang="en-US" altLang="zh-CN" sz="2000" dirty="0">
                <a:latin typeface="Calibri" pitchFamily="34" charset="0"/>
                <a:ea typeface="楷体_GB2312" pitchFamily="49" charset="-122"/>
                <a:cs typeface="Calibri" pitchFamily="34" charset="0"/>
              </a:rPr>
              <a:t>very challenging to why, when, what &amp; </a:t>
            </a:r>
            <a:r>
              <a:rPr lang="en-US" altLang="zh-CN" sz="2000" dirty="0" smtClean="0">
                <a:latin typeface="Calibri" pitchFamily="34" charset="0"/>
                <a:ea typeface="楷体_GB2312" pitchFamily="49" charset="-122"/>
                <a:cs typeface="Calibri" pitchFamily="34" charset="0"/>
              </a:rPr>
              <a:t>how</a:t>
            </a:r>
          </a:p>
          <a:p>
            <a:pPr>
              <a:spcBef>
                <a:spcPct val="20000"/>
              </a:spcBef>
            </a:pPr>
            <a:r>
              <a:rPr lang="en-US" altLang="zh-CN" dirty="0" smtClean="0">
                <a:latin typeface="Calibri" pitchFamily="34" charset="0"/>
                <a:ea typeface="黑体" pitchFamily="49" charset="-122"/>
                <a:cs typeface="Calibri" pitchFamily="34" charset="0"/>
              </a:rPr>
              <a:t>ABC’s </a:t>
            </a:r>
            <a:r>
              <a:rPr lang="en-US" altLang="zh-CN" dirty="0">
                <a:latin typeface="Calibri" pitchFamily="34" charset="0"/>
                <a:ea typeface="黑体" pitchFamily="49" charset="-122"/>
                <a:cs typeface="Calibri" pitchFamily="34" charset="0"/>
              </a:rPr>
              <a:t>Runtime Software Architecture </a:t>
            </a:r>
            <a:r>
              <a:rPr lang="en-US" altLang="zh-CN" dirty="0" smtClean="0">
                <a:latin typeface="Calibri" pitchFamily="34" charset="0"/>
                <a:ea typeface="黑体" pitchFamily="49" charset="-122"/>
                <a:cs typeface="Calibri" pitchFamily="34" charset="0"/>
              </a:rPr>
              <a:t>Leverages</a:t>
            </a:r>
          </a:p>
          <a:p>
            <a:pPr lvl="1">
              <a:spcBef>
                <a:spcPct val="20000"/>
              </a:spcBef>
            </a:pPr>
            <a:r>
              <a:rPr lang="en-US" altLang="zh-CN" sz="1600" dirty="0" smtClean="0">
                <a:latin typeface="Calibri" pitchFamily="34" charset="0"/>
                <a:ea typeface="楷体_GB2312" pitchFamily="49" charset="-122"/>
                <a:cs typeface="Calibri" pitchFamily="34" charset="0"/>
              </a:rPr>
              <a:t>Software </a:t>
            </a:r>
            <a:r>
              <a:rPr lang="en-US" altLang="zh-CN" sz="1600" dirty="0">
                <a:latin typeface="Calibri" pitchFamily="34" charset="0"/>
                <a:ea typeface="楷体_GB2312" pitchFamily="49" charset="-122"/>
                <a:cs typeface="Calibri" pitchFamily="34" charset="0"/>
              </a:rPr>
              <a:t>architecture knowledge for why, when &amp; </a:t>
            </a:r>
            <a:r>
              <a:rPr lang="en-US" altLang="zh-CN" sz="1600" dirty="0" smtClean="0">
                <a:latin typeface="Calibri" pitchFamily="34" charset="0"/>
                <a:ea typeface="楷体_GB2312" pitchFamily="49" charset="-122"/>
                <a:cs typeface="Calibri" pitchFamily="34" charset="0"/>
              </a:rPr>
              <a:t>what</a:t>
            </a:r>
          </a:p>
          <a:p>
            <a:pPr lvl="1">
              <a:spcBef>
                <a:spcPct val="20000"/>
              </a:spcBef>
            </a:pPr>
            <a:r>
              <a:rPr lang="en-US" altLang="zh-CN" sz="2000" dirty="0" smtClean="0">
                <a:latin typeface="Calibri" pitchFamily="34" charset="0"/>
                <a:ea typeface="楷体_GB2312" pitchFamily="49" charset="-122"/>
                <a:cs typeface="Calibri" pitchFamily="34" charset="0"/>
              </a:rPr>
              <a:t>Middleware </a:t>
            </a:r>
            <a:r>
              <a:rPr lang="en-US" altLang="zh-CN" sz="2000" dirty="0">
                <a:latin typeface="Calibri" pitchFamily="34" charset="0"/>
                <a:ea typeface="楷体_GB2312" pitchFamily="49" charset="-122"/>
                <a:cs typeface="Calibri" pitchFamily="34" charset="0"/>
              </a:rPr>
              <a:t>adaptability for how</a:t>
            </a:r>
          </a:p>
          <a:p>
            <a:pPr marL="109728" indent="0">
              <a:buNone/>
            </a:pPr>
            <a:endParaRPr lang="zh-CN" altLang="en-US" dirty="0"/>
          </a:p>
        </p:txBody>
      </p:sp>
      <p:sp>
        <p:nvSpPr>
          <p:cNvPr id="2" name="日期占位符 1"/>
          <p:cNvSpPr>
            <a:spLocks noGrp="1"/>
          </p:cNvSpPr>
          <p:nvPr>
            <p:ph type="dt" sz="half" idx="10"/>
          </p:nvPr>
        </p:nvSpPr>
        <p:spPr/>
        <p:txBody>
          <a:bodyPr/>
          <a:lstStyle/>
          <a:p>
            <a:fld id="{7FF06D76-29F4-40A6-AA13-878CA37CBE97}" type="datetime1">
              <a:rPr lang="en-US" altLang="zh-CN" smtClean="0"/>
              <a:pPr/>
              <a:t>11-9-27</a:t>
            </a:fld>
            <a:endParaRPr lang="zh-CN" altLang="en-US"/>
          </a:p>
        </p:txBody>
      </p:sp>
      <p:sp>
        <p:nvSpPr>
          <p:cNvPr id="3" name="灯片编号占位符 2"/>
          <p:cNvSpPr>
            <a:spLocks noGrp="1"/>
          </p:cNvSpPr>
          <p:nvPr>
            <p:ph type="sldNum" sz="quarter" idx="12"/>
          </p:nvPr>
        </p:nvSpPr>
        <p:spPr/>
        <p:txBody>
          <a:bodyPr/>
          <a:lstStyle/>
          <a:p>
            <a:fld id="{FB66567B-6BB6-477E-BC27-473F1BE5CFAB}" type="slidenum">
              <a:rPr lang="zh-CN" altLang="en-US" smtClean="0"/>
              <a:pPr/>
              <a:t>35</a:t>
            </a:fld>
            <a:endParaRPr lang="zh-CN" altLang="en-US"/>
          </a:p>
        </p:txBody>
      </p:sp>
    </p:spTree>
    <p:extLst>
      <p:ext uri="{BB962C8B-B14F-4D97-AF65-F5344CB8AC3E}">
        <p14:creationId xmlns:p14="http://schemas.microsoft.com/office/powerpoint/2010/main" val="45310349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6552" y="260648"/>
            <a:ext cx="9144000" cy="642937"/>
          </a:xfrm>
        </p:spPr>
        <p:txBody>
          <a:bodyPr/>
          <a:lstStyle/>
          <a:p>
            <a:pPr algn="r"/>
            <a:r>
              <a:rPr lang="en-US" altLang="zh-CN" sz="2800" dirty="0" smtClean="0"/>
              <a:t>Architecture based Deployment Process </a:t>
            </a:r>
          </a:p>
        </p:txBody>
      </p:sp>
      <p:pic>
        <p:nvPicPr>
          <p:cNvPr id="7171" name="Picture 3" descr="Architecture-based Deployment"/>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811213" y="1600200"/>
            <a:ext cx="7521575" cy="4525963"/>
          </a:xfrm>
          <a:noFill/>
        </p:spPr>
      </p:pic>
      <p:sp>
        <p:nvSpPr>
          <p:cNvPr id="10" name="椭圆 9"/>
          <p:cNvSpPr/>
          <p:nvPr/>
        </p:nvSpPr>
        <p:spPr bwMode="auto">
          <a:xfrm>
            <a:off x="4214810" y="1272180"/>
            <a:ext cx="428628" cy="428628"/>
          </a:xfrm>
          <a:prstGeom prst="ellipse">
            <a:avLst/>
          </a:prstGeom>
          <a:solidFill>
            <a:srgbClr val="00B0F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a:defRPr/>
            </a:pPr>
            <a:r>
              <a:rPr lang="en-US" altLang="zh-CN" sz="2000" dirty="0"/>
              <a:t>1</a:t>
            </a:r>
            <a:endParaRPr lang="zh-CN" altLang="en-US" sz="2000" dirty="0"/>
          </a:p>
        </p:txBody>
      </p:sp>
      <p:sp>
        <p:nvSpPr>
          <p:cNvPr id="11" name="椭圆 10"/>
          <p:cNvSpPr/>
          <p:nvPr/>
        </p:nvSpPr>
        <p:spPr bwMode="auto">
          <a:xfrm>
            <a:off x="4433114" y="2978608"/>
            <a:ext cx="428628" cy="428628"/>
          </a:xfrm>
          <a:prstGeom prst="ellipse">
            <a:avLst/>
          </a:prstGeom>
          <a:solidFill>
            <a:srgbClr val="00B0F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a:defRPr/>
            </a:pPr>
            <a:r>
              <a:rPr lang="en-US" altLang="zh-CN" sz="2000" dirty="0"/>
              <a:t>2</a:t>
            </a:r>
            <a:endParaRPr lang="zh-CN" altLang="en-US" sz="2000" dirty="0"/>
          </a:p>
        </p:txBody>
      </p:sp>
      <p:sp>
        <p:nvSpPr>
          <p:cNvPr id="12" name="椭圆 11"/>
          <p:cNvSpPr/>
          <p:nvPr/>
        </p:nvSpPr>
        <p:spPr bwMode="auto">
          <a:xfrm>
            <a:off x="6643702" y="2978684"/>
            <a:ext cx="428628" cy="428628"/>
          </a:xfrm>
          <a:prstGeom prst="ellipse">
            <a:avLst/>
          </a:prstGeom>
          <a:solidFill>
            <a:srgbClr val="00B0F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a:defRPr/>
            </a:pPr>
            <a:r>
              <a:rPr lang="en-US" altLang="zh-CN" sz="2000" dirty="0"/>
              <a:t>3</a:t>
            </a:r>
            <a:endParaRPr lang="zh-CN" altLang="en-US" sz="2000" dirty="0"/>
          </a:p>
        </p:txBody>
      </p:sp>
      <p:sp>
        <p:nvSpPr>
          <p:cNvPr id="13" name="椭圆 12"/>
          <p:cNvSpPr/>
          <p:nvPr/>
        </p:nvSpPr>
        <p:spPr bwMode="auto">
          <a:xfrm>
            <a:off x="6732240" y="4437112"/>
            <a:ext cx="428628" cy="428628"/>
          </a:xfrm>
          <a:prstGeom prst="ellipse">
            <a:avLst/>
          </a:prstGeom>
          <a:solidFill>
            <a:srgbClr val="00B0F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a:defRPr/>
            </a:pPr>
            <a:r>
              <a:rPr lang="en-US" altLang="zh-CN" sz="2000" dirty="0"/>
              <a:t>4</a:t>
            </a:r>
            <a:endParaRPr lang="zh-CN" altLang="en-US" sz="2000" dirty="0"/>
          </a:p>
        </p:txBody>
      </p:sp>
      <p:sp>
        <p:nvSpPr>
          <p:cNvPr id="14" name="椭圆 13"/>
          <p:cNvSpPr/>
          <p:nvPr/>
        </p:nvSpPr>
        <p:spPr bwMode="auto">
          <a:xfrm>
            <a:off x="4067944" y="5877272"/>
            <a:ext cx="428628" cy="428628"/>
          </a:xfrm>
          <a:prstGeom prst="ellipse">
            <a:avLst/>
          </a:prstGeom>
          <a:solidFill>
            <a:srgbClr val="00B0F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a:defRPr/>
            </a:pPr>
            <a:r>
              <a:rPr lang="en-US" altLang="zh-CN" sz="2000" dirty="0"/>
              <a:t>1</a:t>
            </a:r>
            <a:endParaRPr lang="zh-CN" altLang="en-US" sz="2000" dirty="0"/>
          </a:p>
        </p:txBody>
      </p:sp>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5680"/>
            <a:ext cx="1303336" cy="506559"/>
          </a:xfrm>
          <a:prstGeom prst="rect">
            <a:avLst/>
          </a:prstGeom>
        </p:spPr>
      </p:pic>
      <p:sp>
        <p:nvSpPr>
          <p:cNvPr id="16" name="Line 4"/>
          <p:cNvSpPr>
            <a:spLocks noChangeShapeType="1"/>
          </p:cNvSpPr>
          <p:nvPr/>
        </p:nvSpPr>
        <p:spPr bwMode="auto">
          <a:xfrm>
            <a:off x="1077913" y="980728"/>
            <a:ext cx="8066087" cy="0"/>
          </a:xfrm>
          <a:prstGeom prst="line">
            <a:avLst/>
          </a:prstGeom>
          <a:noFill/>
          <a:ln w="38100">
            <a:solidFill>
              <a:srgbClr val="FF99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rgbClr val="995C00"/>
                  </a:outerShdw>
                </a:effectLst>
              </a14:hiddenEffects>
            </a:ext>
          </a:extLst>
        </p:spPr>
        <p:txBody>
          <a:bodyPr wrap="none"/>
          <a:lstStyle/>
          <a:p>
            <a:endParaRPr lang="zh-CN" altLang="en-US"/>
          </a:p>
        </p:txBody>
      </p:sp>
      <p:sp>
        <p:nvSpPr>
          <p:cNvPr id="2" name="日期占位符 1"/>
          <p:cNvSpPr>
            <a:spLocks noGrp="1"/>
          </p:cNvSpPr>
          <p:nvPr>
            <p:ph type="dt" sz="half" idx="10"/>
          </p:nvPr>
        </p:nvSpPr>
        <p:spPr/>
        <p:txBody>
          <a:bodyPr/>
          <a:lstStyle/>
          <a:p>
            <a:fld id="{7E0BAAC0-7B35-4860-8E3D-2694A0FB90C0}" type="datetime1">
              <a:rPr lang="en-US" altLang="zh-CN" smtClean="0"/>
              <a:pPr/>
              <a:t>11-9-27</a:t>
            </a:fld>
            <a:endParaRPr lang="zh-CN" altLang="en-US"/>
          </a:p>
        </p:txBody>
      </p:sp>
      <p:sp>
        <p:nvSpPr>
          <p:cNvPr id="3" name="灯片编号占位符 2"/>
          <p:cNvSpPr>
            <a:spLocks noGrp="1"/>
          </p:cNvSpPr>
          <p:nvPr>
            <p:ph type="sldNum" sz="quarter" idx="12"/>
          </p:nvPr>
        </p:nvSpPr>
        <p:spPr/>
        <p:txBody>
          <a:bodyPr/>
          <a:lstStyle/>
          <a:p>
            <a:fld id="{FB66567B-6BB6-477E-BC27-473F1BE5CFAB}" type="slidenum">
              <a:rPr lang="zh-CN" altLang="en-US" smtClean="0"/>
              <a:pPr/>
              <a:t>36</a:t>
            </a:fld>
            <a:endParaRPr lang="zh-CN" altLang="en-US"/>
          </a:p>
        </p:txBody>
      </p:sp>
    </p:spTree>
    <p:custDataLst>
      <p:tags r:id="rId1"/>
    </p:custDataLst>
    <p:extLst>
      <p:ext uri="{BB962C8B-B14F-4D97-AF65-F5344CB8AC3E}">
        <p14:creationId xmlns:p14="http://schemas.microsoft.com/office/powerpoint/2010/main" val="401304787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260648"/>
            <a:ext cx="9144000" cy="1009650"/>
          </a:xfrm>
        </p:spPr>
        <p:txBody>
          <a:bodyPr rtlCol="0">
            <a:normAutofit/>
          </a:bodyPr>
          <a:lstStyle/>
          <a:p>
            <a:pPr algn="r" fontAlgn="auto">
              <a:spcAft>
                <a:spcPts val="0"/>
              </a:spcAft>
              <a:defRPr/>
            </a:pPr>
            <a:r>
              <a:rPr lang="en-US" altLang="zh-CN" sz="2800" dirty="0" smtClean="0"/>
              <a:t>Architecture based Maintenance and Evolution</a:t>
            </a:r>
          </a:p>
        </p:txBody>
      </p:sp>
      <p:sp>
        <p:nvSpPr>
          <p:cNvPr id="8197" name="AutoShape 27"/>
          <p:cNvSpPr>
            <a:spLocks noChangeArrowheads="1"/>
          </p:cNvSpPr>
          <p:nvPr/>
        </p:nvSpPr>
        <p:spPr bwMode="auto">
          <a:xfrm>
            <a:off x="684213" y="1916113"/>
            <a:ext cx="1944687" cy="720725"/>
          </a:xfrm>
          <a:prstGeom prst="roundRect">
            <a:avLst>
              <a:gd name="adj" fmla="val 16667"/>
            </a:avLst>
          </a:prstGeom>
          <a:solidFill>
            <a:srgbClr val="0066FF"/>
          </a:solidFill>
          <a:ln w="9525">
            <a:solidFill>
              <a:schemeClr val="bg1"/>
            </a:solidFill>
            <a:round/>
            <a:headEnd/>
            <a:tailEnd/>
          </a:ln>
        </p:spPr>
        <p:txBody>
          <a:bodyPr anchor="ctr"/>
          <a:lstStyle/>
          <a:p>
            <a:r>
              <a:rPr lang="en-US" altLang="zh-CN" sz="2000">
                <a:solidFill>
                  <a:schemeClr val="bg1"/>
                </a:solidFill>
                <a:latin typeface="Calibri" pitchFamily="34" charset="0"/>
              </a:rPr>
              <a:t>Design View</a:t>
            </a:r>
          </a:p>
        </p:txBody>
      </p:sp>
      <p:sp>
        <p:nvSpPr>
          <p:cNvPr id="8198" name="AutoShape 28"/>
          <p:cNvSpPr>
            <a:spLocks noChangeArrowheads="1"/>
          </p:cNvSpPr>
          <p:nvPr/>
        </p:nvSpPr>
        <p:spPr bwMode="auto">
          <a:xfrm>
            <a:off x="5075238" y="1916113"/>
            <a:ext cx="1801812" cy="720725"/>
          </a:xfrm>
          <a:prstGeom prst="roundRect">
            <a:avLst>
              <a:gd name="adj" fmla="val 16667"/>
            </a:avLst>
          </a:prstGeom>
          <a:solidFill>
            <a:srgbClr val="0066FF"/>
          </a:solidFill>
          <a:ln w="9525">
            <a:solidFill>
              <a:schemeClr val="bg1"/>
            </a:solidFill>
            <a:round/>
            <a:headEnd/>
            <a:tailEnd/>
          </a:ln>
        </p:spPr>
        <p:txBody>
          <a:bodyPr lIns="0" rIns="0" anchor="ctr"/>
          <a:lstStyle/>
          <a:p>
            <a:r>
              <a:rPr lang="en-US" altLang="zh-CN" sz="2000">
                <a:solidFill>
                  <a:schemeClr val="bg1"/>
                </a:solidFill>
                <a:latin typeface="Calibri" pitchFamily="34" charset="0"/>
              </a:rPr>
              <a:t>Deployment View</a:t>
            </a:r>
          </a:p>
        </p:txBody>
      </p:sp>
      <p:sp>
        <p:nvSpPr>
          <p:cNvPr id="8199" name="AutoShape 29"/>
          <p:cNvSpPr>
            <a:spLocks noChangeArrowheads="1"/>
          </p:cNvSpPr>
          <p:nvPr/>
        </p:nvSpPr>
        <p:spPr bwMode="auto">
          <a:xfrm>
            <a:off x="7018338" y="1916113"/>
            <a:ext cx="1730375" cy="720725"/>
          </a:xfrm>
          <a:prstGeom prst="roundRect">
            <a:avLst>
              <a:gd name="adj" fmla="val 16667"/>
            </a:avLst>
          </a:prstGeom>
          <a:solidFill>
            <a:srgbClr val="A50021"/>
          </a:solidFill>
          <a:ln w="9525">
            <a:solidFill>
              <a:schemeClr val="bg1"/>
            </a:solidFill>
            <a:round/>
            <a:headEnd/>
            <a:tailEnd/>
          </a:ln>
        </p:spPr>
        <p:txBody>
          <a:bodyPr anchor="ctr"/>
          <a:lstStyle/>
          <a:p>
            <a:r>
              <a:rPr lang="en-US" altLang="zh-CN" sz="2000">
                <a:solidFill>
                  <a:schemeClr val="bg1"/>
                </a:solidFill>
                <a:latin typeface="Calibri" pitchFamily="34" charset="0"/>
              </a:rPr>
              <a:t>Runtime View</a:t>
            </a:r>
          </a:p>
        </p:txBody>
      </p:sp>
      <p:sp>
        <p:nvSpPr>
          <p:cNvPr id="8200" name="AutoShape 30"/>
          <p:cNvSpPr>
            <a:spLocks noChangeArrowheads="1"/>
          </p:cNvSpPr>
          <p:nvPr/>
        </p:nvSpPr>
        <p:spPr bwMode="auto">
          <a:xfrm>
            <a:off x="2773363" y="1916113"/>
            <a:ext cx="2159000" cy="720725"/>
          </a:xfrm>
          <a:prstGeom prst="roundRect">
            <a:avLst>
              <a:gd name="adj" fmla="val 16667"/>
            </a:avLst>
          </a:prstGeom>
          <a:solidFill>
            <a:srgbClr val="0066FF"/>
          </a:solidFill>
          <a:ln w="9525">
            <a:solidFill>
              <a:schemeClr val="bg1"/>
            </a:solidFill>
            <a:round/>
            <a:headEnd/>
            <a:tailEnd/>
          </a:ln>
        </p:spPr>
        <p:txBody>
          <a:bodyPr lIns="0" rIns="0" anchor="ctr"/>
          <a:lstStyle/>
          <a:p>
            <a:r>
              <a:rPr lang="en-US" altLang="zh-CN" sz="2000">
                <a:solidFill>
                  <a:schemeClr val="bg1"/>
                </a:solidFill>
                <a:latin typeface="Calibri" pitchFamily="34" charset="0"/>
              </a:rPr>
              <a:t>Implementation View</a:t>
            </a:r>
          </a:p>
        </p:txBody>
      </p:sp>
      <p:sp>
        <p:nvSpPr>
          <p:cNvPr id="8201" name="AutoShape 31"/>
          <p:cNvSpPr>
            <a:spLocks noChangeArrowheads="1"/>
          </p:cNvSpPr>
          <p:nvPr/>
        </p:nvSpPr>
        <p:spPr bwMode="auto">
          <a:xfrm>
            <a:off x="684213" y="2708275"/>
            <a:ext cx="8064500" cy="360363"/>
          </a:xfrm>
          <a:prstGeom prst="roundRect">
            <a:avLst>
              <a:gd name="adj" fmla="val 16667"/>
            </a:avLst>
          </a:prstGeom>
          <a:solidFill>
            <a:srgbClr val="0066FF"/>
          </a:solidFill>
          <a:ln w="9525">
            <a:solidFill>
              <a:schemeClr val="bg1"/>
            </a:solidFill>
            <a:round/>
            <a:headEnd/>
            <a:tailEnd/>
          </a:ln>
        </p:spPr>
        <p:txBody>
          <a:bodyPr anchor="ctr"/>
          <a:lstStyle/>
          <a:p>
            <a:r>
              <a:rPr lang="en-US" altLang="zh-CN" sz="2000" dirty="0">
                <a:solidFill>
                  <a:schemeClr val="bg1"/>
                </a:solidFill>
                <a:latin typeface="Calibri" pitchFamily="34" charset="0"/>
              </a:rPr>
              <a:t>Meta Model of ADL</a:t>
            </a:r>
          </a:p>
        </p:txBody>
      </p:sp>
      <p:sp>
        <p:nvSpPr>
          <p:cNvPr id="8202" name="Text Box 32"/>
          <p:cNvSpPr txBox="1">
            <a:spLocks noChangeArrowheads="1"/>
          </p:cNvSpPr>
          <p:nvPr/>
        </p:nvSpPr>
        <p:spPr bwMode="auto">
          <a:xfrm>
            <a:off x="1692275" y="1143000"/>
            <a:ext cx="20161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宋体" pitchFamily="2" charset="-122"/>
              </a:defRPr>
            </a:lvl1pPr>
            <a:lvl2pPr marL="742950" indent="-285750" eaLnBrk="0" hangingPunct="0">
              <a:defRPr kumimoji="1" sz="2400" b="1">
                <a:solidFill>
                  <a:schemeClr val="tx1"/>
                </a:solidFill>
                <a:latin typeface="Times New Roman" pitchFamily="18" charset="0"/>
                <a:ea typeface="宋体" pitchFamily="2" charset="-122"/>
              </a:defRPr>
            </a:lvl2pPr>
            <a:lvl3pPr marL="1143000" indent="-228600" eaLnBrk="0" hangingPunct="0">
              <a:defRPr kumimoji="1" sz="2400" b="1">
                <a:solidFill>
                  <a:schemeClr val="tx1"/>
                </a:solidFill>
                <a:latin typeface="Times New Roman" pitchFamily="18" charset="0"/>
                <a:ea typeface="宋体" pitchFamily="2" charset="-122"/>
              </a:defRPr>
            </a:lvl3pPr>
            <a:lvl4pPr marL="1600200" indent="-228600" eaLnBrk="0" hangingPunct="0">
              <a:defRPr kumimoji="1" sz="2400" b="1">
                <a:solidFill>
                  <a:schemeClr val="tx1"/>
                </a:solidFill>
                <a:latin typeface="Times New Roman" pitchFamily="18" charset="0"/>
                <a:ea typeface="宋体" pitchFamily="2" charset="-122"/>
              </a:defRPr>
            </a:lvl4pPr>
            <a:lvl5pPr marL="2057400" indent="-228600" eaLnBrk="0" hangingPunct="0">
              <a:defRPr kumimoji="1" sz="2400" b="1">
                <a:solidFill>
                  <a:schemeClr val="tx1"/>
                </a:solidFill>
                <a:latin typeface="Times New Roman" pitchFamily="18" charset="0"/>
                <a:ea typeface="宋体" pitchFamily="2" charset="-122"/>
              </a:defRPr>
            </a:lvl5pPr>
            <a:lvl6pPr marL="25146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6pPr>
            <a:lvl7pPr marL="29718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7pPr>
            <a:lvl8pPr marL="34290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8pPr>
            <a:lvl9pPr marL="38862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9pPr>
          </a:lstStyle>
          <a:p>
            <a:pPr eaLnBrk="1" hangingPunct="1"/>
            <a:r>
              <a:rPr lang="en-US" altLang="zh-CN" sz="2000">
                <a:latin typeface="Calibri" pitchFamily="34" charset="0"/>
              </a:rPr>
              <a:t>Platform independent</a:t>
            </a:r>
          </a:p>
        </p:txBody>
      </p:sp>
      <p:sp>
        <p:nvSpPr>
          <p:cNvPr id="8203" name="Text Box 33"/>
          <p:cNvSpPr txBox="1">
            <a:spLocks noChangeArrowheads="1"/>
          </p:cNvSpPr>
          <p:nvPr/>
        </p:nvSpPr>
        <p:spPr bwMode="auto">
          <a:xfrm>
            <a:off x="5035550" y="1143000"/>
            <a:ext cx="1625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宋体" pitchFamily="2" charset="-122"/>
              </a:defRPr>
            </a:lvl1pPr>
            <a:lvl2pPr marL="742950" indent="-285750" eaLnBrk="0" hangingPunct="0">
              <a:defRPr kumimoji="1" sz="2400" b="1">
                <a:solidFill>
                  <a:schemeClr val="tx1"/>
                </a:solidFill>
                <a:latin typeface="Times New Roman" pitchFamily="18" charset="0"/>
                <a:ea typeface="宋体" pitchFamily="2" charset="-122"/>
              </a:defRPr>
            </a:lvl2pPr>
            <a:lvl3pPr marL="1143000" indent="-228600" eaLnBrk="0" hangingPunct="0">
              <a:defRPr kumimoji="1" sz="2400" b="1">
                <a:solidFill>
                  <a:schemeClr val="tx1"/>
                </a:solidFill>
                <a:latin typeface="Times New Roman" pitchFamily="18" charset="0"/>
                <a:ea typeface="宋体" pitchFamily="2" charset="-122"/>
              </a:defRPr>
            </a:lvl3pPr>
            <a:lvl4pPr marL="1600200" indent="-228600" eaLnBrk="0" hangingPunct="0">
              <a:defRPr kumimoji="1" sz="2400" b="1">
                <a:solidFill>
                  <a:schemeClr val="tx1"/>
                </a:solidFill>
                <a:latin typeface="Times New Roman" pitchFamily="18" charset="0"/>
                <a:ea typeface="宋体" pitchFamily="2" charset="-122"/>
              </a:defRPr>
            </a:lvl4pPr>
            <a:lvl5pPr marL="2057400" indent="-228600" eaLnBrk="0" hangingPunct="0">
              <a:defRPr kumimoji="1" sz="2400" b="1">
                <a:solidFill>
                  <a:schemeClr val="tx1"/>
                </a:solidFill>
                <a:latin typeface="Times New Roman" pitchFamily="18" charset="0"/>
                <a:ea typeface="宋体" pitchFamily="2" charset="-122"/>
              </a:defRPr>
            </a:lvl5pPr>
            <a:lvl6pPr marL="25146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6pPr>
            <a:lvl7pPr marL="29718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7pPr>
            <a:lvl8pPr marL="34290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8pPr>
            <a:lvl9pPr marL="38862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9pPr>
          </a:lstStyle>
          <a:p>
            <a:pPr eaLnBrk="1" hangingPunct="1"/>
            <a:r>
              <a:rPr lang="en-US" altLang="zh-CN" sz="2000">
                <a:latin typeface="Calibri" pitchFamily="34" charset="0"/>
              </a:rPr>
              <a:t>Platform specific</a:t>
            </a:r>
          </a:p>
        </p:txBody>
      </p:sp>
      <p:sp>
        <p:nvSpPr>
          <p:cNvPr id="8204" name="Text Box 34"/>
          <p:cNvSpPr txBox="1">
            <a:spLocks noChangeArrowheads="1"/>
          </p:cNvSpPr>
          <p:nvPr/>
        </p:nvSpPr>
        <p:spPr bwMode="auto">
          <a:xfrm>
            <a:off x="6877050" y="1143000"/>
            <a:ext cx="17986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宋体" pitchFamily="2" charset="-122"/>
              </a:defRPr>
            </a:lvl1pPr>
            <a:lvl2pPr marL="742950" indent="-285750" eaLnBrk="0" hangingPunct="0">
              <a:defRPr kumimoji="1" sz="2400" b="1">
                <a:solidFill>
                  <a:schemeClr val="tx1"/>
                </a:solidFill>
                <a:latin typeface="Times New Roman" pitchFamily="18" charset="0"/>
                <a:ea typeface="宋体" pitchFamily="2" charset="-122"/>
              </a:defRPr>
            </a:lvl2pPr>
            <a:lvl3pPr marL="1143000" indent="-228600" eaLnBrk="0" hangingPunct="0">
              <a:defRPr kumimoji="1" sz="2400" b="1">
                <a:solidFill>
                  <a:schemeClr val="tx1"/>
                </a:solidFill>
                <a:latin typeface="Times New Roman" pitchFamily="18" charset="0"/>
                <a:ea typeface="宋体" pitchFamily="2" charset="-122"/>
              </a:defRPr>
            </a:lvl3pPr>
            <a:lvl4pPr marL="1600200" indent="-228600" eaLnBrk="0" hangingPunct="0">
              <a:defRPr kumimoji="1" sz="2400" b="1">
                <a:solidFill>
                  <a:schemeClr val="tx1"/>
                </a:solidFill>
                <a:latin typeface="Times New Roman" pitchFamily="18" charset="0"/>
                <a:ea typeface="宋体" pitchFamily="2" charset="-122"/>
              </a:defRPr>
            </a:lvl4pPr>
            <a:lvl5pPr marL="2057400" indent="-228600" eaLnBrk="0" hangingPunct="0">
              <a:defRPr kumimoji="1" sz="2400" b="1">
                <a:solidFill>
                  <a:schemeClr val="tx1"/>
                </a:solidFill>
                <a:latin typeface="Times New Roman" pitchFamily="18" charset="0"/>
                <a:ea typeface="宋体" pitchFamily="2" charset="-122"/>
              </a:defRPr>
            </a:lvl5pPr>
            <a:lvl6pPr marL="25146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6pPr>
            <a:lvl7pPr marL="29718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7pPr>
            <a:lvl8pPr marL="34290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8pPr>
            <a:lvl9pPr marL="38862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9pPr>
          </a:lstStyle>
          <a:p>
            <a:pPr eaLnBrk="1" hangingPunct="1"/>
            <a:r>
              <a:rPr lang="en-US" altLang="zh-CN" sz="2000">
                <a:latin typeface="Calibri" pitchFamily="34" charset="0"/>
              </a:rPr>
              <a:t>Product specific</a:t>
            </a:r>
          </a:p>
        </p:txBody>
      </p:sp>
      <p:sp>
        <p:nvSpPr>
          <p:cNvPr id="8205" name="Text Box 35"/>
          <p:cNvSpPr txBox="1">
            <a:spLocks noChangeArrowheads="1"/>
          </p:cNvSpPr>
          <p:nvPr/>
        </p:nvSpPr>
        <p:spPr bwMode="auto">
          <a:xfrm>
            <a:off x="404813" y="1268413"/>
            <a:ext cx="1265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b="1">
                <a:solidFill>
                  <a:schemeClr val="tx1"/>
                </a:solidFill>
                <a:latin typeface="Times New Roman" pitchFamily="18" charset="0"/>
                <a:ea typeface="宋体" pitchFamily="2" charset="-122"/>
              </a:defRPr>
            </a:lvl1pPr>
            <a:lvl2pPr marL="742950" indent="-285750" eaLnBrk="0" hangingPunct="0">
              <a:defRPr kumimoji="1" sz="2400" b="1">
                <a:solidFill>
                  <a:schemeClr val="tx1"/>
                </a:solidFill>
                <a:latin typeface="Times New Roman" pitchFamily="18" charset="0"/>
                <a:ea typeface="宋体" pitchFamily="2" charset="-122"/>
              </a:defRPr>
            </a:lvl2pPr>
            <a:lvl3pPr marL="1143000" indent="-228600" eaLnBrk="0" hangingPunct="0">
              <a:defRPr kumimoji="1" sz="2400" b="1">
                <a:solidFill>
                  <a:schemeClr val="tx1"/>
                </a:solidFill>
                <a:latin typeface="Times New Roman" pitchFamily="18" charset="0"/>
                <a:ea typeface="宋体" pitchFamily="2" charset="-122"/>
              </a:defRPr>
            </a:lvl3pPr>
            <a:lvl4pPr marL="1600200" indent="-228600" eaLnBrk="0" hangingPunct="0">
              <a:defRPr kumimoji="1" sz="2400" b="1">
                <a:solidFill>
                  <a:schemeClr val="tx1"/>
                </a:solidFill>
                <a:latin typeface="Times New Roman" pitchFamily="18" charset="0"/>
                <a:ea typeface="宋体" pitchFamily="2" charset="-122"/>
              </a:defRPr>
            </a:lvl4pPr>
            <a:lvl5pPr marL="2057400" indent="-228600" eaLnBrk="0" hangingPunct="0">
              <a:defRPr kumimoji="1" sz="2400" b="1">
                <a:solidFill>
                  <a:schemeClr val="tx1"/>
                </a:solidFill>
                <a:latin typeface="Times New Roman" pitchFamily="18" charset="0"/>
                <a:ea typeface="宋体" pitchFamily="2" charset="-122"/>
              </a:defRPr>
            </a:lvl5pPr>
            <a:lvl6pPr marL="25146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6pPr>
            <a:lvl7pPr marL="29718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7pPr>
            <a:lvl8pPr marL="34290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8pPr>
            <a:lvl9pPr marL="38862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9pPr>
          </a:lstStyle>
          <a:p>
            <a:pPr eaLnBrk="1" hangingPunct="1"/>
            <a:r>
              <a:rPr lang="en-US" altLang="zh-CN" sz="2000" i="1" u="sng">
                <a:latin typeface="Calibri" pitchFamily="34" charset="0"/>
              </a:rPr>
              <a:t>generality</a:t>
            </a: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680"/>
            <a:ext cx="1303336" cy="506559"/>
          </a:xfrm>
          <a:prstGeom prst="rect">
            <a:avLst/>
          </a:prstGeom>
        </p:spPr>
      </p:pic>
      <p:sp>
        <p:nvSpPr>
          <p:cNvPr id="15" name="Line 4"/>
          <p:cNvSpPr>
            <a:spLocks noChangeShapeType="1"/>
          </p:cNvSpPr>
          <p:nvPr/>
        </p:nvSpPr>
        <p:spPr bwMode="auto">
          <a:xfrm>
            <a:off x="1037431" y="1052736"/>
            <a:ext cx="8066087" cy="0"/>
          </a:xfrm>
          <a:prstGeom prst="line">
            <a:avLst/>
          </a:prstGeom>
          <a:noFill/>
          <a:ln w="38100">
            <a:solidFill>
              <a:srgbClr val="FF99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rgbClr val="995C00"/>
                  </a:outerShdw>
                </a:effectLst>
              </a14:hiddenEffects>
            </a:ext>
          </a:extLst>
        </p:spPr>
        <p:txBody>
          <a:bodyPr wrap="none"/>
          <a:lstStyle/>
          <a:p>
            <a:endParaRPr lang="zh-CN" altLang="en-US"/>
          </a:p>
        </p:txBody>
      </p:sp>
      <p:sp>
        <p:nvSpPr>
          <p:cNvPr id="16" name="内容占位符 1"/>
          <p:cNvSpPr>
            <a:spLocks noGrp="1"/>
          </p:cNvSpPr>
          <p:nvPr>
            <p:ph idx="1"/>
          </p:nvPr>
        </p:nvSpPr>
        <p:spPr>
          <a:xfrm>
            <a:off x="457200" y="3281528"/>
            <a:ext cx="8229600" cy="2595744"/>
          </a:xfrm>
        </p:spPr>
        <p:txBody>
          <a:bodyPr/>
          <a:lstStyle/>
          <a:p>
            <a:pPr>
              <a:spcBef>
                <a:spcPct val="20000"/>
              </a:spcBef>
            </a:pPr>
            <a:r>
              <a:rPr lang="en-US" altLang="zh-CN" dirty="0" smtClean="0">
                <a:latin typeface="Calibri" pitchFamily="34" charset="0"/>
                <a:ea typeface="黑体" pitchFamily="49" charset="-122"/>
                <a:cs typeface="Calibri" pitchFamily="34" charset="0"/>
              </a:rPr>
              <a:t>Online </a:t>
            </a:r>
            <a:r>
              <a:rPr lang="en-US" altLang="zh-CN" dirty="0">
                <a:latin typeface="Calibri" pitchFamily="34" charset="0"/>
                <a:ea typeface="黑体" pitchFamily="49" charset="-122"/>
                <a:cs typeface="Calibri" pitchFamily="34" charset="0"/>
              </a:rPr>
              <a:t>Maintenance and </a:t>
            </a:r>
            <a:r>
              <a:rPr lang="en-US" altLang="zh-CN" dirty="0" smtClean="0">
                <a:latin typeface="Calibri" pitchFamily="34" charset="0"/>
                <a:ea typeface="黑体" pitchFamily="49" charset="-122"/>
                <a:cs typeface="Calibri" pitchFamily="34" charset="0"/>
              </a:rPr>
              <a:t>Evolution</a:t>
            </a:r>
          </a:p>
          <a:p>
            <a:pPr lvl="1">
              <a:spcBef>
                <a:spcPct val="20000"/>
              </a:spcBef>
            </a:pPr>
            <a:r>
              <a:rPr lang="en-US" altLang="zh-CN" sz="1600" dirty="0" smtClean="0">
                <a:latin typeface="Calibri" pitchFamily="34" charset="0"/>
                <a:ea typeface="楷体_GB2312" pitchFamily="49" charset="-122"/>
                <a:cs typeface="Calibri" pitchFamily="34" charset="0"/>
              </a:rPr>
              <a:t>very </a:t>
            </a:r>
            <a:r>
              <a:rPr lang="en-US" altLang="zh-CN" sz="1600" dirty="0">
                <a:latin typeface="Calibri" pitchFamily="34" charset="0"/>
                <a:ea typeface="楷体_GB2312" pitchFamily="49" charset="-122"/>
                <a:cs typeface="Calibri" pitchFamily="34" charset="0"/>
              </a:rPr>
              <a:t>valuable for large-scale distributed systems and 7x24 (7 days 24 hours) high </a:t>
            </a:r>
            <a:r>
              <a:rPr lang="en-US" altLang="zh-CN" sz="1600" dirty="0" smtClean="0">
                <a:latin typeface="Calibri" pitchFamily="34" charset="0"/>
                <a:ea typeface="楷体_GB2312" pitchFamily="49" charset="-122"/>
                <a:cs typeface="Calibri" pitchFamily="34" charset="0"/>
              </a:rPr>
              <a:t>availability</a:t>
            </a:r>
          </a:p>
          <a:p>
            <a:pPr lvl="1">
              <a:spcBef>
                <a:spcPct val="20000"/>
              </a:spcBef>
            </a:pPr>
            <a:r>
              <a:rPr lang="en-US" altLang="zh-CN" sz="2000" dirty="0" smtClean="0">
                <a:latin typeface="Calibri" pitchFamily="34" charset="0"/>
                <a:ea typeface="楷体_GB2312" pitchFamily="49" charset="-122"/>
                <a:cs typeface="Calibri" pitchFamily="34" charset="0"/>
              </a:rPr>
              <a:t>But </a:t>
            </a:r>
            <a:r>
              <a:rPr lang="en-US" altLang="zh-CN" sz="2000" dirty="0">
                <a:latin typeface="Calibri" pitchFamily="34" charset="0"/>
                <a:ea typeface="楷体_GB2312" pitchFamily="49" charset="-122"/>
                <a:cs typeface="Calibri" pitchFamily="34" charset="0"/>
              </a:rPr>
              <a:t>very challenging to why, when, what &amp; </a:t>
            </a:r>
            <a:r>
              <a:rPr lang="en-US" altLang="zh-CN" sz="2000" dirty="0" smtClean="0">
                <a:latin typeface="Calibri" pitchFamily="34" charset="0"/>
                <a:ea typeface="楷体_GB2312" pitchFamily="49" charset="-122"/>
                <a:cs typeface="Calibri" pitchFamily="34" charset="0"/>
              </a:rPr>
              <a:t>how</a:t>
            </a:r>
          </a:p>
          <a:p>
            <a:pPr>
              <a:spcBef>
                <a:spcPct val="20000"/>
              </a:spcBef>
            </a:pPr>
            <a:r>
              <a:rPr lang="en-US" altLang="zh-CN" dirty="0" smtClean="0">
                <a:latin typeface="Calibri" pitchFamily="34" charset="0"/>
                <a:ea typeface="黑体" pitchFamily="49" charset="-122"/>
                <a:cs typeface="Calibri" pitchFamily="34" charset="0"/>
              </a:rPr>
              <a:t>ABC’s </a:t>
            </a:r>
            <a:r>
              <a:rPr lang="en-US" altLang="zh-CN" dirty="0">
                <a:latin typeface="Calibri" pitchFamily="34" charset="0"/>
                <a:ea typeface="黑体" pitchFamily="49" charset="-122"/>
                <a:cs typeface="Calibri" pitchFamily="34" charset="0"/>
              </a:rPr>
              <a:t>Runtime Software Architecture </a:t>
            </a:r>
            <a:r>
              <a:rPr lang="en-US" altLang="zh-CN" dirty="0" smtClean="0">
                <a:latin typeface="Calibri" pitchFamily="34" charset="0"/>
                <a:ea typeface="黑体" pitchFamily="49" charset="-122"/>
                <a:cs typeface="Calibri" pitchFamily="34" charset="0"/>
              </a:rPr>
              <a:t>Leverages</a:t>
            </a:r>
          </a:p>
          <a:p>
            <a:pPr lvl="1">
              <a:spcBef>
                <a:spcPct val="20000"/>
              </a:spcBef>
            </a:pPr>
            <a:r>
              <a:rPr lang="en-US" altLang="zh-CN" sz="1600" dirty="0" smtClean="0">
                <a:latin typeface="Calibri" pitchFamily="34" charset="0"/>
                <a:ea typeface="楷体_GB2312" pitchFamily="49" charset="-122"/>
                <a:cs typeface="Calibri" pitchFamily="34" charset="0"/>
              </a:rPr>
              <a:t>Software </a:t>
            </a:r>
            <a:r>
              <a:rPr lang="en-US" altLang="zh-CN" sz="1600" dirty="0">
                <a:latin typeface="Calibri" pitchFamily="34" charset="0"/>
                <a:ea typeface="楷体_GB2312" pitchFamily="49" charset="-122"/>
                <a:cs typeface="Calibri" pitchFamily="34" charset="0"/>
              </a:rPr>
              <a:t>architecture knowledge for why, when &amp; </a:t>
            </a:r>
            <a:r>
              <a:rPr lang="en-US" altLang="zh-CN" sz="1600" dirty="0" smtClean="0">
                <a:latin typeface="Calibri" pitchFamily="34" charset="0"/>
                <a:ea typeface="楷体_GB2312" pitchFamily="49" charset="-122"/>
                <a:cs typeface="Calibri" pitchFamily="34" charset="0"/>
              </a:rPr>
              <a:t>what</a:t>
            </a:r>
          </a:p>
          <a:p>
            <a:pPr lvl="1">
              <a:spcBef>
                <a:spcPct val="20000"/>
              </a:spcBef>
            </a:pPr>
            <a:r>
              <a:rPr lang="en-US" altLang="zh-CN" sz="2000" dirty="0" smtClean="0">
                <a:latin typeface="Calibri" pitchFamily="34" charset="0"/>
                <a:ea typeface="楷体_GB2312" pitchFamily="49" charset="-122"/>
                <a:cs typeface="Calibri" pitchFamily="34" charset="0"/>
              </a:rPr>
              <a:t>Middleware </a:t>
            </a:r>
            <a:r>
              <a:rPr lang="en-US" altLang="zh-CN" sz="2000" dirty="0">
                <a:latin typeface="Calibri" pitchFamily="34" charset="0"/>
                <a:ea typeface="楷体_GB2312" pitchFamily="49" charset="-122"/>
                <a:cs typeface="Calibri" pitchFamily="34" charset="0"/>
              </a:rPr>
              <a:t>adaptability for how</a:t>
            </a:r>
          </a:p>
          <a:p>
            <a:endParaRPr lang="zh-CN" altLang="en-US" dirty="0"/>
          </a:p>
        </p:txBody>
      </p:sp>
      <p:sp>
        <p:nvSpPr>
          <p:cNvPr id="2" name="日期占位符 1"/>
          <p:cNvSpPr>
            <a:spLocks noGrp="1"/>
          </p:cNvSpPr>
          <p:nvPr>
            <p:ph type="dt" sz="half" idx="10"/>
          </p:nvPr>
        </p:nvSpPr>
        <p:spPr/>
        <p:txBody>
          <a:bodyPr/>
          <a:lstStyle/>
          <a:p>
            <a:fld id="{E429906F-706E-4CF5-94CF-2E42823F2733}" type="datetime1">
              <a:rPr lang="en-US" altLang="zh-CN" smtClean="0"/>
              <a:pPr/>
              <a:t>11-9-27</a:t>
            </a:fld>
            <a:endParaRPr lang="zh-CN" altLang="en-US"/>
          </a:p>
        </p:txBody>
      </p:sp>
      <p:sp>
        <p:nvSpPr>
          <p:cNvPr id="3" name="灯片编号占位符 2"/>
          <p:cNvSpPr>
            <a:spLocks noGrp="1"/>
          </p:cNvSpPr>
          <p:nvPr>
            <p:ph type="sldNum" sz="quarter" idx="12"/>
          </p:nvPr>
        </p:nvSpPr>
        <p:spPr/>
        <p:txBody>
          <a:bodyPr/>
          <a:lstStyle/>
          <a:p>
            <a:fld id="{FB66567B-6BB6-477E-BC27-473F1BE5CFAB}" type="slidenum">
              <a:rPr lang="zh-CN" altLang="en-US" smtClean="0"/>
              <a:pPr/>
              <a:t>37</a:t>
            </a:fld>
            <a:endParaRPr lang="zh-CN" altLang="en-US"/>
          </a:p>
        </p:txBody>
      </p:sp>
    </p:spTree>
    <p:extLst>
      <p:ext uri="{BB962C8B-B14F-4D97-AF65-F5344CB8AC3E}">
        <p14:creationId xmlns:p14="http://schemas.microsoft.com/office/powerpoint/2010/main" val="393632318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4150" y="2852738"/>
            <a:ext cx="4932363"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title"/>
          </p:nvPr>
        </p:nvSpPr>
        <p:spPr>
          <a:xfrm>
            <a:off x="611560" y="257274"/>
            <a:ext cx="8243887" cy="579438"/>
          </a:xfrm>
        </p:spPr>
        <p:txBody>
          <a:bodyPr>
            <a:normAutofit/>
          </a:bodyPr>
          <a:lstStyle/>
          <a:p>
            <a:pPr algn="r"/>
            <a:r>
              <a:rPr lang="en-US" altLang="zh-CN" sz="2800" dirty="0" smtClean="0"/>
              <a:t>Runtime Software Architecture</a:t>
            </a:r>
          </a:p>
        </p:txBody>
      </p:sp>
      <p:grpSp>
        <p:nvGrpSpPr>
          <p:cNvPr id="2" name="Group 4"/>
          <p:cNvGrpSpPr>
            <a:grpSpLocks/>
          </p:cNvGrpSpPr>
          <p:nvPr/>
        </p:nvGrpSpPr>
        <p:grpSpPr bwMode="auto">
          <a:xfrm>
            <a:off x="250825" y="2633663"/>
            <a:ext cx="4341813" cy="4114800"/>
            <a:chOff x="204" y="845"/>
            <a:chExt cx="2735" cy="2592"/>
          </a:xfrm>
        </p:grpSpPr>
        <p:sp>
          <p:nvSpPr>
            <p:cNvPr id="9273" name="AutoShape 5"/>
            <p:cNvSpPr>
              <a:spLocks noChangeArrowheads="1"/>
            </p:cNvSpPr>
            <p:nvPr/>
          </p:nvSpPr>
          <p:spPr bwMode="auto">
            <a:xfrm rot="5399777">
              <a:off x="604" y="1101"/>
              <a:ext cx="2591" cy="2079"/>
            </a:xfrm>
            <a:prstGeom prst="triangle">
              <a:avLst>
                <a:gd name="adj" fmla="val 50000"/>
              </a:avLst>
            </a:prstGeom>
            <a:gradFill rotWithShape="0">
              <a:gsLst>
                <a:gs pos="0">
                  <a:srgbClr val="0077C0"/>
                </a:gs>
                <a:gs pos="50000">
                  <a:srgbClr val="DEEDF7"/>
                </a:gs>
                <a:gs pos="100000">
                  <a:srgbClr val="0077C0"/>
                </a:gs>
              </a:gsLst>
              <a:lin ang="5400000" scaled="1"/>
            </a:gradFill>
            <a:ln>
              <a:noFill/>
            </a:ln>
            <a:effectLst>
              <a:prstShdw prst="shdw17" dist="17961" dir="2700000">
                <a:srgbClr val="004773"/>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itchFamily="34" charset="0"/>
              </a:endParaRPr>
            </a:p>
          </p:txBody>
        </p:sp>
        <p:sp>
          <p:nvSpPr>
            <p:cNvPr id="9274" name="Oval 6"/>
            <p:cNvSpPr>
              <a:spLocks noChangeArrowheads="1"/>
            </p:cNvSpPr>
            <p:nvPr/>
          </p:nvSpPr>
          <p:spPr bwMode="auto">
            <a:xfrm>
              <a:off x="204" y="846"/>
              <a:ext cx="1149" cy="2591"/>
            </a:xfrm>
            <a:prstGeom prst="ellipse">
              <a:avLst/>
            </a:prstGeom>
            <a:gradFill rotWithShape="0">
              <a:gsLst>
                <a:gs pos="0">
                  <a:srgbClr val="FFFFFF"/>
                </a:gs>
                <a:gs pos="100000">
                  <a:srgbClr val="0097F4"/>
                </a:gs>
              </a:gsLst>
              <a:path path="shape">
                <a:fillToRect l="50000" t="50000" r="50000" b="50000"/>
              </a:path>
            </a:gradFill>
            <a:ln>
              <a:noFill/>
            </a:ln>
            <a:effectLst>
              <a:prstShdw prst="shdw17" dist="17961" dir="13500000">
                <a:srgbClr val="005B92"/>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latin typeface="Calibri" pitchFamily="34" charset="0"/>
              </a:endParaRPr>
            </a:p>
          </p:txBody>
        </p:sp>
        <p:sp>
          <p:nvSpPr>
            <p:cNvPr id="9275" name="Text Box 7"/>
            <p:cNvSpPr txBox="1">
              <a:spLocks noChangeArrowheads="1"/>
            </p:cNvSpPr>
            <p:nvPr/>
          </p:nvSpPr>
          <p:spPr bwMode="auto">
            <a:xfrm>
              <a:off x="1429" y="1664"/>
              <a:ext cx="1156"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宋体" pitchFamily="2" charset="-122"/>
                </a:defRPr>
              </a:lvl1pPr>
              <a:lvl2pPr marL="742950" indent="-285750" eaLnBrk="0" hangingPunct="0">
                <a:defRPr kumimoji="1" sz="2400" b="1">
                  <a:solidFill>
                    <a:schemeClr val="tx1"/>
                  </a:solidFill>
                  <a:latin typeface="Times New Roman" pitchFamily="18" charset="0"/>
                  <a:ea typeface="宋体" pitchFamily="2" charset="-122"/>
                </a:defRPr>
              </a:lvl2pPr>
              <a:lvl3pPr marL="1143000" indent="-228600" eaLnBrk="0" hangingPunct="0">
                <a:defRPr kumimoji="1" sz="2400" b="1">
                  <a:solidFill>
                    <a:schemeClr val="tx1"/>
                  </a:solidFill>
                  <a:latin typeface="Times New Roman" pitchFamily="18" charset="0"/>
                  <a:ea typeface="宋体" pitchFamily="2" charset="-122"/>
                </a:defRPr>
              </a:lvl3pPr>
              <a:lvl4pPr marL="1600200" indent="-228600" eaLnBrk="0" hangingPunct="0">
                <a:defRPr kumimoji="1" sz="2400" b="1">
                  <a:solidFill>
                    <a:schemeClr val="tx1"/>
                  </a:solidFill>
                  <a:latin typeface="Times New Roman" pitchFamily="18" charset="0"/>
                  <a:ea typeface="宋体" pitchFamily="2" charset="-122"/>
                </a:defRPr>
              </a:lvl4pPr>
              <a:lvl5pPr marL="2057400" indent="-228600" eaLnBrk="0" hangingPunct="0">
                <a:defRPr kumimoji="1" sz="2400" b="1">
                  <a:solidFill>
                    <a:schemeClr val="tx1"/>
                  </a:solidFill>
                  <a:latin typeface="Times New Roman" pitchFamily="18" charset="0"/>
                  <a:ea typeface="宋体" pitchFamily="2" charset="-122"/>
                </a:defRPr>
              </a:lvl5pPr>
              <a:lvl6pPr marL="25146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6pPr>
              <a:lvl7pPr marL="29718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7pPr>
              <a:lvl8pPr marL="34290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8pPr>
              <a:lvl9pPr marL="38862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9pPr>
            </a:lstStyle>
            <a:p>
              <a:pPr algn="l" eaLnBrk="1" hangingPunct="1">
                <a:spcBef>
                  <a:spcPct val="50000"/>
                </a:spcBef>
              </a:pPr>
              <a:r>
                <a:rPr lang="en-US" altLang="zh-CN" sz="1800" dirty="0">
                  <a:solidFill>
                    <a:srgbClr val="0000FF"/>
                  </a:solidFill>
                  <a:latin typeface="Calibri" pitchFamily="34" charset="0"/>
                </a:rPr>
                <a:t>Self</a:t>
              </a:r>
            </a:p>
            <a:p>
              <a:pPr algn="l" eaLnBrk="1" hangingPunct="1">
                <a:spcBef>
                  <a:spcPct val="50000"/>
                </a:spcBef>
              </a:pPr>
              <a:r>
                <a:rPr lang="en-US" altLang="zh-CN" sz="1800" dirty="0">
                  <a:solidFill>
                    <a:srgbClr val="0000FF"/>
                  </a:solidFill>
                  <a:latin typeface="Calibri" pitchFamily="34" charset="0"/>
                </a:rPr>
                <a:t>Representation</a:t>
              </a:r>
            </a:p>
            <a:p>
              <a:pPr algn="l" eaLnBrk="1" hangingPunct="1">
                <a:spcBef>
                  <a:spcPct val="50000"/>
                </a:spcBef>
              </a:pPr>
              <a:r>
                <a:rPr lang="en-US" altLang="zh-CN" sz="1800" dirty="0">
                  <a:solidFill>
                    <a:srgbClr val="0000FF"/>
                  </a:solidFill>
                  <a:latin typeface="Calibri" pitchFamily="34" charset="0"/>
                </a:rPr>
                <a:t>by Meta Objects</a:t>
              </a:r>
            </a:p>
          </p:txBody>
        </p:sp>
      </p:grpSp>
      <p:grpSp>
        <p:nvGrpSpPr>
          <p:cNvPr id="3" name="Group 8"/>
          <p:cNvGrpSpPr>
            <a:grpSpLocks/>
          </p:cNvGrpSpPr>
          <p:nvPr/>
        </p:nvGrpSpPr>
        <p:grpSpPr bwMode="auto">
          <a:xfrm>
            <a:off x="555625" y="3471863"/>
            <a:ext cx="1143000" cy="2514600"/>
            <a:chOff x="384" y="1872"/>
            <a:chExt cx="720" cy="1584"/>
          </a:xfrm>
        </p:grpSpPr>
        <p:grpSp>
          <p:nvGrpSpPr>
            <p:cNvPr id="9231" name="Group 9"/>
            <p:cNvGrpSpPr>
              <a:grpSpLocks/>
            </p:cNvGrpSpPr>
            <p:nvPr/>
          </p:nvGrpSpPr>
          <p:grpSpPr bwMode="auto">
            <a:xfrm>
              <a:off x="480" y="1872"/>
              <a:ext cx="192" cy="192"/>
              <a:chOff x="1440" y="3312"/>
              <a:chExt cx="288" cy="240"/>
            </a:xfrm>
          </p:grpSpPr>
          <p:sp>
            <p:nvSpPr>
              <p:cNvPr id="9270" name="Rectangle 10"/>
              <p:cNvSpPr>
                <a:spLocks noChangeArrowheads="1"/>
              </p:cNvSpPr>
              <p:nvPr/>
            </p:nvSpPr>
            <p:spPr bwMode="auto">
              <a:xfrm>
                <a:off x="1488" y="3312"/>
                <a:ext cx="240" cy="240"/>
              </a:xfrm>
              <a:prstGeom prst="rect">
                <a:avLst/>
              </a:prstGeom>
              <a:solidFill>
                <a:srgbClr val="FFFFB5"/>
              </a:solidFill>
              <a:ln w="9525">
                <a:solidFill>
                  <a:srgbClr val="993366"/>
                </a:solidFill>
                <a:miter lim="800000"/>
                <a:headEnd/>
                <a:tailEnd/>
              </a:ln>
            </p:spPr>
            <p:txBody>
              <a:bodyPr wrap="none" anchor="ctr"/>
              <a:lstStyle/>
              <a:p>
                <a:endParaRPr lang="zh-CN" altLang="en-US">
                  <a:latin typeface="Calibri" pitchFamily="34" charset="0"/>
                </a:endParaRPr>
              </a:p>
            </p:txBody>
          </p:sp>
          <p:sp>
            <p:nvSpPr>
              <p:cNvPr id="9271" name="Rectangle 11"/>
              <p:cNvSpPr>
                <a:spLocks noChangeArrowheads="1"/>
              </p:cNvSpPr>
              <p:nvPr/>
            </p:nvSpPr>
            <p:spPr bwMode="auto">
              <a:xfrm>
                <a:off x="1440" y="3360"/>
                <a:ext cx="96" cy="48"/>
              </a:xfrm>
              <a:prstGeom prst="rect">
                <a:avLst/>
              </a:prstGeom>
              <a:solidFill>
                <a:srgbClr val="FFFFB5"/>
              </a:solidFill>
              <a:ln w="9525">
                <a:solidFill>
                  <a:srgbClr val="993366"/>
                </a:solidFill>
                <a:miter lim="800000"/>
                <a:headEnd/>
                <a:tailEnd/>
              </a:ln>
            </p:spPr>
            <p:txBody>
              <a:bodyPr wrap="none" anchor="ctr"/>
              <a:lstStyle/>
              <a:p>
                <a:endParaRPr lang="zh-CN" altLang="en-US">
                  <a:latin typeface="Calibri" pitchFamily="34" charset="0"/>
                </a:endParaRPr>
              </a:p>
            </p:txBody>
          </p:sp>
          <p:sp>
            <p:nvSpPr>
              <p:cNvPr id="9272" name="Rectangle 12"/>
              <p:cNvSpPr>
                <a:spLocks noChangeArrowheads="1"/>
              </p:cNvSpPr>
              <p:nvPr/>
            </p:nvSpPr>
            <p:spPr bwMode="auto">
              <a:xfrm>
                <a:off x="1440" y="3456"/>
                <a:ext cx="96" cy="48"/>
              </a:xfrm>
              <a:prstGeom prst="rect">
                <a:avLst/>
              </a:prstGeom>
              <a:solidFill>
                <a:srgbClr val="FFFFB5"/>
              </a:solidFill>
              <a:ln w="9525">
                <a:solidFill>
                  <a:srgbClr val="993366"/>
                </a:solidFill>
                <a:miter lim="800000"/>
                <a:headEnd/>
                <a:tailEnd/>
              </a:ln>
            </p:spPr>
            <p:txBody>
              <a:bodyPr wrap="none" anchor="ctr"/>
              <a:lstStyle/>
              <a:p>
                <a:endParaRPr lang="zh-CN" altLang="en-US">
                  <a:latin typeface="Calibri" pitchFamily="34" charset="0"/>
                </a:endParaRPr>
              </a:p>
            </p:txBody>
          </p:sp>
        </p:grpSp>
        <p:grpSp>
          <p:nvGrpSpPr>
            <p:cNvPr id="9232" name="Group 13"/>
            <p:cNvGrpSpPr>
              <a:grpSpLocks/>
            </p:cNvGrpSpPr>
            <p:nvPr/>
          </p:nvGrpSpPr>
          <p:grpSpPr bwMode="auto">
            <a:xfrm>
              <a:off x="912" y="2064"/>
              <a:ext cx="192" cy="192"/>
              <a:chOff x="1440" y="3312"/>
              <a:chExt cx="288" cy="240"/>
            </a:xfrm>
          </p:grpSpPr>
          <p:sp>
            <p:nvSpPr>
              <p:cNvPr id="9267" name="Rectangle 14"/>
              <p:cNvSpPr>
                <a:spLocks noChangeArrowheads="1"/>
              </p:cNvSpPr>
              <p:nvPr/>
            </p:nvSpPr>
            <p:spPr bwMode="auto">
              <a:xfrm>
                <a:off x="1488" y="3312"/>
                <a:ext cx="240" cy="240"/>
              </a:xfrm>
              <a:prstGeom prst="rect">
                <a:avLst/>
              </a:prstGeom>
              <a:solidFill>
                <a:srgbClr val="FFFFB5"/>
              </a:solidFill>
              <a:ln w="9525">
                <a:solidFill>
                  <a:srgbClr val="993366"/>
                </a:solidFill>
                <a:miter lim="800000"/>
                <a:headEnd/>
                <a:tailEnd/>
              </a:ln>
            </p:spPr>
            <p:txBody>
              <a:bodyPr wrap="none" anchor="ctr"/>
              <a:lstStyle/>
              <a:p>
                <a:endParaRPr lang="zh-CN" altLang="en-US">
                  <a:latin typeface="Calibri" pitchFamily="34" charset="0"/>
                </a:endParaRPr>
              </a:p>
            </p:txBody>
          </p:sp>
          <p:sp>
            <p:nvSpPr>
              <p:cNvPr id="9268" name="Rectangle 15"/>
              <p:cNvSpPr>
                <a:spLocks noChangeArrowheads="1"/>
              </p:cNvSpPr>
              <p:nvPr/>
            </p:nvSpPr>
            <p:spPr bwMode="auto">
              <a:xfrm>
                <a:off x="1440" y="3360"/>
                <a:ext cx="96" cy="48"/>
              </a:xfrm>
              <a:prstGeom prst="rect">
                <a:avLst/>
              </a:prstGeom>
              <a:solidFill>
                <a:srgbClr val="FFFFB5"/>
              </a:solidFill>
              <a:ln w="9525">
                <a:solidFill>
                  <a:srgbClr val="993366"/>
                </a:solidFill>
                <a:miter lim="800000"/>
                <a:headEnd/>
                <a:tailEnd/>
              </a:ln>
            </p:spPr>
            <p:txBody>
              <a:bodyPr wrap="none" anchor="ctr"/>
              <a:lstStyle/>
              <a:p>
                <a:endParaRPr lang="zh-CN" altLang="en-US">
                  <a:latin typeface="Calibri" pitchFamily="34" charset="0"/>
                </a:endParaRPr>
              </a:p>
            </p:txBody>
          </p:sp>
          <p:sp>
            <p:nvSpPr>
              <p:cNvPr id="9269" name="Rectangle 16"/>
              <p:cNvSpPr>
                <a:spLocks noChangeArrowheads="1"/>
              </p:cNvSpPr>
              <p:nvPr/>
            </p:nvSpPr>
            <p:spPr bwMode="auto">
              <a:xfrm>
                <a:off x="1440" y="3456"/>
                <a:ext cx="96" cy="48"/>
              </a:xfrm>
              <a:prstGeom prst="rect">
                <a:avLst/>
              </a:prstGeom>
              <a:solidFill>
                <a:srgbClr val="FFFFB5"/>
              </a:solidFill>
              <a:ln w="9525">
                <a:solidFill>
                  <a:srgbClr val="993366"/>
                </a:solidFill>
                <a:miter lim="800000"/>
                <a:headEnd/>
                <a:tailEnd/>
              </a:ln>
            </p:spPr>
            <p:txBody>
              <a:bodyPr wrap="none" anchor="ctr"/>
              <a:lstStyle/>
              <a:p>
                <a:endParaRPr lang="zh-CN" altLang="en-US">
                  <a:latin typeface="Calibri" pitchFamily="34" charset="0"/>
                </a:endParaRPr>
              </a:p>
            </p:txBody>
          </p:sp>
        </p:grpSp>
        <p:grpSp>
          <p:nvGrpSpPr>
            <p:cNvPr id="9233" name="Group 17"/>
            <p:cNvGrpSpPr>
              <a:grpSpLocks/>
            </p:cNvGrpSpPr>
            <p:nvPr/>
          </p:nvGrpSpPr>
          <p:grpSpPr bwMode="auto">
            <a:xfrm>
              <a:off x="384" y="2544"/>
              <a:ext cx="192" cy="192"/>
              <a:chOff x="1440" y="3312"/>
              <a:chExt cx="288" cy="240"/>
            </a:xfrm>
          </p:grpSpPr>
          <p:sp>
            <p:nvSpPr>
              <p:cNvPr id="9264" name="Rectangle 18"/>
              <p:cNvSpPr>
                <a:spLocks noChangeArrowheads="1"/>
              </p:cNvSpPr>
              <p:nvPr/>
            </p:nvSpPr>
            <p:spPr bwMode="auto">
              <a:xfrm>
                <a:off x="1488" y="3312"/>
                <a:ext cx="240" cy="240"/>
              </a:xfrm>
              <a:prstGeom prst="rect">
                <a:avLst/>
              </a:prstGeom>
              <a:solidFill>
                <a:srgbClr val="FFFFB5"/>
              </a:solidFill>
              <a:ln w="9525">
                <a:solidFill>
                  <a:srgbClr val="993366"/>
                </a:solidFill>
                <a:miter lim="800000"/>
                <a:headEnd/>
                <a:tailEnd/>
              </a:ln>
            </p:spPr>
            <p:txBody>
              <a:bodyPr wrap="none" anchor="ctr"/>
              <a:lstStyle/>
              <a:p>
                <a:endParaRPr lang="zh-CN" altLang="en-US">
                  <a:latin typeface="Calibri" pitchFamily="34" charset="0"/>
                </a:endParaRPr>
              </a:p>
            </p:txBody>
          </p:sp>
          <p:sp>
            <p:nvSpPr>
              <p:cNvPr id="9265" name="Rectangle 19"/>
              <p:cNvSpPr>
                <a:spLocks noChangeArrowheads="1"/>
              </p:cNvSpPr>
              <p:nvPr/>
            </p:nvSpPr>
            <p:spPr bwMode="auto">
              <a:xfrm>
                <a:off x="1440" y="3360"/>
                <a:ext cx="96" cy="48"/>
              </a:xfrm>
              <a:prstGeom prst="rect">
                <a:avLst/>
              </a:prstGeom>
              <a:solidFill>
                <a:srgbClr val="FFFFB5"/>
              </a:solidFill>
              <a:ln w="9525">
                <a:solidFill>
                  <a:srgbClr val="993366"/>
                </a:solidFill>
                <a:miter lim="800000"/>
                <a:headEnd/>
                <a:tailEnd/>
              </a:ln>
            </p:spPr>
            <p:txBody>
              <a:bodyPr wrap="none" anchor="ctr"/>
              <a:lstStyle/>
              <a:p>
                <a:endParaRPr lang="zh-CN" altLang="en-US">
                  <a:latin typeface="Calibri" pitchFamily="34" charset="0"/>
                </a:endParaRPr>
              </a:p>
            </p:txBody>
          </p:sp>
          <p:sp>
            <p:nvSpPr>
              <p:cNvPr id="9266" name="Rectangle 20"/>
              <p:cNvSpPr>
                <a:spLocks noChangeArrowheads="1"/>
              </p:cNvSpPr>
              <p:nvPr/>
            </p:nvSpPr>
            <p:spPr bwMode="auto">
              <a:xfrm>
                <a:off x="1440" y="3456"/>
                <a:ext cx="96" cy="48"/>
              </a:xfrm>
              <a:prstGeom prst="rect">
                <a:avLst/>
              </a:prstGeom>
              <a:solidFill>
                <a:srgbClr val="FFFFB5"/>
              </a:solidFill>
              <a:ln w="9525">
                <a:solidFill>
                  <a:srgbClr val="993366"/>
                </a:solidFill>
                <a:miter lim="800000"/>
                <a:headEnd/>
                <a:tailEnd/>
              </a:ln>
            </p:spPr>
            <p:txBody>
              <a:bodyPr wrap="none" anchor="ctr"/>
              <a:lstStyle/>
              <a:p>
                <a:endParaRPr lang="zh-CN" altLang="en-US">
                  <a:latin typeface="Calibri" pitchFamily="34" charset="0"/>
                </a:endParaRPr>
              </a:p>
            </p:txBody>
          </p:sp>
        </p:grpSp>
        <p:grpSp>
          <p:nvGrpSpPr>
            <p:cNvPr id="9234" name="Group 21"/>
            <p:cNvGrpSpPr>
              <a:grpSpLocks/>
            </p:cNvGrpSpPr>
            <p:nvPr/>
          </p:nvGrpSpPr>
          <p:grpSpPr bwMode="auto">
            <a:xfrm>
              <a:off x="576" y="2880"/>
              <a:ext cx="192" cy="192"/>
              <a:chOff x="1440" y="3312"/>
              <a:chExt cx="288" cy="240"/>
            </a:xfrm>
          </p:grpSpPr>
          <p:sp>
            <p:nvSpPr>
              <p:cNvPr id="9261" name="Rectangle 22"/>
              <p:cNvSpPr>
                <a:spLocks noChangeArrowheads="1"/>
              </p:cNvSpPr>
              <p:nvPr/>
            </p:nvSpPr>
            <p:spPr bwMode="auto">
              <a:xfrm>
                <a:off x="1488" y="3312"/>
                <a:ext cx="240" cy="240"/>
              </a:xfrm>
              <a:prstGeom prst="rect">
                <a:avLst/>
              </a:prstGeom>
              <a:solidFill>
                <a:srgbClr val="FFFFB5"/>
              </a:solidFill>
              <a:ln w="9525">
                <a:solidFill>
                  <a:srgbClr val="993366"/>
                </a:solidFill>
                <a:miter lim="800000"/>
                <a:headEnd/>
                <a:tailEnd/>
              </a:ln>
            </p:spPr>
            <p:txBody>
              <a:bodyPr wrap="none" anchor="ctr"/>
              <a:lstStyle/>
              <a:p>
                <a:endParaRPr lang="zh-CN" altLang="en-US">
                  <a:latin typeface="Calibri" pitchFamily="34" charset="0"/>
                </a:endParaRPr>
              </a:p>
            </p:txBody>
          </p:sp>
          <p:sp>
            <p:nvSpPr>
              <p:cNvPr id="9262" name="Rectangle 23"/>
              <p:cNvSpPr>
                <a:spLocks noChangeArrowheads="1"/>
              </p:cNvSpPr>
              <p:nvPr/>
            </p:nvSpPr>
            <p:spPr bwMode="auto">
              <a:xfrm>
                <a:off x="1440" y="3360"/>
                <a:ext cx="96" cy="48"/>
              </a:xfrm>
              <a:prstGeom prst="rect">
                <a:avLst/>
              </a:prstGeom>
              <a:solidFill>
                <a:srgbClr val="FFFFB5"/>
              </a:solidFill>
              <a:ln w="9525">
                <a:solidFill>
                  <a:srgbClr val="993366"/>
                </a:solidFill>
                <a:miter lim="800000"/>
                <a:headEnd/>
                <a:tailEnd/>
              </a:ln>
            </p:spPr>
            <p:txBody>
              <a:bodyPr wrap="none" anchor="ctr"/>
              <a:lstStyle/>
              <a:p>
                <a:endParaRPr lang="zh-CN" altLang="en-US">
                  <a:latin typeface="Calibri" pitchFamily="34" charset="0"/>
                </a:endParaRPr>
              </a:p>
            </p:txBody>
          </p:sp>
          <p:sp>
            <p:nvSpPr>
              <p:cNvPr id="9263" name="Rectangle 24"/>
              <p:cNvSpPr>
                <a:spLocks noChangeArrowheads="1"/>
              </p:cNvSpPr>
              <p:nvPr/>
            </p:nvSpPr>
            <p:spPr bwMode="auto">
              <a:xfrm>
                <a:off x="1440" y="3456"/>
                <a:ext cx="96" cy="48"/>
              </a:xfrm>
              <a:prstGeom prst="rect">
                <a:avLst/>
              </a:prstGeom>
              <a:solidFill>
                <a:srgbClr val="FFFFB5"/>
              </a:solidFill>
              <a:ln w="9525">
                <a:solidFill>
                  <a:srgbClr val="993366"/>
                </a:solidFill>
                <a:miter lim="800000"/>
                <a:headEnd/>
                <a:tailEnd/>
              </a:ln>
            </p:spPr>
            <p:txBody>
              <a:bodyPr wrap="none" anchor="ctr"/>
              <a:lstStyle/>
              <a:p>
                <a:endParaRPr lang="zh-CN" altLang="en-US">
                  <a:latin typeface="Calibri" pitchFamily="34" charset="0"/>
                </a:endParaRPr>
              </a:p>
            </p:txBody>
          </p:sp>
        </p:grpSp>
        <p:grpSp>
          <p:nvGrpSpPr>
            <p:cNvPr id="9235" name="Group 25"/>
            <p:cNvGrpSpPr>
              <a:grpSpLocks/>
            </p:cNvGrpSpPr>
            <p:nvPr/>
          </p:nvGrpSpPr>
          <p:grpSpPr bwMode="auto">
            <a:xfrm>
              <a:off x="912" y="2544"/>
              <a:ext cx="192" cy="192"/>
              <a:chOff x="1440" y="3312"/>
              <a:chExt cx="288" cy="240"/>
            </a:xfrm>
          </p:grpSpPr>
          <p:sp>
            <p:nvSpPr>
              <p:cNvPr id="9258" name="Rectangle 26"/>
              <p:cNvSpPr>
                <a:spLocks noChangeArrowheads="1"/>
              </p:cNvSpPr>
              <p:nvPr/>
            </p:nvSpPr>
            <p:spPr bwMode="auto">
              <a:xfrm>
                <a:off x="1488" y="3312"/>
                <a:ext cx="240" cy="240"/>
              </a:xfrm>
              <a:prstGeom prst="rect">
                <a:avLst/>
              </a:prstGeom>
              <a:solidFill>
                <a:srgbClr val="FFFFB5"/>
              </a:solidFill>
              <a:ln w="9525">
                <a:solidFill>
                  <a:srgbClr val="993366"/>
                </a:solidFill>
                <a:miter lim="800000"/>
                <a:headEnd/>
                <a:tailEnd/>
              </a:ln>
            </p:spPr>
            <p:txBody>
              <a:bodyPr wrap="none" anchor="ctr"/>
              <a:lstStyle/>
              <a:p>
                <a:endParaRPr lang="zh-CN" altLang="en-US">
                  <a:latin typeface="Calibri" pitchFamily="34" charset="0"/>
                </a:endParaRPr>
              </a:p>
            </p:txBody>
          </p:sp>
          <p:sp>
            <p:nvSpPr>
              <p:cNvPr id="9259" name="Rectangle 27"/>
              <p:cNvSpPr>
                <a:spLocks noChangeArrowheads="1"/>
              </p:cNvSpPr>
              <p:nvPr/>
            </p:nvSpPr>
            <p:spPr bwMode="auto">
              <a:xfrm>
                <a:off x="1440" y="3360"/>
                <a:ext cx="96" cy="48"/>
              </a:xfrm>
              <a:prstGeom prst="rect">
                <a:avLst/>
              </a:prstGeom>
              <a:solidFill>
                <a:srgbClr val="FFFFB5"/>
              </a:solidFill>
              <a:ln w="9525">
                <a:solidFill>
                  <a:srgbClr val="993366"/>
                </a:solidFill>
                <a:miter lim="800000"/>
                <a:headEnd/>
                <a:tailEnd/>
              </a:ln>
            </p:spPr>
            <p:txBody>
              <a:bodyPr wrap="none" anchor="ctr"/>
              <a:lstStyle/>
              <a:p>
                <a:endParaRPr lang="zh-CN" altLang="en-US">
                  <a:latin typeface="Calibri" pitchFamily="34" charset="0"/>
                </a:endParaRPr>
              </a:p>
            </p:txBody>
          </p:sp>
          <p:sp>
            <p:nvSpPr>
              <p:cNvPr id="9260" name="Rectangle 28"/>
              <p:cNvSpPr>
                <a:spLocks noChangeArrowheads="1"/>
              </p:cNvSpPr>
              <p:nvPr/>
            </p:nvSpPr>
            <p:spPr bwMode="auto">
              <a:xfrm>
                <a:off x="1440" y="3456"/>
                <a:ext cx="96" cy="48"/>
              </a:xfrm>
              <a:prstGeom prst="rect">
                <a:avLst/>
              </a:prstGeom>
              <a:solidFill>
                <a:srgbClr val="FFFFB5"/>
              </a:solidFill>
              <a:ln w="9525">
                <a:solidFill>
                  <a:srgbClr val="993366"/>
                </a:solidFill>
                <a:miter lim="800000"/>
                <a:headEnd/>
                <a:tailEnd/>
              </a:ln>
            </p:spPr>
            <p:txBody>
              <a:bodyPr wrap="none" anchor="ctr"/>
              <a:lstStyle/>
              <a:p>
                <a:endParaRPr lang="zh-CN" altLang="en-US">
                  <a:latin typeface="Calibri" pitchFamily="34" charset="0"/>
                </a:endParaRPr>
              </a:p>
            </p:txBody>
          </p:sp>
        </p:grpSp>
        <p:grpSp>
          <p:nvGrpSpPr>
            <p:cNvPr id="9236" name="Group 29"/>
            <p:cNvGrpSpPr>
              <a:grpSpLocks/>
            </p:cNvGrpSpPr>
            <p:nvPr/>
          </p:nvGrpSpPr>
          <p:grpSpPr bwMode="auto">
            <a:xfrm>
              <a:off x="720" y="3264"/>
              <a:ext cx="192" cy="192"/>
              <a:chOff x="1440" y="3312"/>
              <a:chExt cx="288" cy="240"/>
            </a:xfrm>
          </p:grpSpPr>
          <p:sp>
            <p:nvSpPr>
              <p:cNvPr id="9255" name="Rectangle 30"/>
              <p:cNvSpPr>
                <a:spLocks noChangeArrowheads="1"/>
              </p:cNvSpPr>
              <p:nvPr/>
            </p:nvSpPr>
            <p:spPr bwMode="auto">
              <a:xfrm>
                <a:off x="1488" y="3312"/>
                <a:ext cx="240" cy="240"/>
              </a:xfrm>
              <a:prstGeom prst="rect">
                <a:avLst/>
              </a:prstGeom>
              <a:solidFill>
                <a:srgbClr val="FFFFB5"/>
              </a:solidFill>
              <a:ln w="9525">
                <a:solidFill>
                  <a:srgbClr val="993366"/>
                </a:solidFill>
                <a:miter lim="800000"/>
                <a:headEnd/>
                <a:tailEnd/>
              </a:ln>
            </p:spPr>
            <p:txBody>
              <a:bodyPr wrap="none" anchor="ctr"/>
              <a:lstStyle/>
              <a:p>
                <a:endParaRPr lang="zh-CN" altLang="en-US">
                  <a:latin typeface="Calibri" pitchFamily="34" charset="0"/>
                </a:endParaRPr>
              </a:p>
            </p:txBody>
          </p:sp>
          <p:sp>
            <p:nvSpPr>
              <p:cNvPr id="9256" name="Rectangle 31"/>
              <p:cNvSpPr>
                <a:spLocks noChangeArrowheads="1"/>
              </p:cNvSpPr>
              <p:nvPr/>
            </p:nvSpPr>
            <p:spPr bwMode="auto">
              <a:xfrm>
                <a:off x="1440" y="3360"/>
                <a:ext cx="96" cy="48"/>
              </a:xfrm>
              <a:prstGeom prst="rect">
                <a:avLst/>
              </a:prstGeom>
              <a:solidFill>
                <a:srgbClr val="FFFFB5"/>
              </a:solidFill>
              <a:ln w="9525">
                <a:solidFill>
                  <a:srgbClr val="993366"/>
                </a:solidFill>
                <a:miter lim="800000"/>
                <a:headEnd/>
                <a:tailEnd/>
              </a:ln>
            </p:spPr>
            <p:txBody>
              <a:bodyPr wrap="none" anchor="ctr"/>
              <a:lstStyle/>
              <a:p>
                <a:endParaRPr lang="zh-CN" altLang="en-US">
                  <a:latin typeface="Calibri" pitchFamily="34" charset="0"/>
                </a:endParaRPr>
              </a:p>
            </p:txBody>
          </p:sp>
          <p:sp>
            <p:nvSpPr>
              <p:cNvPr id="9257" name="Rectangle 32"/>
              <p:cNvSpPr>
                <a:spLocks noChangeArrowheads="1"/>
              </p:cNvSpPr>
              <p:nvPr/>
            </p:nvSpPr>
            <p:spPr bwMode="auto">
              <a:xfrm>
                <a:off x="1440" y="3456"/>
                <a:ext cx="96" cy="48"/>
              </a:xfrm>
              <a:prstGeom prst="rect">
                <a:avLst/>
              </a:prstGeom>
              <a:solidFill>
                <a:srgbClr val="FFFFB5"/>
              </a:solidFill>
              <a:ln w="9525">
                <a:solidFill>
                  <a:srgbClr val="993366"/>
                </a:solidFill>
                <a:miter lim="800000"/>
                <a:headEnd/>
                <a:tailEnd/>
              </a:ln>
            </p:spPr>
            <p:txBody>
              <a:bodyPr wrap="none" anchor="ctr"/>
              <a:lstStyle/>
              <a:p>
                <a:endParaRPr lang="zh-CN" altLang="en-US">
                  <a:latin typeface="Calibri" pitchFamily="34" charset="0"/>
                </a:endParaRPr>
              </a:p>
            </p:txBody>
          </p:sp>
        </p:grpSp>
        <p:sp>
          <p:nvSpPr>
            <p:cNvPr id="9237" name="Oval 33"/>
            <p:cNvSpPr>
              <a:spLocks noChangeArrowheads="1"/>
            </p:cNvSpPr>
            <p:nvPr/>
          </p:nvSpPr>
          <p:spPr bwMode="auto">
            <a:xfrm>
              <a:off x="768" y="1920"/>
              <a:ext cx="144" cy="96"/>
            </a:xfrm>
            <a:prstGeom prst="ellipse">
              <a:avLst/>
            </a:prstGeom>
            <a:solidFill>
              <a:srgbClr val="FFFFB5"/>
            </a:solidFill>
            <a:ln w="9525">
              <a:solidFill>
                <a:srgbClr val="993366"/>
              </a:solidFill>
              <a:round/>
              <a:headEnd/>
              <a:tailEnd/>
            </a:ln>
          </p:spPr>
          <p:txBody>
            <a:bodyPr wrap="none" anchor="ctr"/>
            <a:lstStyle/>
            <a:p>
              <a:endParaRPr lang="zh-CN" altLang="en-US">
                <a:latin typeface="Calibri" pitchFamily="34" charset="0"/>
              </a:endParaRPr>
            </a:p>
          </p:txBody>
        </p:sp>
        <p:sp>
          <p:nvSpPr>
            <p:cNvPr id="9238" name="Oval 34"/>
            <p:cNvSpPr>
              <a:spLocks noChangeArrowheads="1"/>
            </p:cNvSpPr>
            <p:nvPr/>
          </p:nvSpPr>
          <p:spPr bwMode="auto">
            <a:xfrm>
              <a:off x="480" y="2256"/>
              <a:ext cx="144" cy="96"/>
            </a:xfrm>
            <a:prstGeom prst="ellipse">
              <a:avLst/>
            </a:prstGeom>
            <a:solidFill>
              <a:srgbClr val="FFFFB5"/>
            </a:solidFill>
            <a:ln w="9525">
              <a:solidFill>
                <a:srgbClr val="993366"/>
              </a:solidFill>
              <a:round/>
              <a:headEnd/>
              <a:tailEnd/>
            </a:ln>
          </p:spPr>
          <p:txBody>
            <a:bodyPr wrap="none" anchor="ctr"/>
            <a:lstStyle/>
            <a:p>
              <a:endParaRPr lang="zh-CN" altLang="en-US">
                <a:latin typeface="Calibri" pitchFamily="34" charset="0"/>
              </a:endParaRPr>
            </a:p>
          </p:txBody>
        </p:sp>
        <p:sp>
          <p:nvSpPr>
            <p:cNvPr id="9239" name="Oval 35"/>
            <p:cNvSpPr>
              <a:spLocks noChangeArrowheads="1"/>
            </p:cNvSpPr>
            <p:nvPr/>
          </p:nvSpPr>
          <p:spPr bwMode="auto">
            <a:xfrm>
              <a:off x="864" y="2352"/>
              <a:ext cx="144" cy="96"/>
            </a:xfrm>
            <a:prstGeom prst="ellipse">
              <a:avLst/>
            </a:prstGeom>
            <a:solidFill>
              <a:srgbClr val="FFFFB5"/>
            </a:solidFill>
            <a:ln w="9525">
              <a:solidFill>
                <a:srgbClr val="993366"/>
              </a:solidFill>
              <a:round/>
              <a:headEnd/>
              <a:tailEnd/>
            </a:ln>
          </p:spPr>
          <p:txBody>
            <a:bodyPr wrap="none" anchor="ctr"/>
            <a:lstStyle/>
            <a:p>
              <a:endParaRPr lang="zh-CN" altLang="en-US">
                <a:latin typeface="Calibri" pitchFamily="34" charset="0"/>
              </a:endParaRPr>
            </a:p>
          </p:txBody>
        </p:sp>
        <p:sp>
          <p:nvSpPr>
            <p:cNvPr id="9240" name="Oval 36"/>
            <p:cNvSpPr>
              <a:spLocks noChangeArrowheads="1"/>
            </p:cNvSpPr>
            <p:nvPr/>
          </p:nvSpPr>
          <p:spPr bwMode="auto">
            <a:xfrm>
              <a:off x="864" y="2832"/>
              <a:ext cx="144" cy="96"/>
            </a:xfrm>
            <a:prstGeom prst="ellipse">
              <a:avLst/>
            </a:prstGeom>
            <a:solidFill>
              <a:srgbClr val="FFFFB5"/>
            </a:solidFill>
            <a:ln w="9525">
              <a:solidFill>
                <a:srgbClr val="993366"/>
              </a:solidFill>
              <a:round/>
              <a:headEnd/>
              <a:tailEnd/>
            </a:ln>
          </p:spPr>
          <p:txBody>
            <a:bodyPr wrap="none" anchor="ctr"/>
            <a:lstStyle/>
            <a:p>
              <a:endParaRPr lang="zh-CN" altLang="en-US">
                <a:latin typeface="Calibri" pitchFamily="34" charset="0"/>
              </a:endParaRPr>
            </a:p>
          </p:txBody>
        </p:sp>
        <p:sp>
          <p:nvSpPr>
            <p:cNvPr id="9241" name="Oval 37"/>
            <p:cNvSpPr>
              <a:spLocks noChangeArrowheads="1"/>
            </p:cNvSpPr>
            <p:nvPr/>
          </p:nvSpPr>
          <p:spPr bwMode="auto">
            <a:xfrm>
              <a:off x="864" y="3072"/>
              <a:ext cx="144" cy="96"/>
            </a:xfrm>
            <a:prstGeom prst="ellipse">
              <a:avLst/>
            </a:prstGeom>
            <a:solidFill>
              <a:srgbClr val="FFFFB5"/>
            </a:solidFill>
            <a:ln w="9525">
              <a:solidFill>
                <a:srgbClr val="993366"/>
              </a:solidFill>
              <a:round/>
              <a:headEnd/>
              <a:tailEnd/>
            </a:ln>
          </p:spPr>
          <p:txBody>
            <a:bodyPr wrap="none" anchor="ctr"/>
            <a:lstStyle/>
            <a:p>
              <a:endParaRPr lang="zh-CN" altLang="en-US">
                <a:latin typeface="Calibri" pitchFamily="34" charset="0"/>
              </a:endParaRPr>
            </a:p>
          </p:txBody>
        </p:sp>
        <p:cxnSp>
          <p:nvCxnSpPr>
            <p:cNvPr id="9242" name="AutoShape 38"/>
            <p:cNvCxnSpPr>
              <a:cxnSpLocks noChangeShapeType="1"/>
              <a:stCxn id="9270" idx="2"/>
              <a:endCxn id="9238" idx="0"/>
            </p:cNvCxnSpPr>
            <p:nvPr/>
          </p:nvCxnSpPr>
          <p:spPr bwMode="auto">
            <a:xfrm flipH="1">
              <a:off x="552" y="2064"/>
              <a:ext cx="40" cy="192"/>
            </a:xfrm>
            <a:prstGeom prst="straightConnector1">
              <a:avLst/>
            </a:prstGeom>
            <a:noFill/>
            <a:ln w="9525">
              <a:solidFill>
                <a:srgbClr val="993366"/>
              </a:solidFill>
              <a:round/>
              <a:headEnd/>
              <a:tailEnd/>
            </a:ln>
            <a:extLst>
              <a:ext uri="{909E8E84-426E-40dd-AFC4-6F175D3DCCD1}">
                <a14:hiddenFill xmlns:a14="http://schemas.microsoft.com/office/drawing/2010/main">
                  <a:noFill/>
                </a14:hiddenFill>
              </a:ext>
            </a:extLst>
          </p:spPr>
        </p:cxnSp>
        <p:cxnSp>
          <p:nvCxnSpPr>
            <p:cNvPr id="9243" name="AutoShape 39"/>
            <p:cNvCxnSpPr>
              <a:cxnSpLocks noChangeShapeType="1"/>
              <a:stCxn id="9238" idx="4"/>
              <a:endCxn id="9264" idx="0"/>
            </p:cNvCxnSpPr>
            <p:nvPr/>
          </p:nvCxnSpPr>
          <p:spPr bwMode="auto">
            <a:xfrm flipH="1">
              <a:off x="496" y="2352"/>
              <a:ext cx="56" cy="192"/>
            </a:xfrm>
            <a:prstGeom prst="straightConnector1">
              <a:avLst/>
            </a:prstGeom>
            <a:noFill/>
            <a:ln w="9525">
              <a:solidFill>
                <a:srgbClr val="993366"/>
              </a:solidFill>
              <a:round/>
              <a:headEnd/>
              <a:tailEnd/>
            </a:ln>
            <a:extLst>
              <a:ext uri="{909E8E84-426E-40dd-AFC4-6F175D3DCCD1}">
                <a14:hiddenFill xmlns:a14="http://schemas.microsoft.com/office/drawing/2010/main">
                  <a:noFill/>
                </a14:hiddenFill>
              </a:ext>
            </a:extLst>
          </p:spPr>
        </p:cxnSp>
        <p:cxnSp>
          <p:nvCxnSpPr>
            <p:cNvPr id="9244" name="AutoShape 40"/>
            <p:cNvCxnSpPr>
              <a:cxnSpLocks noChangeShapeType="1"/>
              <a:stCxn id="9270" idx="3"/>
              <a:endCxn id="9237" idx="2"/>
            </p:cNvCxnSpPr>
            <p:nvPr/>
          </p:nvCxnSpPr>
          <p:spPr bwMode="auto">
            <a:xfrm>
              <a:off x="672" y="1968"/>
              <a:ext cx="96" cy="0"/>
            </a:xfrm>
            <a:prstGeom prst="straightConnector1">
              <a:avLst/>
            </a:prstGeom>
            <a:noFill/>
            <a:ln w="9525">
              <a:solidFill>
                <a:srgbClr val="993366"/>
              </a:solidFill>
              <a:round/>
              <a:headEnd/>
              <a:tailEnd/>
            </a:ln>
            <a:extLst>
              <a:ext uri="{909E8E84-426E-40dd-AFC4-6F175D3DCCD1}">
                <a14:hiddenFill xmlns:a14="http://schemas.microsoft.com/office/drawing/2010/main">
                  <a:noFill/>
                </a14:hiddenFill>
              </a:ext>
            </a:extLst>
          </p:spPr>
        </p:cxnSp>
        <p:cxnSp>
          <p:nvCxnSpPr>
            <p:cNvPr id="9245" name="AutoShape 41"/>
            <p:cNvCxnSpPr>
              <a:cxnSpLocks noChangeShapeType="1"/>
              <a:stCxn id="9237" idx="6"/>
              <a:endCxn id="9267" idx="0"/>
            </p:cNvCxnSpPr>
            <p:nvPr/>
          </p:nvCxnSpPr>
          <p:spPr bwMode="auto">
            <a:xfrm>
              <a:off x="912" y="1968"/>
              <a:ext cx="112" cy="96"/>
            </a:xfrm>
            <a:prstGeom prst="straightConnector1">
              <a:avLst/>
            </a:prstGeom>
            <a:noFill/>
            <a:ln w="9525">
              <a:solidFill>
                <a:srgbClr val="993366"/>
              </a:solidFill>
              <a:round/>
              <a:headEnd/>
              <a:tailEnd/>
            </a:ln>
            <a:extLst>
              <a:ext uri="{909E8E84-426E-40dd-AFC4-6F175D3DCCD1}">
                <a14:hiddenFill xmlns:a14="http://schemas.microsoft.com/office/drawing/2010/main">
                  <a:noFill/>
                </a14:hiddenFill>
              </a:ext>
            </a:extLst>
          </p:spPr>
        </p:cxnSp>
        <p:cxnSp>
          <p:nvCxnSpPr>
            <p:cNvPr id="9246" name="AutoShape 42"/>
            <p:cNvCxnSpPr>
              <a:cxnSpLocks noChangeShapeType="1"/>
              <a:stCxn id="9267" idx="2"/>
              <a:endCxn id="9239" idx="0"/>
            </p:cNvCxnSpPr>
            <p:nvPr/>
          </p:nvCxnSpPr>
          <p:spPr bwMode="auto">
            <a:xfrm flipH="1">
              <a:off x="936" y="2256"/>
              <a:ext cx="88" cy="96"/>
            </a:xfrm>
            <a:prstGeom prst="straightConnector1">
              <a:avLst/>
            </a:prstGeom>
            <a:noFill/>
            <a:ln w="9525">
              <a:solidFill>
                <a:srgbClr val="993366"/>
              </a:solidFill>
              <a:round/>
              <a:headEnd/>
              <a:tailEnd/>
            </a:ln>
            <a:extLst>
              <a:ext uri="{909E8E84-426E-40dd-AFC4-6F175D3DCCD1}">
                <a14:hiddenFill xmlns:a14="http://schemas.microsoft.com/office/drawing/2010/main">
                  <a:noFill/>
                </a14:hiddenFill>
              </a:ext>
            </a:extLst>
          </p:spPr>
        </p:cxnSp>
        <p:cxnSp>
          <p:nvCxnSpPr>
            <p:cNvPr id="9247" name="AutoShape 43"/>
            <p:cNvCxnSpPr>
              <a:cxnSpLocks noChangeShapeType="1"/>
              <a:stCxn id="9239" idx="4"/>
              <a:endCxn id="9258" idx="0"/>
            </p:cNvCxnSpPr>
            <p:nvPr/>
          </p:nvCxnSpPr>
          <p:spPr bwMode="auto">
            <a:xfrm>
              <a:off x="936" y="2448"/>
              <a:ext cx="88" cy="96"/>
            </a:xfrm>
            <a:prstGeom prst="straightConnector1">
              <a:avLst/>
            </a:prstGeom>
            <a:noFill/>
            <a:ln w="9525">
              <a:solidFill>
                <a:srgbClr val="993366"/>
              </a:solidFill>
              <a:round/>
              <a:headEnd/>
              <a:tailEnd/>
            </a:ln>
            <a:extLst>
              <a:ext uri="{909E8E84-426E-40dd-AFC4-6F175D3DCCD1}">
                <a14:hiddenFill xmlns:a14="http://schemas.microsoft.com/office/drawing/2010/main">
                  <a:noFill/>
                </a14:hiddenFill>
              </a:ext>
            </a:extLst>
          </p:spPr>
        </p:cxnSp>
        <p:cxnSp>
          <p:nvCxnSpPr>
            <p:cNvPr id="9248" name="AutoShape 44"/>
            <p:cNvCxnSpPr>
              <a:cxnSpLocks noChangeShapeType="1"/>
              <a:stCxn id="9258" idx="2"/>
              <a:endCxn id="9240" idx="0"/>
            </p:cNvCxnSpPr>
            <p:nvPr/>
          </p:nvCxnSpPr>
          <p:spPr bwMode="auto">
            <a:xfrm flipH="1">
              <a:off x="936" y="2736"/>
              <a:ext cx="88" cy="96"/>
            </a:xfrm>
            <a:prstGeom prst="straightConnector1">
              <a:avLst/>
            </a:prstGeom>
            <a:noFill/>
            <a:ln w="9525">
              <a:solidFill>
                <a:srgbClr val="993366"/>
              </a:solidFill>
              <a:round/>
              <a:headEnd/>
              <a:tailEnd/>
            </a:ln>
            <a:extLst>
              <a:ext uri="{909E8E84-426E-40dd-AFC4-6F175D3DCCD1}">
                <a14:hiddenFill xmlns:a14="http://schemas.microsoft.com/office/drawing/2010/main">
                  <a:noFill/>
                </a14:hiddenFill>
              </a:ext>
            </a:extLst>
          </p:spPr>
        </p:cxnSp>
        <p:cxnSp>
          <p:nvCxnSpPr>
            <p:cNvPr id="9249" name="AutoShape 45"/>
            <p:cNvCxnSpPr>
              <a:cxnSpLocks noChangeShapeType="1"/>
              <a:stCxn id="9261" idx="3"/>
              <a:endCxn id="9240" idx="3"/>
            </p:cNvCxnSpPr>
            <p:nvPr/>
          </p:nvCxnSpPr>
          <p:spPr bwMode="auto">
            <a:xfrm flipV="1">
              <a:off x="768" y="2914"/>
              <a:ext cx="117" cy="62"/>
            </a:xfrm>
            <a:prstGeom prst="straightConnector1">
              <a:avLst/>
            </a:prstGeom>
            <a:noFill/>
            <a:ln w="9525">
              <a:solidFill>
                <a:srgbClr val="993366"/>
              </a:solidFill>
              <a:round/>
              <a:headEnd/>
              <a:tailEnd/>
            </a:ln>
            <a:extLst>
              <a:ext uri="{909E8E84-426E-40dd-AFC4-6F175D3DCCD1}">
                <a14:hiddenFill xmlns:a14="http://schemas.microsoft.com/office/drawing/2010/main">
                  <a:noFill/>
                </a14:hiddenFill>
              </a:ext>
            </a:extLst>
          </p:spPr>
        </p:cxnSp>
        <p:cxnSp>
          <p:nvCxnSpPr>
            <p:cNvPr id="9250" name="AutoShape 46"/>
            <p:cNvCxnSpPr>
              <a:cxnSpLocks noChangeShapeType="1"/>
              <a:stCxn id="9261" idx="2"/>
              <a:endCxn id="9241" idx="2"/>
            </p:cNvCxnSpPr>
            <p:nvPr/>
          </p:nvCxnSpPr>
          <p:spPr bwMode="auto">
            <a:xfrm>
              <a:off x="688" y="3072"/>
              <a:ext cx="176" cy="48"/>
            </a:xfrm>
            <a:prstGeom prst="straightConnector1">
              <a:avLst/>
            </a:prstGeom>
            <a:noFill/>
            <a:ln w="9525">
              <a:solidFill>
                <a:srgbClr val="993366"/>
              </a:solidFill>
              <a:round/>
              <a:headEnd/>
              <a:tailEnd/>
            </a:ln>
            <a:extLst>
              <a:ext uri="{909E8E84-426E-40dd-AFC4-6F175D3DCCD1}">
                <a14:hiddenFill xmlns:a14="http://schemas.microsoft.com/office/drawing/2010/main">
                  <a:noFill/>
                </a14:hiddenFill>
              </a:ext>
            </a:extLst>
          </p:spPr>
        </p:cxnSp>
        <p:cxnSp>
          <p:nvCxnSpPr>
            <p:cNvPr id="9251" name="AutoShape 47"/>
            <p:cNvCxnSpPr>
              <a:cxnSpLocks noChangeShapeType="1"/>
              <a:stCxn id="9241" idx="4"/>
              <a:endCxn id="9255" idx="0"/>
            </p:cNvCxnSpPr>
            <p:nvPr/>
          </p:nvCxnSpPr>
          <p:spPr bwMode="auto">
            <a:xfrm flipH="1">
              <a:off x="832" y="3168"/>
              <a:ext cx="104" cy="96"/>
            </a:xfrm>
            <a:prstGeom prst="straightConnector1">
              <a:avLst/>
            </a:prstGeom>
            <a:noFill/>
            <a:ln w="9525">
              <a:solidFill>
                <a:srgbClr val="993366"/>
              </a:solidFill>
              <a:round/>
              <a:headEnd/>
              <a:tailEnd/>
            </a:ln>
            <a:extLst>
              <a:ext uri="{909E8E84-426E-40dd-AFC4-6F175D3DCCD1}">
                <a14:hiddenFill xmlns:a14="http://schemas.microsoft.com/office/drawing/2010/main">
                  <a:noFill/>
                </a14:hiddenFill>
              </a:ext>
            </a:extLst>
          </p:spPr>
        </p:cxnSp>
        <p:sp>
          <p:nvSpPr>
            <p:cNvPr id="9252" name="Oval 48"/>
            <p:cNvSpPr>
              <a:spLocks noChangeArrowheads="1"/>
            </p:cNvSpPr>
            <p:nvPr/>
          </p:nvSpPr>
          <p:spPr bwMode="auto">
            <a:xfrm>
              <a:off x="672" y="2592"/>
              <a:ext cx="144" cy="96"/>
            </a:xfrm>
            <a:prstGeom prst="ellipse">
              <a:avLst/>
            </a:prstGeom>
            <a:solidFill>
              <a:srgbClr val="FFFFB5"/>
            </a:solidFill>
            <a:ln w="9525">
              <a:solidFill>
                <a:srgbClr val="993366"/>
              </a:solidFill>
              <a:round/>
              <a:headEnd/>
              <a:tailEnd/>
            </a:ln>
          </p:spPr>
          <p:txBody>
            <a:bodyPr wrap="none" anchor="ctr"/>
            <a:lstStyle/>
            <a:p>
              <a:endParaRPr lang="zh-CN" altLang="en-US">
                <a:latin typeface="Calibri" pitchFamily="34" charset="0"/>
              </a:endParaRPr>
            </a:p>
          </p:txBody>
        </p:sp>
        <p:cxnSp>
          <p:nvCxnSpPr>
            <p:cNvPr id="9253" name="AutoShape 49"/>
            <p:cNvCxnSpPr>
              <a:cxnSpLocks noChangeShapeType="1"/>
              <a:stCxn id="9261" idx="0"/>
              <a:endCxn id="9252" idx="4"/>
            </p:cNvCxnSpPr>
            <p:nvPr/>
          </p:nvCxnSpPr>
          <p:spPr bwMode="auto">
            <a:xfrm flipV="1">
              <a:off x="688" y="2688"/>
              <a:ext cx="56" cy="192"/>
            </a:xfrm>
            <a:prstGeom prst="straightConnector1">
              <a:avLst/>
            </a:prstGeom>
            <a:noFill/>
            <a:ln w="9525">
              <a:solidFill>
                <a:srgbClr val="993366"/>
              </a:solidFill>
              <a:round/>
              <a:headEnd/>
              <a:tailEnd/>
            </a:ln>
            <a:extLst>
              <a:ext uri="{909E8E84-426E-40dd-AFC4-6F175D3DCCD1}">
                <a14:hiddenFill xmlns:a14="http://schemas.microsoft.com/office/drawing/2010/main">
                  <a:noFill/>
                </a14:hiddenFill>
              </a:ext>
            </a:extLst>
          </p:spPr>
        </p:cxnSp>
        <p:cxnSp>
          <p:nvCxnSpPr>
            <p:cNvPr id="9254" name="AutoShape 50"/>
            <p:cNvCxnSpPr>
              <a:cxnSpLocks noChangeShapeType="1"/>
              <a:stCxn id="9252" idx="2"/>
              <a:endCxn id="9264" idx="3"/>
            </p:cNvCxnSpPr>
            <p:nvPr/>
          </p:nvCxnSpPr>
          <p:spPr bwMode="auto">
            <a:xfrm flipH="1">
              <a:off x="576" y="2640"/>
              <a:ext cx="96" cy="0"/>
            </a:xfrm>
            <a:prstGeom prst="straightConnector1">
              <a:avLst/>
            </a:prstGeom>
            <a:noFill/>
            <a:ln w="9525">
              <a:solidFill>
                <a:srgbClr val="993366"/>
              </a:solidFill>
              <a:round/>
              <a:headEnd/>
              <a:tailEnd/>
            </a:ln>
            <a:extLst>
              <a:ext uri="{909E8E84-426E-40dd-AFC4-6F175D3DCCD1}">
                <a14:hiddenFill xmlns:a14="http://schemas.microsoft.com/office/drawing/2010/main">
                  <a:noFill/>
                </a14:hiddenFill>
              </a:ext>
            </a:extLst>
          </p:spPr>
        </p:cxnSp>
      </p:grpSp>
      <p:grpSp>
        <p:nvGrpSpPr>
          <p:cNvPr id="10" name="Group 51"/>
          <p:cNvGrpSpPr>
            <a:grpSpLocks/>
          </p:cNvGrpSpPr>
          <p:nvPr/>
        </p:nvGrpSpPr>
        <p:grpSpPr bwMode="auto">
          <a:xfrm>
            <a:off x="708025" y="3471863"/>
            <a:ext cx="304800" cy="304800"/>
            <a:chOff x="1440" y="3312"/>
            <a:chExt cx="288" cy="240"/>
          </a:xfrm>
        </p:grpSpPr>
        <p:sp>
          <p:nvSpPr>
            <p:cNvPr id="9228" name="Rectangle 52"/>
            <p:cNvSpPr>
              <a:spLocks noChangeArrowheads="1"/>
            </p:cNvSpPr>
            <p:nvPr/>
          </p:nvSpPr>
          <p:spPr bwMode="auto">
            <a:xfrm>
              <a:off x="1488" y="3312"/>
              <a:ext cx="240" cy="240"/>
            </a:xfrm>
            <a:prstGeom prst="rect">
              <a:avLst/>
            </a:prstGeom>
            <a:solidFill>
              <a:srgbClr val="FFFF00"/>
            </a:solidFill>
            <a:ln w="9525">
              <a:solidFill>
                <a:srgbClr val="993366"/>
              </a:solidFill>
              <a:miter lim="800000"/>
              <a:headEnd/>
              <a:tailEnd/>
            </a:ln>
          </p:spPr>
          <p:txBody>
            <a:bodyPr wrap="none" anchor="ctr"/>
            <a:lstStyle/>
            <a:p>
              <a:endParaRPr lang="zh-CN" altLang="en-US">
                <a:latin typeface="Calibri" pitchFamily="34" charset="0"/>
              </a:endParaRPr>
            </a:p>
          </p:txBody>
        </p:sp>
        <p:sp>
          <p:nvSpPr>
            <p:cNvPr id="9229" name="Rectangle 53"/>
            <p:cNvSpPr>
              <a:spLocks noChangeArrowheads="1"/>
            </p:cNvSpPr>
            <p:nvPr/>
          </p:nvSpPr>
          <p:spPr bwMode="auto">
            <a:xfrm>
              <a:off x="1440" y="3360"/>
              <a:ext cx="96" cy="48"/>
            </a:xfrm>
            <a:prstGeom prst="rect">
              <a:avLst/>
            </a:prstGeom>
            <a:solidFill>
              <a:srgbClr val="FFFF00"/>
            </a:solidFill>
            <a:ln w="9525">
              <a:solidFill>
                <a:srgbClr val="993366"/>
              </a:solidFill>
              <a:miter lim="800000"/>
              <a:headEnd/>
              <a:tailEnd/>
            </a:ln>
          </p:spPr>
          <p:txBody>
            <a:bodyPr wrap="none" anchor="ctr"/>
            <a:lstStyle/>
            <a:p>
              <a:endParaRPr lang="zh-CN" altLang="en-US">
                <a:latin typeface="Calibri" pitchFamily="34" charset="0"/>
              </a:endParaRPr>
            </a:p>
          </p:txBody>
        </p:sp>
        <p:sp>
          <p:nvSpPr>
            <p:cNvPr id="9230" name="Rectangle 54"/>
            <p:cNvSpPr>
              <a:spLocks noChangeArrowheads="1"/>
            </p:cNvSpPr>
            <p:nvPr/>
          </p:nvSpPr>
          <p:spPr bwMode="auto">
            <a:xfrm>
              <a:off x="1440" y="3456"/>
              <a:ext cx="96" cy="48"/>
            </a:xfrm>
            <a:prstGeom prst="rect">
              <a:avLst/>
            </a:prstGeom>
            <a:solidFill>
              <a:srgbClr val="FFFF00"/>
            </a:solidFill>
            <a:ln w="9525">
              <a:solidFill>
                <a:srgbClr val="993366"/>
              </a:solidFill>
              <a:miter lim="800000"/>
              <a:headEnd/>
              <a:tailEnd/>
            </a:ln>
          </p:spPr>
          <p:txBody>
            <a:bodyPr wrap="none" anchor="ctr"/>
            <a:lstStyle/>
            <a:p>
              <a:endParaRPr lang="zh-CN" altLang="en-US">
                <a:latin typeface="Calibri" pitchFamily="34" charset="0"/>
              </a:endParaRPr>
            </a:p>
          </p:txBody>
        </p:sp>
      </p:grpSp>
      <p:sp>
        <p:nvSpPr>
          <p:cNvPr id="9224" name="Text Box 55"/>
          <p:cNvSpPr txBox="1">
            <a:spLocks noChangeArrowheads="1"/>
          </p:cNvSpPr>
          <p:nvPr/>
        </p:nvSpPr>
        <p:spPr bwMode="auto">
          <a:xfrm>
            <a:off x="2058988" y="5224463"/>
            <a:ext cx="5540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sz="2400" b="1">
                <a:solidFill>
                  <a:schemeClr val="tx1"/>
                </a:solidFill>
                <a:latin typeface="Times New Roman" pitchFamily="18" charset="0"/>
                <a:ea typeface="宋体" pitchFamily="2" charset="-122"/>
              </a:defRPr>
            </a:lvl1pPr>
            <a:lvl2pPr marL="742950" indent="-285750" eaLnBrk="0" hangingPunct="0">
              <a:defRPr kumimoji="1" sz="2400" b="1">
                <a:solidFill>
                  <a:schemeClr val="tx1"/>
                </a:solidFill>
                <a:latin typeface="Times New Roman" pitchFamily="18" charset="0"/>
                <a:ea typeface="宋体" pitchFamily="2" charset="-122"/>
              </a:defRPr>
            </a:lvl2pPr>
            <a:lvl3pPr marL="1143000" indent="-228600" eaLnBrk="0" hangingPunct="0">
              <a:defRPr kumimoji="1" sz="2400" b="1">
                <a:solidFill>
                  <a:schemeClr val="tx1"/>
                </a:solidFill>
                <a:latin typeface="Times New Roman" pitchFamily="18" charset="0"/>
                <a:ea typeface="宋体" pitchFamily="2" charset="-122"/>
              </a:defRPr>
            </a:lvl3pPr>
            <a:lvl4pPr marL="1600200" indent="-228600" eaLnBrk="0" hangingPunct="0">
              <a:defRPr kumimoji="1" sz="2400" b="1">
                <a:solidFill>
                  <a:schemeClr val="tx1"/>
                </a:solidFill>
                <a:latin typeface="Times New Roman" pitchFamily="18" charset="0"/>
                <a:ea typeface="宋体" pitchFamily="2" charset="-122"/>
              </a:defRPr>
            </a:lvl4pPr>
            <a:lvl5pPr marL="2057400" indent="-228600" eaLnBrk="0" hangingPunct="0">
              <a:defRPr kumimoji="1" sz="2400" b="1">
                <a:solidFill>
                  <a:schemeClr val="tx1"/>
                </a:solidFill>
                <a:latin typeface="Times New Roman" pitchFamily="18" charset="0"/>
                <a:ea typeface="宋体" pitchFamily="2" charset="-122"/>
              </a:defRPr>
            </a:lvl5pPr>
            <a:lvl6pPr marL="25146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6pPr>
            <a:lvl7pPr marL="29718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7pPr>
            <a:lvl8pPr marL="34290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8pPr>
            <a:lvl9pPr marL="38862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9pPr>
          </a:lstStyle>
          <a:p>
            <a:pPr algn="l" eaLnBrk="1" hangingPunct="1">
              <a:spcBef>
                <a:spcPct val="50000"/>
              </a:spcBef>
            </a:pPr>
            <a:endParaRPr lang="zh-CN" altLang="zh-CN">
              <a:latin typeface="Calibri" pitchFamily="34" charset="0"/>
            </a:endParaRPr>
          </a:p>
        </p:txBody>
      </p:sp>
      <p:sp>
        <p:nvSpPr>
          <p:cNvPr id="1009720" name="Oval 56"/>
          <p:cNvSpPr>
            <a:spLocks noChangeArrowheads="1"/>
          </p:cNvSpPr>
          <p:nvPr/>
        </p:nvSpPr>
        <p:spPr bwMode="auto">
          <a:xfrm>
            <a:off x="7667625" y="3208338"/>
            <a:ext cx="533400" cy="685800"/>
          </a:xfrm>
          <a:prstGeom prst="ellipse">
            <a:avLst/>
          </a:prstGeom>
          <a:solidFill>
            <a:srgbClr val="FF0000">
              <a:alpha val="50195"/>
            </a:srgbClr>
          </a:solidFill>
          <a:ln w="9525">
            <a:solidFill>
              <a:schemeClr val="tx1"/>
            </a:solidFill>
            <a:round/>
            <a:headEnd/>
            <a:tailEnd/>
          </a:ln>
        </p:spPr>
        <p:txBody>
          <a:bodyPr wrap="none" anchor="ctr"/>
          <a:lstStyle/>
          <a:p>
            <a:endParaRPr lang="zh-CN" altLang="zh-CN">
              <a:latin typeface="Calibri" pitchFamily="34" charset="0"/>
            </a:endParaRPr>
          </a:p>
        </p:txBody>
      </p:sp>
      <p:sp>
        <p:nvSpPr>
          <p:cNvPr id="1009721" name="Line 57"/>
          <p:cNvSpPr>
            <a:spLocks noChangeShapeType="1"/>
          </p:cNvSpPr>
          <p:nvPr/>
        </p:nvSpPr>
        <p:spPr bwMode="auto">
          <a:xfrm>
            <a:off x="1012825" y="3548063"/>
            <a:ext cx="6654800" cy="93662"/>
          </a:xfrm>
          <a:prstGeom prst="line">
            <a:avLst/>
          </a:prstGeom>
          <a:noFill/>
          <a:ln w="28575">
            <a:solidFill>
              <a:srgbClr val="FF0000"/>
            </a:solidFill>
            <a:prstDash val="sysDot"/>
            <a:round/>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pic>
        <p:nvPicPr>
          <p:cNvPr id="60" name="图片 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5680"/>
            <a:ext cx="1303336" cy="506559"/>
          </a:xfrm>
          <a:prstGeom prst="rect">
            <a:avLst/>
          </a:prstGeom>
        </p:spPr>
      </p:pic>
      <p:sp>
        <p:nvSpPr>
          <p:cNvPr id="61" name="Line 4"/>
          <p:cNvSpPr>
            <a:spLocks noChangeShapeType="1"/>
          </p:cNvSpPr>
          <p:nvPr/>
        </p:nvSpPr>
        <p:spPr bwMode="auto">
          <a:xfrm>
            <a:off x="2942431" y="836712"/>
            <a:ext cx="6161881" cy="0"/>
          </a:xfrm>
          <a:prstGeom prst="line">
            <a:avLst/>
          </a:prstGeom>
          <a:noFill/>
          <a:ln w="38100">
            <a:solidFill>
              <a:srgbClr val="FF99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rgbClr val="995C00"/>
                  </a:outerShdw>
                </a:effectLst>
              </a14:hiddenEffects>
            </a:ext>
          </a:extLst>
        </p:spPr>
        <p:txBody>
          <a:bodyPr wrap="none"/>
          <a:lstStyle/>
          <a:p>
            <a:endParaRPr lang="zh-CN" altLang="en-US"/>
          </a:p>
        </p:txBody>
      </p:sp>
      <p:sp>
        <p:nvSpPr>
          <p:cNvPr id="62" name="内容占位符 1"/>
          <p:cNvSpPr>
            <a:spLocks noGrp="1"/>
          </p:cNvSpPr>
          <p:nvPr>
            <p:ph idx="1"/>
          </p:nvPr>
        </p:nvSpPr>
        <p:spPr>
          <a:xfrm>
            <a:off x="395536" y="1052736"/>
            <a:ext cx="8469313" cy="1870547"/>
          </a:xfrm>
        </p:spPr>
        <p:txBody>
          <a:bodyPr/>
          <a:lstStyle/>
          <a:p>
            <a:r>
              <a:rPr lang="en-US" altLang="zh-CN" dirty="0" smtClean="0">
                <a:latin typeface="Calibri" pitchFamily="34" charset="0"/>
                <a:ea typeface="黑体" pitchFamily="49" charset="-122"/>
                <a:cs typeface="Calibri" pitchFamily="34" charset="0"/>
              </a:rPr>
              <a:t>Runtime </a:t>
            </a:r>
            <a:r>
              <a:rPr lang="en-US" altLang="zh-CN" dirty="0">
                <a:latin typeface="Calibri" pitchFamily="34" charset="0"/>
                <a:ea typeface="黑体" pitchFamily="49" charset="-122"/>
                <a:cs typeface="Calibri" pitchFamily="34" charset="0"/>
              </a:rPr>
              <a:t>Software </a:t>
            </a:r>
            <a:r>
              <a:rPr lang="en-US" altLang="zh-CN" dirty="0" smtClean="0">
                <a:latin typeface="Calibri" pitchFamily="34" charset="0"/>
                <a:ea typeface="黑体" pitchFamily="49" charset="-122"/>
                <a:cs typeface="Calibri" pitchFamily="34" charset="0"/>
              </a:rPr>
              <a:t>Architecture</a:t>
            </a:r>
          </a:p>
          <a:p>
            <a:pPr lvl="1"/>
            <a:r>
              <a:rPr lang="en-US" altLang="zh-CN" sz="1600" dirty="0" smtClean="0">
                <a:latin typeface="Calibri" pitchFamily="34" charset="0"/>
                <a:ea typeface="楷体_GB2312" pitchFamily="49" charset="-122"/>
                <a:cs typeface="Calibri" pitchFamily="34" charset="0"/>
              </a:rPr>
              <a:t>A </a:t>
            </a:r>
            <a:r>
              <a:rPr lang="en-US" altLang="zh-CN" sz="1600" dirty="0">
                <a:latin typeface="Calibri" pitchFamily="34" charset="0"/>
                <a:ea typeface="楷体_GB2312" pitchFamily="49" charset="-122"/>
                <a:cs typeface="Calibri" pitchFamily="34" charset="0"/>
              </a:rPr>
              <a:t>model representing a runtime system as a set of architectural elements which are causally connected with the internal states and behaviors of the runtime </a:t>
            </a:r>
            <a:r>
              <a:rPr lang="en-US" altLang="zh-CN" sz="1600" dirty="0" smtClean="0">
                <a:latin typeface="Calibri" pitchFamily="34" charset="0"/>
                <a:ea typeface="楷体_GB2312" pitchFamily="49" charset="-122"/>
                <a:cs typeface="Calibri" pitchFamily="34" charset="0"/>
              </a:rPr>
              <a:t>system</a:t>
            </a:r>
          </a:p>
          <a:p>
            <a:pPr lvl="2"/>
            <a:r>
              <a:rPr lang="en-US" altLang="zh-CN" sz="1600" dirty="0" smtClean="0">
                <a:latin typeface="Calibri" pitchFamily="34" charset="0"/>
                <a:ea typeface="楷体_GB2312" pitchFamily="49" charset="-122"/>
                <a:cs typeface="Calibri" pitchFamily="34" charset="0"/>
              </a:rPr>
              <a:t>Causal </a:t>
            </a:r>
            <a:r>
              <a:rPr lang="en-US" altLang="zh-CN" sz="1600" dirty="0">
                <a:latin typeface="Calibri" pitchFamily="34" charset="0"/>
                <a:ea typeface="楷体_GB2312" pitchFamily="49" charset="-122"/>
                <a:cs typeface="Calibri" pitchFamily="34" charset="0"/>
              </a:rPr>
              <a:t>connection means changes at one side will immediately lead to the corresponding changes at the other side, and vice versa</a:t>
            </a:r>
          </a:p>
          <a:p>
            <a:endParaRPr lang="zh-CN" altLang="en-US" dirty="0"/>
          </a:p>
        </p:txBody>
      </p:sp>
      <p:sp>
        <p:nvSpPr>
          <p:cNvPr id="4" name="日期占位符 3"/>
          <p:cNvSpPr>
            <a:spLocks noGrp="1"/>
          </p:cNvSpPr>
          <p:nvPr>
            <p:ph type="dt" sz="half" idx="10"/>
          </p:nvPr>
        </p:nvSpPr>
        <p:spPr/>
        <p:txBody>
          <a:bodyPr/>
          <a:lstStyle/>
          <a:p>
            <a:fld id="{A261C1DD-EC5C-4490-B1C2-0287CDFD2983}" type="datetime1">
              <a:rPr lang="en-US" altLang="zh-CN" smtClean="0"/>
              <a:pPr/>
              <a:t>11-9-27</a:t>
            </a:fld>
            <a:endParaRPr lang="zh-CN" altLang="en-US"/>
          </a:p>
        </p:txBody>
      </p:sp>
      <p:sp>
        <p:nvSpPr>
          <p:cNvPr id="5" name="灯片编号占位符 4"/>
          <p:cNvSpPr>
            <a:spLocks noGrp="1"/>
          </p:cNvSpPr>
          <p:nvPr>
            <p:ph type="sldNum" sz="quarter" idx="12"/>
          </p:nvPr>
        </p:nvSpPr>
        <p:spPr/>
        <p:txBody>
          <a:bodyPr/>
          <a:lstStyle/>
          <a:p>
            <a:fld id="{FB66567B-6BB6-477E-BC27-473F1BE5CFAB}" type="slidenum">
              <a:rPr lang="zh-CN" altLang="en-US" smtClean="0"/>
              <a:pPr/>
              <a:t>38</a:t>
            </a:fld>
            <a:endParaRPr lang="zh-CN" altLang="en-US"/>
          </a:p>
        </p:txBody>
      </p:sp>
    </p:spTree>
    <p:custDataLst>
      <p:tags r:id="rId1"/>
    </p:custDataLst>
    <p:extLst>
      <p:ext uri="{BB962C8B-B14F-4D97-AF65-F5344CB8AC3E}">
        <p14:creationId xmlns:p14="http://schemas.microsoft.com/office/powerpoint/2010/main" val="46638047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403350" y="0"/>
            <a:ext cx="7740650" cy="692150"/>
          </a:xfrm>
        </p:spPr>
        <p:txBody>
          <a:bodyPr/>
          <a:lstStyle/>
          <a:p>
            <a:pPr algn="r"/>
            <a:r>
              <a:rPr lang="en-US" altLang="zh-CN" sz="2800" dirty="0" smtClean="0"/>
              <a:t>Architecture based Reflective Framework</a:t>
            </a:r>
          </a:p>
        </p:txBody>
      </p:sp>
      <p:sp>
        <p:nvSpPr>
          <p:cNvPr id="10244" name="Rectangle 3"/>
          <p:cNvSpPr>
            <a:spLocks noChangeArrowheads="1"/>
          </p:cNvSpPr>
          <p:nvPr/>
        </p:nvSpPr>
        <p:spPr bwMode="auto">
          <a:xfrm>
            <a:off x="539750" y="1773238"/>
            <a:ext cx="4859338" cy="3743325"/>
          </a:xfrm>
          <a:prstGeom prst="rect">
            <a:avLst/>
          </a:prstGeom>
          <a:gradFill rotWithShape="0">
            <a:gsLst>
              <a:gs pos="0">
                <a:srgbClr val="FF9933"/>
              </a:gs>
              <a:gs pos="50000">
                <a:srgbClr val="FFEBD6"/>
              </a:gs>
              <a:gs pos="100000">
                <a:srgbClr val="FF9933"/>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FF9933"/>
            </a:extrusionClr>
          </a:sp3d>
        </p:spPr>
        <p:txBody>
          <a:bodyPr anchor="ctr">
            <a:flatTx/>
          </a:bodyPr>
          <a:lstStyle/>
          <a:p>
            <a:endParaRPr lang="zh-CN" altLang="zh-CN"/>
          </a:p>
        </p:txBody>
      </p:sp>
      <p:sp>
        <p:nvSpPr>
          <p:cNvPr id="10245" name="Rectangle 4"/>
          <p:cNvSpPr>
            <a:spLocks noChangeArrowheads="1"/>
          </p:cNvSpPr>
          <p:nvPr/>
        </p:nvSpPr>
        <p:spPr bwMode="auto">
          <a:xfrm>
            <a:off x="903288" y="5089525"/>
            <a:ext cx="4389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eaLnBrk="0" hangingPunct="0"/>
            <a:r>
              <a:rPr lang="en-US" altLang="zh-CN" sz="2000">
                <a:solidFill>
                  <a:srgbClr val="0000CC"/>
                </a:solidFill>
                <a:ea typeface="楷体_GB2312" pitchFamily="49" charset="-122"/>
              </a:rPr>
              <a:t>Reflective Middleware Based System</a:t>
            </a:r>
          </a:p>
        </p:txBody>
      </p:sp>
      <p:grpSp>
        <p:nvGrpSpPr>
          <p:cNvPr id="10246" name="Group 5"/>
          <p:cNvGrpSpPr>
            <a:grpSpLocks/>
          </p:cNvGrpSpPr>
          <p:nvPr/>
        </p:nvGrpSpPr>
        <p:grpSpPr bwMode="auto">
          <a:xfrm>
            <a:off x="539750" y="841375"/>
            <a:ext cx="7526338" cy="3956052"/>
            <a:chOff x="204" y="938"/>
            <a:chExt cx="4741" cy="2492"/>
          </a:xfrm>
        </p:grpSpPr>
        <p:sp>
          <p:nvSpPr>
            <p:cNvPr id="10334" name="Rectangle 6"/>
            <p:cNvSpPr>
              <a:spLocks noChangeArrowheads="1"/>
            </p:cNvSpPr>
            <p:nvPr/>
          </p:nvSpPr>
          <p:spPr bwMode="auto">
            <a:xfrm>
              <a:off x="204" y="1285"/>
              <a:ext cx="3061" cy="224"/>
            </a:xfrm>
            <a:prstGeom prst="rect">
              <a:avLst/>
            </a:prstGeom>
            <a:gradFill rotWithShape="0">
              <a:gsLst>
                <a:gs pos="0">
                  <a:srgbClr val="B36B24"/>
                </a:gs>
                <a:gs pos="100000">
                  <a:srgbClr val="FF9933"/>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FF9933"/>
              </a:extrusionClr>
            </a:sp3d>
          </p:spPr>
          <p:txBody>
            <a:bodyPr wrap="none" anchor="ctr">
              <a:flatTx/>
            </a:bodyPr>
            <a:lstStyle/>
            <a:p>
              <a:pPr eaLnBrk="0" hangingPunct="0"/>
              <a:r>
                <a:rPr lang="en-US" altLang="zh-CN" sz="2000">
                  <a:solidFill>
                    <a:srgbClr val="0000CC"/>
                  </a:solidFill>
                  <a:ea typeface="楷体_GB2312" pitchFamily="49" charset="-122"/>
                </a:rPr>
                <a:t>Reflective APIs</a:t>
              </a:r>
            </a:p>
          </p:txBody>
        </p:sp>
        <p:sp>
          <p:nvSpPr>
            <p:cNvPr id="10335" name="Rectangle 7"/>
            <p:cNvSpPr>
              <a:spLocks noChangeArrowheads="1"/>
            </p:cNvSpPr>
            <p:nvPr/>
          </p:nvSpPr>
          <p:spPr bwMode="auto">
            <a:xfrm>
              <a:off x="204" y="949"/>
              <a:ext cx="1627" cy="314"/>
            </a:xfrm>
            <a:prstGeom prst="rect">
              <a:avLst/>
            </a:prstGeom>
            <a:gradFill rotWithShape="0">
              <a:gsLst>
                <a:gs pos="0">
                  <a:srgbClr val="93ADFF"/>
                </a:gs>
                <a:gs pos="50000">
                  <a:srgbClr val="FFFFFF"/>
                </a:gs>
                <a:gs pos="100000">
                  <a:srgbClr val="93ADFF"/>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3ADFF"/>
              </a:extrusionClr>
            </a:sp3d>
          </p:spPr>
          <p:txBody>
            <a:bodyPr wrap="none" anchor="ctr">
              <a:flatTx/>
            </a:bodyPr>
            <a:lstStyle/>
            <a:p>
              <a:pPr eaLnBrk="0" hangingPunct="0"/>
              <a:r>
                <a:rPr lang="en-US" altLang="zh-CN" sz="2000">
                  <a:ea typeface="楷体_GB2312" pitchFamily="49" charset="-122"/>
                </a:rPr>
                <a:t>Reflective Programs</a:t>
              </a:r>
            </a:p>
          </p:txBody>
        </p:sp>
        <p:grpSp>
          <p:nvGrpSpPr>
            <p:cNvPr id="10336" name="Group 8"/>
            <p:cNvGrpSpPr>
              <a:grpSpLocks/>
            </p:cNvGrpSpPr>
            <p:nvPr/>
          </p:nvGrpSpPr>
          <p:grpSpPr bwMode="auto">
            <a:xfrm>
              <a:off x="2057" y="938"/>
              <a:ext cx="2888" cy="2109"/>
              <a:chOff x="2296" y="1107"/>
              <a:chExt cx="2888" cy="2109"/>
            </a:xfrm>
          </p:grpSpPr>
          <p:sp>
            <p:nvSpPr>
              <p:cNvPr id="10338" name="PubL"/>
              <p:cNvSpPr>
                <a:spLocks noEditPoints="1" noChangeArrowheads="1"/>
              </p:cNvSpPr>
              <p:nvPr/>
            </p:nvSpPr>
            <p:spPr bwMode="auto">
              <a:xfrm rot="10800000">
                <a:off x="2296" y="1107"/>
                <a:ext cx="2888" cy="2109"/>
              </a:xfrm>
              <a:custGeom>
                <a:avLst/>
                <a:gdLst>
                  <a:gd name="T0" fmla="*/ 14 w 21600"/>
                  <a:gd name="T1" fmla="*/ 0 h 21600"/>
                  <a:gd name="T2" fmla="*/ 0 w 21600"/>
                  <a:gd name="T3" fmla="*/ 10 h 21600"/>
                  <a:gd name="T4" fmla="*/ 26 w 21600"/>
                  <a:gd name="T5" fmla="*/ 20 h 21600"/>
                  <a:gd name="T6" fmla="*/ 52 w 21600"/>
                  <a:gd name="T7" fmla="*/ 19 h 21600"/>
                  <a:gd name="T8" fmla="*/ 17694720 60000 65536"/>
                  <a:gd name="T9" fmla="*/ 11796480 60000 65536"/>
                  <a:gd name="T10" fmla="*/ 5898240 60000 65536"/>
                  <a:gd name="T11" fmla="*/ 0 60000 65536"/>
                  <a:gd name="T12" fmla="*/ 0 w 21600"/>
                  <a:gd name="T13" fmla="*/ 18282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18281"/>
                    </a:lnTo>
                    <a:lnTo>
                      <a:pt x="11652" y="18281"/>
                    </a:lnTo>
                    <a:lnTo>
                      <a:pt x="11652" y="0"/>
                    </a:lnTo>
                    <a:lnTo>
                      <a:pt x="0" y="0"/>
                    </a:lnTo>
                    <a:close/>
                  </a:path>
                </a:pathLst>
              </a:custGeom>
              <a:gradFill rotWithShape="0">
                <a:gsLst>
                  <a:gs pos="0">
                    <a:srgbClr val="93ADFF"/>
                  </a:gs>
                  <a:gs pos="50000">
                    <a:srgbClr val="FFFFFF"/>
                  </a:gs>
                  <a:gs pos="100000">
                    <a:srgbClr val="93ADFF"/>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3ADFF"/>
                </a:extrusionClr>
              </a:sp3d>
            </p:spPr>
            <p:txBody>
              <a:bodyPr rot="10800000">
                <a:flatTx/>
              </a:bodyPr>
              <a:lstStyle/>
              <a:p>
                <a:pPr eaLnBrk="0" hangingPunct="0"/>
                <a:r>
                  <a:rPr lang="en-US" altLang="zh-CN" sz="2000">
                    <a:solidFill>
                      <a:srgbClr val="0000CC"/>
                    </a:solidFill>
                    <a:ea typeface="楷体_GB2312" pitchFamily="49" charset="-122"/>
                  </a:rPr>
                  <a:t>                                </a:t>
                </a:r>
              </a:p>
            </p:txBody>
          </p:sp>
          <p:sp>
            <p:nvSpPr>
              <p:cNvPr id="10339" name="Rectangle 10"/>
              <p:cNvSpPr>
                <a:spLocks noChangeArrowheads="1"/>
              </p:cNvSpPr>
              <p:nvPr/>
            </p:nvSpPr>
            <p:spPr bwMode="auto">
              <a:xfrm>
                <a:off x="2356" y="1147"/>
                <a:ext cx="11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eaLnBrk="0" hangingPunct="0"/>
                <a:r>
                  <a:rPr lang="en-US" altLang="zh-CN" sz="2000">
                    <a:ea typeface="楷体_GB2312" pitchFamily="49" charset="-122"/>
                  </a:rPr>
                  <a:t>Reflective GUI</a:t>
                </a:r>
              </a:p>
            </p:txBody>
          </p:sp>
        </p:grpSp>
        <p:sp>
          <p:nvSpPr>
            <p:cNvPr id="10337" name="AutoShape 11"/>
            <p:cNvSpPr>
              <a:spLocks noChangeArrowheads="1"/>
            </p:cNvSpPr>
            <p:nvPr/>
          </p:nvSpPr>
          <p:spPr bwMode="auto">
            <a:xfrm>
              <a:off x="295" y="1578"/>
              <a:ext cx="532" cy="1852"/>
            </a:xfrm>
            <a:prstGeom prst="flowChartAlternateProcess">
              <a:avLst/>
            </a:prstGeom>
            <a:gradFill rotWithShape="0">
              <a:gsLst>
                <a:gs pos="0">
                  <a:srgbClr val="FF935D"/>
                </a:gs>
                <a:gs pos="100000">
                  <a:srgbClr val="FFF1EB"/>
                </a:gs>
              </a:gsLst>
              <a:path path="shape">
                <a:fillToRect l="50000" t="50000" r="50000" b="50000"/>
              </a:path>
            </a:gradFill>
            <a:ln>
              <a:noFill/>
            </a:ln>
            <a:effectLst>
              <a:prstShdw prst="shdw17" dist="17961" dir="13500000">
                <a:srgbClr val="995838"/>
              </a:prstShdw>
            </a:effectLst>
            <a:extLst>
              <a:ext uri="{91240B29-F687-4f45-9708-019B960494DF}">
                <a14:hiddenLine xmlns:a14="http://schemas.microsoft.com/office/drawing/2010/main" w="12700">
                  <a:solidFill>
                    <a:srgbClr val="000000"/>
                  </a:solidFill>
                  <a:miter lim="800000"/>
                  <a:headEnd/>
                  <a:tailEnd/>
                </a14:hiddenLine>
              </a:ext>
            </a:extLst>
          </p:spPr>
          <p:txBody>
            <a:bodyPr vert="eaVert" anchor="ctr">
              <a:spAutoFit/>
            </a:bodyPr>
            <a:lstStyle/>
            <a:p>
              <a:pPr eaLnBrk="0" hangingPunct="0"/>
              <a:r>
                <a:rPr lang="en-US" altLang="zh-CN" sz="2000" dirty="0">
                  <a:solidFill>
                    <a:srgbClr val="0000CC"/>
                  </a:solidFill>
                  <a:ea typeface="楷体_GB2312" pitchFamily="49" charset="-122"/>
                </a:rPr>
                <a:t>Correctness and Security of Reflection</a:t>
              </a:r>
            </a:p>
          </p:txBody>
        </p:sp>
      </p:grpSp>
      <p:sp>
        <p:nvSpPr>
          <p:cNvPr id="10247" name="AutoShape 12"/>
          <p:cNvSpPr>
            <a:spLocks noChangeArrowheads="1"/>
          </p:cNvSpPr>
          <p:nvPr/>
        </p:nvSpPr>
        <p:spPr bwMode="auto">
          <a:xfrm>
            <a:off x="3944938" y="3811588"/>
            <a:ext cx="677862" cy="336550"/>
          </a:xfrm>
          <a:prstGeom prst="upDownArrow">
            <a:avLst>
              <a:gd name="adj1" fmla="val 50000"/>
              <a:gd name="adj2" fmla="val 20000"/>
            </a:avLst>
          </a:prstGeom>
          <a:gradFill rotWithShape="0">
            <a:gsLst>
              <a:gs pos="0">
                <a:srgbClr val="0000CC"/>
              </a:gs>
              <a:gs pos="50000">
                <a:srgbClr val="A4A4ED"/>
              </a:gs>
              <a:gs pos="100000">
                <a:srgbClr val="0000CC"/>
              </a:gs>
            </a:gsLst>
            <a:lin ang="5400000" scaled="1"/>
          </a:gradFill>
          <a:ln>
            <a:noFill/>
          </a:ln>
          <a:effectLst>
            <a:prstShdw prst="shdw17" dist="17961" dir="13500000">
              <a:srgbClr val="00007A"/>
            </a:prst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endParaRPr lang="zh-CN" altLang="en-US"/>
          </a:p>
        </p:txBody>
      </p:sp>
      <p:sp>
        <p:nvSpPr>
          <p:cNvPr id="10248" name="AutoShape 13"/>
          <p:cNvSpPr>
            <a:spLocks noChangeArrowheads="1"/>
          </p:cNvSpPr>
          <p:nvPr/>
        </p:nvSpPr>
        <p:spPr bwMode="auto">
          <a:xfrm>
            <a:off x="3878263" y="2620963"/>
            <a:ext cx="677862" cy="336550"/>
          </a:xfrm>
          <a:prstGeom prst="upDownArrow">
            <a:avLst>
              <a:gd name="adj1" fmla="val 50000"/>
              <a:gd name="adj2" fmla="val 20000"/>
            </a:avLst>
          </a:prstGeom>
          <a:gradFill rotWithShape="0">
            <a:gsLst>
              <a:gs pos="0">
                <a:srgbClr val="0000CC"/>
              </a:gs>
              <a:gs pos="50000">
                <a:srgbClr val="A4A4ED"/>
              </a:gs>
              <a:gs pos="100000">
                <a:srgbClr val="0000CC"/>
              </a:gs>
            </a:gsLst>
            <a:lin ang="5400000" scaled="1"/>
          </a:gradFill>
          <a:ln>
            <a:noFill/>
          </a:ln>
          <a:effectLst>
            <a:prstShdw prst="shdw17" dist="17961" dir="13500000">
              <a:srgbClr val="00007A"/>
            </a:prst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endParaRPr lang="zh-CN" altLang="en-US"/>
          </a:p>
        </p:txBody>
      </p:sp>
      <p:sp>
        <p:nvSpPr>
          <p:cNvPr id="10249" name="Rectangle 14"/>
          <p:cNvSpPr>
            <a:spLocks noChangeArrowheads="1"/>
          </p:cNvSpPr>
          <p:nvPr/>
        </p:nvSpPr>
        <p:spPr bwMode="auto">
          <a:xfrm>
            <a:off x="2557463" y="2613025"/>
            <a:ext cx="1943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eaLnBrk="0" hangingPunct="0"/>
            <a:r>
              <a:rPr lang="en-US" altLang="zh-CN" sz="1600" i="1">
                <a:solidFill>
                  <a:srgbClr val="0000CC"/>
                </a:solidFill>
                <a:ea typeface="楷体_GB2312" pitchFamily="49" charset="-122"/>
              </a:rPr>
              <a:t>Causal Connection</a:t>
            </a:r>
          </a:p>
        </p:txBody>
      </p:sp>
      <p:grpSp>
        <p:nvGrpSpPr>
          <p:cNvPr id="10250" name="Group 15"/>
          <p:cNvGrpSpPr>
            <a:grpSpLocks/>
          </p:cNvGrpSpPr>
          <p:nvPr/>
        </p:nvGrpSpPr>
        <p:grpSpPr bwMode="auto">
          <a:xfrm>
            <a:off x="1512888" y="2828925"/>
            <a:ext cx="3429000" cy="1069975"/>
            <a:chOff x="1056" y="2359"/>
            <a:chExt cx="2160" cy="674"/>
          </a:xfrm>
        </p:grpSpPr>
        <p:sp>
          <p:nvSpPr>
            <p:cNvPr id="10317" name="AutoShape 16"/>
            <p:cNvSpPr>
              <a:spLocks noChangeArrowheads="1"/>
            </p:cNvSpPr>
            <p:nvPr/>
          </p:nvSpPr>
          <p:spPr bwMode="auto">
            <a:xfrm>
              <a:off x="1776" y="2448"/>
              <a:ext cx="1440" cy="493"/>
            </a:xfrm>
            <a:prstGeom prst="roundRect">
              <a:avLst>
                <a:gd name="adj" fmla="val 16667"/>
              </a:avLst>
            </a:prstGeom>
            <a:gradFill rotWithShape="0">
              <a:gsLst>
                <a:gs pos="0">
                  <a:srgbClr val="93ADFF"/>
                </a:gs>
                <a:gs pos="50000">
                  <a:srgbClr val="EEF2FF"/>
                </a:gs>
                <a:gs pos="100000">
                  <a:srgbClr val="93ADFF"/>
                </a:gs>
              </a:gsLst>
              <a:lin ang="5400000" scaled="1"/>
            </a:gradFill>
            <a:ln>
              <a:noFill/>
            </a:ln>
            <a:effectLst>
              <a:prstShdw prst="shdw17" dist="17961" dir="13500000">
                <a:srgbClr val="586899"/>
              </a:prstShdw>
            </a:effectLst>
            <a:extLst>
              <a:ext uri="{91240B29-F687-4f45-9708-019B960494DF}">
                <a14:hiddenLine xmlns:a14="http://schemas.microsoft.com/office/drawing/2010/main" w="12700">
                  <a:solidFill>
                    <a:srgbClr val="000000"/>
                  </a:solidFill>
                  <a:round/>
                  <a:headEnd/>
                  <a:tailEnd/>
                </a14:hiddenLine>
              </a:ext>
            </a:extLst>
          </p:spPr>
          <p:txBody>
            <a:bodyPr anchor="ctr">
              <a:spAutoFit/>
            </a:bodyPr>
            <a:lstStyle/>
            <a:p>
              <a:endParaRPr lang="zh-CN" altLang="en-US"/>
            </a:p>
          </p:txBody>
        </p:sp>
        <p:grpSp>
          <p:nvGrpSpPr>
            <p:cNvPr id="10318" name="Group 17"/>
            <p:cNvGrpSpPr>
              <a:grpSpLocks/>
            </p:cNvGrpSpPr>
            <p:nvPr/>
          </p:nvGrpSpPr>
          <p:grpSpPr bwMode="auto">
            <a:xfrm>
              <a:off x="1913" y="2502"/>
              <a:ext cx="330" cy="159"/>
              <a:chOff x="1746" y="2840"/>
              <a:chExt cx="409" cy="227"/>
            </a:xfrm>
          </p:grpSpPr>
          <p:sp>
            <p:nvSpPr>
              <p:cNvPr id="10331" name="Rectangle 18"/>
              <p:cNvSpPr>
                <a:spLocks noChangeArrowheads="1"/>
              </p:cNvSpPr>
              <p:nvPr/>
            </p:nvSpPr>
            <p:spPr bwMode="auto">
              <a:xfrm>
                <a:off x="1837" y="2840"/>
                <a:ext cx="318" cy="227"/>
              </a:xfrm>
              <a:prstGeom prst="rect">
                <a:avLst/>
              </a:prstGeom>
              <a:solidFill>
                <a:srgbClr val="FFFFCC"/>
              </a:solidFill>
              <a:ln w="9525">
                <a:solidFill>
                  <a:srgbClr val="800000"/>
                </a:solidFill>
                <a:miter lim="800000"/>
                <a:headEnd/>
                <a:tailEnd/>
              </a:ln>
            </p:spPr>
            <p:txBody>
              <a:bodyPr wrap="none" anchor="ctr"/>
              <a:lstStyle/>
              <a:p>
                <a:endParaRPr lang="zh-CN" altLang="en-US"/>
              </a:p>
            </p:txBody>
          </p:sp>
          <p:sp>
            <p:nvSpPr>
              <p:cNvPr id="10332" name="Rectangle 19"/>
              <p:cNvSpPr>
                <a:spLocks noChangeArrowheads="1"/>
              </p:cNvSpPr>
              <p:nvPr/>
            </p:nvSpPr>
            <p:spPr bwMode="auto">
              <a:xfrm>
                <a:off x="1746" y="2885"/>
                <a:ext cx="182" cy="46"/>
              </a:xfrm>
              <a:prstGeom prst="rect">
                <a:avLst/>
              </a:prstGeom>
              <a:solidFill>
                <a:srgbClr val="FFFFCC"/>
              </a:solidFill>
              <a:ln w="9525">
                <a:solidFill>
                  <a:srgbClr val="800000"/>
                </a:solidFill>
                <a:miter lim="800000"/>
                <a:headEnd/>
                <a:tailEnd/>
              </a:ln>
            </p:spPr>
            <p:txBody>
              <a:bodyPr wrap="none" anchor="ctr"/>
              <a:lstStyle/>
              <a:p>
                <a:endParaRPr lang="zh-CN" altLang="en-US"/>
              </a:p>
            </p:txBody>
          </p:sp>
          <p:sp>
            <p:nvSpPr>
              <p:cNvPr id="10333" name="Rectangle 20"/>
              <p:cNvSpPr>
                <a:spLocks noChangeArrowheads="1"/>
              </p:cNvSpPr>
              <p:nvPr/>
            </p:nvSpPr>
            <p:spPr bwMode="auto">
              <a:xfrm>
                <a:off x="1746" y="2976"/>
                <a:ext cx="182" cy="46"/>
              </a:xfrm>
              <a:prstGeom prst="rect">
                <a:avLst/>
              </a:prstGeom>
              <a:solidFill>
                <a:srgbClr val="FFFFCC"/>
              </a:solidFill>
              <a:ln w="9525">
                <a:solidFill>
                  <a:srgbClr val="800000"/>
                </a:solidFill>
                <a:miter lim="800000"/>
                <a:headEnd/>
                <a:tailEnd/>
              </a:ln>
            </p:spPr>
            <p:txBody>
              <a:bodyPr wrap="none" anchor="ctr"/>
              <a:lstStyle/>
              <a:p>
                <a:endParaRPr lang="zh-CN" altLang="en-US"/>
              </a:p>
            </p:txBody>
          </p:sp>
        </p:grpSp>
        <p:sp>
          <p:nvSpPr>
            <p:cNvPr id="10319" name="Oval 21"/>
            <p:cNvSpPr>
              <a:spLocks noChangeArrowheads="1"/>
            </p:cNvSpPr>
            <p:nvPr/>
          </p:nvSpPr>
          <p:spPr bwMode="auto">
            <a:xfrm>
              <a:off x="2339" y="2496"/>
              <a:ext cx="256" cy="127"/>
            </a:xfrm>
            <a:prstGeom prst="ellipse">
              <a:avLst/>
            </a:prstGeom>
            <a:solidFill>
              <a:srgbClr val="FFFFCC"/>
            </a:solidFill>
            <a:ln w="9525">
              <a:solidFill>
                <a:srgbClr val="800000"/>
              </a:solidFill>
              <a:round/>
              <a:headEnd/>
              <a:tailEnd/>
            </a:ln>
          </p:spPr>
          <p:txBody>
            <a:bodyPr wrap="none" anchor="ctr"/>
            <a:lstStyle/>
            <a:p>
              <a:endParaRPr lang="zh-CN" altLang="en-US"/>
            </a:p>
          </p:txBody>
        </p:sp>
        <p:grpSp>
          <p:nvGrpSpPr>
            <p:cNvPr id="10320" name="Group 22"/>
            <p:cNvGrpSpPr>
              <a:grpSpLocks/>
            </p:cNvGrpSpPr>
            <p:nvPr/>
          </p:nvGrpSpPr>
          <p:grpSpPr bwMode="auto">
            <a:xfrm>
              <a:off x="2675" y="2517"/>
              <a:ext cx="339" cy="192"/>
              <a:chOff x="1746" y="2840"/>
              <a:chExt cx="409" cy="227"/>
            </a:xfrm>
          </p:grpSpPr>
          <p:sp>
            <p:nvSpPr>
              <p:cNvPr id="10328" name="Rectangle 23"/>
              <p:cNvSpPr>
                <a:spLocks noChangeArrowheads="1"/>
              </p:cNvSpPr>
              <p:nvPr/>
            </p:nvSpPr>
            <p:spPr bwMode="auto">
              <a:xfrm>
                <a:off x="1837" y="2840"/>
                <a:ext cx="318" cy="227"/>
              </a:xfrm>
              <a:prstGeom prst="rect">
                <a:avLst/>
              </a:prstGeom>
              <a:solidFill>
                <a:srgbClr val="FFFFCC"/>
              </a:solidFill>
              <a:ln w="9525">
                <a:solidFill>
                  <a:srgbClr val="800000"/>
                </a:solidFill>
                <a:miter lim="800000"/>
                <a:headEnd/>
                <a:tailEnd/>
              </a:ln>
            </p:spPr>
            <p:txBody>
              <a:bodyPr wrap="none" anchor="ctr"/>
              <a:lstStyle/>
              <a:p>
                <a:endParaRPr lang="zh-CN" altLang="en-US"/>
              </a:p>
            </p:txBody>
          </p:sp>
          <p:sp>
            <p:nvSpPr>
              <p:cNvPr id="10329" name="Rectangle 24"/>
              <p:cNvSpPr>
                <a:spLocks noChangeArrowheads="1"/>
              </p:cNvSpPr>
              <p:nvPr/>
            </p:nvSpPr>
            <p:spPr bwMode="auto">
              <a:xfrm>
                <a:off x="1746" y="2885"/>
                <a:ext cx="182" cy="46"/>
              </a:xfrm>
              <a:prstGeom prst="rect">
                <a:avLst/>
              </a:prstGeom>
              <a:solidFill>
                <a:srgbClr val="FFFFCC"/>
              </a:solidFill>
              <a:ln w="9525">
                <a:solidFill>
                  <a:srgbClr val="800000"/>
                </a:solidFill>
                <a:miter lim="800000"/>
                <a:headEnd/>
                <a:tailEnd/>
              </a:ln>
            </p:spPr>
            <p:txBody>
              <a:bodyPr wrap="none" anchor="ctr"/>
              <a:lstStyle/>
              <a:p>
                <a:endParaRPr lang="zh-CN" altLang="en-US"/>
              </a:p>
            </p:txBody>
          </p:sp>
          <p:sp>
            <p:nvSpPr>
              <p:cNvPr id="10330" name="Rectangle 25"/>
              <p:cNvSpPr>
                <a:spLocks noChangeArrowheads="1"/>
              </p:cNvSpPr>
              <p:nvPr/>
            </p:nvSpPr>
            <p:spPr bwMode="auto">
              <a:xfrm>
                <a:off x="1746" y="2976"/>
                <a:ext cx="182" cy="46"/>
              </a:xfrm>
              <a:prstGeom prst="rect">
                <a:avLst/>
              </a:prstGeom>
              <a:solidFill>
                <a:srgbClr val="FFFFCC"/>
              </a:solidFill>
              <a:ln w="9525">
                <a:solidFill>
                  <a:srgbClr val="800000"/>
                </a:solidFill>
                <a:miter lim="800000"/>
                <a:headEnd/>
                <a:tailEnd/>
              </a:ln>
            </p:spPr>
            <p:txBody>
              <a:bodyPr wrap="none" anchor="ctr"/>
              <a:lstStyle/>
              <a:p>
                <a:endParaRPr lang="zh-CN" altLang="en-US"/>
              </a:p>
            </p:txBody>
          </p:sp>
        </p:grpSp>
        <p:grpSp>
          <p:nvGrpSpPr>
            <p:cNvPr id="10321" name="Group 26"/>
            <p:cNvGrpSpPr>
              <a:grpSpLocks/>
            </p:cNvGrpSpPr>
            <p:nvPr/>
          </p:nvGrpSpPr>
          <p:grpSpPr bwMode="auto">
            <a:xfrm>
              <a:off x="2298" y="2709"/>
              <a:ext cx="329" cy="192"/>
              <a:chOff x="1746" y="2840"/>
              <a:chExt cx="409" cy="227"/>
            </a:xfrm>
          </p:grpSpPr>
          <p:sp>
            <p:nvSpPr>
              <p:cNvPr id="10325" name="Rectangle 27"/>
              <p:cNvSpPr>
                <a:spLocks noChangeArrowheads="1"/>
              </p:cNvSpPr>
              <p:nvPr/>
            </p:nvSpPr>
            <p:spPr bwMode="auto">
              <a:xfrm>
                <a:off x="1837" y="2840"/>
                <a:ext cx="318" cy="227"/>
              </a:xfrm>
              <a:prstGeom prst="rect">
                <a:avLst/>
              </a:prstGeom>
              <a:solidFill>
                <a:srgbClr val="FFFFCC"/>
              </a:solidFill>
              <a:ln w="9525">
                <a:solidFill>
                  <a:srgbClr val="800000"/>
                </a:solidFill>
                <a:miter lim="800000"/>
                <a:headEnd/>
                <a:tailEnd/>
              </a:ln>
            </p:spPr>
            <p:txBody>
              <a:bodyPr wrap="none" anchor="ctr"/>
              <a:lstStyle/>
              <a:p>
                <a:endParaRPr lang="zh-CN" altLang="en-US"/>
              </a:p>
            </p:txBody>
          </p:sp>
          <p:sp>
            <p:nvSpPr>
              <p:cNvPr id="10326" name="Rectangle 28"/>
              <p:cNvSpPr>
                <a:spLocks noChangeArrowheads="1"/>
              </p:cNvSpPr>
              <p:nvPr/>
            </p:nvSpPr>
            <p:spPr bwMode="auto">
              <a:xfrm>
                <a:off x="1746" y="2885"/>
                <a:ext cx="182" cy="46"/>
              </a:xfrm>
              <a:prstGeom prst="rect">
                <a:avLst/>
              </a:prstGeom>
              <a:solidFill>
                <a:srgbClr val="FFFFCC"/>
              </a:solidFill>
              <a:ln w="9525">
                <a:solidFill>
                  <a:srgbClr val="800000"/>
                </a:solidFill>
                <a:miter lim="800000"/>
                <a:headEnd/>
                <a:tailEnd/>
              </a:ln>
            </p:spPr>
            <p:txBody>
              <a:bodyPr wrap="none" anchor="ctr"/>
              <a:lstStyle/>
              <a:p>
                <a:endParaRPr lang="zh-CN" altLang="en-US"/>
              </a:p>
            </p:txBody>
          </p:sp>
          <p:sp>
            <p:nvSpPr>
              <p:cNvPr id="10327" name="Rectangle 29"/>
              <p:cNvSpPr>
                <a:spLocks noChangeArrowheads="1"/>
              </p:cNvSpPr>
              <p:nvPr/>
            </p:nvSpPr>
            <p:spPr bwMode="auto">
              <a:xfrm>
                <a:off x="1746" y="2976"/>
                <a:ext cx="182" cy="46"/>
              </a:xfrm>
              <a:prstGeom prst="rect">
                <a:avLst/>
              </a:prstGeom>
              <a:solidFill>
                <a:srgbClr val="FFFFCC"/>
              </a:solidFill>
              <a:ln w="9525">
                <a:solidFill>
                  <a:srgbClr val="800000"/>
                </a:solidFill>
                <a:miter lim="800000"/>
                <a:headEnd/>
                <a:tailEnd/>
              </a:ln>
            </p:spPr>
            <p:txBody>
              <a:bodyPr wrap="none" anchor="ctr"/>
              <a:lstStyle/>
              <a:p>
                <a:endParaRPr lang="zh-CN" altLang="en-US"/>
              </a:p>
            </p:txBody>
          </p:sp>
        </p:grpSp>
        <p:sp>
          <p:nvSpPr>
            <p:cNvPr id="10322" name="Oval 30"/>
            <p:cNvSpPr>
              <a:spLocks noChangeArrowheads="1"/>
            </p:cNvSpPr>
            <p:nvPr/>
          </p:nvSpPr>
          <p:spPr bwMode="auto">
            <a:xfrm>
              <a:off x="1957" y="2750"/>
              <a:ext cx="256" cy="127"/>
            </a:xfrm>
            <a:prstGeom prst="ellipse">
              <a:avLst/>
            </a:prstGeom>
            <a:solidFill>
              <a:srgbClr val="FFFFCC"/>
            </a:solidFill>
            <a:ln w="9525">
              <a:solidFill>
                <a:srgbClr val="800000"/>
              </a:solidFill>
              <a:round/>
              <a:headEnd/>
              <a:tailEnd/>
            </a:ln>
          </p:spPr>
          <p:txBody>
            <a:bodyPr wrap="none" anchor="ctr"/>
            <a:lstStyle/>
            <a:p>
              <a:endParaRPr lang="zh-CN" altLang="en-US"/>
            </a:p>
          </p:txBody>
        </p:sp>
        <p:sp>
          <p:nvSpPr>
            <p:cNvPr id="10323" name="Oval 31"/>
            <p:cNvSpPr>
              <a:spLocks noChangeArrowheads="1"/>
            </p:cNvSpPr>
            <p:nvPr/>
          </p:nvSpPr>
          <p:spPr bwMode="auto">
            <a:xfrm>
              <a:off x="2768" y="2750"/>
              <a:ext cx="256" cy="127"/>
            </a:xfrm>
            <a:prstGeom prst="ellipse">
              <a:avLst/>
            </a:prstGeom>
            <a:solidFill>
              <a:srgbClr val="FFFFCC"/>
            </a:solidFill>
            <a:ln w="9525">
              <a:solidFill>
                <a:srgbClr val="800000"/>
              </a:solidFill>
              <a:round/>
              <a:headEnd/>
              <a:tailEnd/>
            </a:ln>
          </p:spPr>
          <p:txBody>
            <a:bodyPr wrap="none" anchor="ctr"/>
            <a:lstStyle/>
            <a:p>
              <a:endParaRPr lang="zh-CN" altLang="en-US"/>
            </a:p>
          </p:txBody>
        </p:sp>
        <p:sp>
          <p:nvSpPr>
            <p:cNvPr id="10324" name="Rectangle 32"/>
            <p:cNvSpPr>
              <a:spLocks noChangeArrowheads="1"/>
            </p:cNvSpPr>
            <p:nvPr/>
          </p:nvSpPr>
          <p:spPr bwMode="auto">
            <a:xfrm>
              <a:off x="1056" y="2359"/>
              <a:ext cx="701"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eaLnBrk="0" hangingPunct="0"/>
              <a:r>
                <a:rPr lang="en-US" altLang="zh-CN" sz="1600">
                  <a:solidFill>
                    <a:srgbClr val="0000CC"/>
                  </a:solidFill>
                  <a:ea typeface="楷体_GB2312" pitchFamily="49" charset="-122"/>
                </a:rPr>
                <a:t>PlaSA Specific Meta Entities</a:t>
              </a:r>
            </a:p>
          </p:txBody>
        </p:sp>
      </p:grpSp>
      <p:grpSp>
        <p:nvGrpSpPr>
          <p:cNvPr id="10251" name="Group 33"/>
          <p:cNvGrpSpPr>
            <a:grpSpLocks/>
          </p:cNvGrpSpPr>
          <p:nvPr/>
        </p:nvGrpSpPr>
        <p:grpSpPr bwMode="auto">
          <a:xfrm>
            <a:off x="1589088" y="4214813"/>
            <a:ext cx="3352800" cy="852487"/>
            <a:chOff x="1104" y="3232"/>
            <a:chExt cx="2112" cy="537"/>
          </a:xfrm>
        </p:grpSpPr>
        <p:grpSp>
          <p:nvGrpSpPr>
            <p:cNvPr id="10293" name="Group 34"/>
            <p:cNvGrpSpPr>
              <a:grpSpLocks/>
            </p:cNvGrpSpPr>
            <p:nvPr/>
          </p:nvGrpSpPr>
          <p:grpSpPr bwMode="auto">
            <a:xfrm>
              <a:off x="1824" y="3232"/>
              <a:ext cx="1392" cy="537"/>
              <a:chOff x="1824" y="3232"/>
              <a:chExt cx="1392" cy="537"/>
            </a:xfrm>
          </p:grpSpPr>
          <p:grpSp>
            <p:nvGrpSpPr>
              <p:cNvPr id="10295" name="Group 35"/>
              <p:cNvGrpSpPr>
                <a:grpSpLocks/>
              </p:cNvGrpSpPr>
              <p:nvPr/>
            </p:nvGrpSpPr>
            <p:grpSpPr bwMode="auto">
              <a:xfrm>
                <a:off x="2375" y="3232"/>
                <a:ext cx="256" cy="170"/>
                <a:chOff x="1610" y="3203"/>
                <a:chExt cx="272" cy="182"/>
              </a:xfrm>
            </p:grpSpPr>
            <p:grpSp>
              <p:nvGrpSpPr>
                <p:cNvPr id="10312" name="Group 36"/>
                <p:cNvGrpSpPr>
                  <a:grpSpLocks/>
                </p:cNvGrpSpPr>
                <p:nvPr/>
              </p:nvGrpSpPr>
              <p:grpSpPr bwMode="auto">
                <a:xfrm>
                  <a:off x="1610" y="3203"/>
                  <a:ext cx="272" cy="182"/>
                  <a:chOff x="1610" y="3203"/>
                  <a:chExt cx="272" cy="182"/>
                </a:xfrm>
              </p:grpSpPr>
              <p:sp>
                <p:nvSpPr>
                  <p:cNvPr id="10314" name="Line 37"/>
                  <p:cNvSpPr>
                    <a:spLocks noChangeShapeType="1"/>
                  </p:cNvSpPr>
                  <p:nvPr/>
                </p:nvSpPr>
                <p:spPr bwMode="auto">
                  <a:xfrm>
                    <a:off x="1882" y="3203"/>
                    <a:ext cx="0" cy="181"/>
                  </a:xfrm>
                  <a:prstGeom prst="line">
                    <a:avLst/>
                  </a:prstGeom>
                  <a:noFill/>
                  <a:ln w="35560">
                    <a:solidFill>
                      <a:srgbClr val="8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0315" name="Line 38"/>
                  <p:cNvSpPr>
                    <a:spLocks noChangeShapeType="1"/>
                  </p:cNvSpPr>
                  <p:nvPr/>
                </p:nvSpPr>
                <p:spPr bwMode="auto">
                  <a:xfrm>
                    <a:off x="1610" y="3203"/>
                    <a:ext cx="0" cy="181"/>
                  </a:xfrm>
                  <a:prstGeom prst="line">
                    <a:avLst/>
                  </a:prstGeom>
                  <a:noFill/>
                  <a:ln w="35560">
                    <a:solidFill>
                      <a:srgbClr val="8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0316" name="Line 39"/>
                  <p:cNvSpPr>
                    <a:spLocks noChangeShapeType="1"/>
                  </p:cNvSpPr>
                  <p:nvPr/>
                </p:nvSpPr>
                <p:spPr bwMode="auto">
                  <a:xfrm flipH="1">
                    <a:off x="1610" y="3385"/>
                    <a:ext cx="272" cy="0"/>
                  </a:xfrm>
                  <a:prstGeom prst="line">
                    <a:avLst/>
                  </a:prstGeom>
                  <a:noFill/>
                  <a:ln w="35560">
                    <a:solidFill>
                      <a:srgbClr val="8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grpSp>
            <p:sp>
              <p:nvSpPr>
                <p:cNvPr id="10313" name="Oval 40"/>
                <p:cNvSpPr>
                  <a:spLocks noChangeArrowheads="1"/>
                </p:cNvSpPr>
                <p:nvPr/>
              </p:nvSpPr>
              <p:spPr bwMode="auto">
                <a:xfrm>
                  <a:off x="1655" y="3204"/>
                  <a:ext cx="182" cy="136"/>
                </a:xfrm>
                <a:prstGeom prst="ellipse">
                  <a:avLst/>
                </a:prstGeom>
                <a:solidFill>
                  <a:srgbClr val="FFFFCC"/>
                </a:solidFill>
                <a:ln w="12700">
                  <a:solidFill>
                    <a:srgbClr val="800000"/>
                  </a:solidFill>
                  <a:round/>
                  <a:headEnd/>
                  <a:tailEnd/>
                </a:ln>
              </p:spPr>
              <p:txBody>
                <a:bodyPr wrap="none" anchor="ctr">
                  <a:spAutoFit/>
                </a:bodyPr>
                <a:lstStyle/>
                <a:p>
                  <a:endParaRPr lang="zh-CN" altLang="en-US"/>
                </a:p>
              </p:txBody>
            </p:sp>
          </p:grpSp>
          <p:grpSp>
            <p:nvGrpSpPr>
              <p:cNvPr id="10296" name="Group 41"/>
              <p:cNvGrpSpPr>
                <a:grpSpLocks/>
              </p:cNvGrpSpPr>
              <p:nvPr/>
            </p:nvGrpSpPr>
            <p:grpSpPr bwMode="auto">
              <a:xfrm>
                <a:off x="2802" y="3232"/>
                <a:ext cx="256" cy="170"/>
                <a:chOff x="1610" y="3203"/>
                <a:chExt cx="272" cy="182"/>
              </a:xfrm>
            </p:grpSpPr>
            <p:grpSp>
              <p:nvGrpSpPr>
                <p:cNvPr id="10307" name="Group 42"/>
                <p:cNvGrpSpPr>
                  <a:grpSpLocks/>
                </p:cNvGrpSpPr>
                <p:nvPr/>
              </p:nvGrpSpPr>
              <p:grpSpPr bwMode="auto">
                <a:xfrm>
                  <a:off x="1610" y="3203"/>
                  <a:ext cx="272" cy="182"/>
                  <a:chOff x="1610" y="3203"/>
                  <a:chExt cx="272" cy="182"/>
                </a:xfrm>
              </p:grpSpPr>
              <p:sp>
                <p:nvSpPr>
                  <p:cNvPr id="10309" name="Line 43"/>
                  <p:cNvSpPr>
                    <a:spLocks noChangeShapeType="1"/>
                  </p:cNvSpPr>
                  <p:nvPr/>
                </p:nvSpPr>
                <p:spPr bwMode="auto">
                  <a:xfrm>
                    <a:off x="1882" y="3203"/>
                    <a:ext cx="0" cy="181"/>
                  </a:xfrm>
                  <a:prstGeom prst="line">
                    <a:avLst/>
                  </a:prstGeom>
                  <a:noFill/>
                  <a:ln w="35560">
                    <a:solidFill>
                      <a:srgbClr val="8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0310" name="Line 44"/>
                  <p:cNvSpPr>
                    <a:spLocks noChangeShapeType="1"/>
                  </p:cNvSpPr>
                  <p:nvPr/>
                </p:nvSpPr>
                <p:spPr bwMode="auto">
                  <a:xfrm>
                    <a:off x="1610" y="3203"/>
                    <a:ext cx="0" cy="181"/>
                  </a:xfrm>
                  <a:prstGeom prst="line">
                    <a:avLst/>
                  </a:prstGeom>
                  <a:noFill/>
                  <a:ln w="35560">
                    <a:solidFill>
                      <a:srgbClr val="8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0311" name="Line 45"/>
                  <p:cNvSpPr>
                    <a:spLocks noChangeShapeType="1"/>
                  </p:cNvSpPr>
                  <p:nvPr/>
                </p:nvSpPr>
                <p:spPr bwMode="auto">
                  <a:xfrm flipH="1">
                    <a:off x="1610" y="3385"/>
                    <a:ext cx="272" cy="0"/>
                  </a:xfrm>
                  <a:prstGeom prst="line">
                    <a:avLst/>
                  </a:prstGeom>
                  <a:noFill/>
                  <a:ln w="35560">
                    <a:solidFill>
                      <a:srgbClr val="8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grpSp>
            <p:sp>
              <p:nvSpPr>
                <p:cNvPr id="10308" name="Oval 46"/>
                <p:cNvSpPr>
                  <a:spLocks noChangeArrowheads="1"/>
                </p:cNvSpPr>
                <p:nvPr/>
              </p:nvSpPr>
              <p:spPr bwMode="auto">
                <a:xfrm>
                  <a:off x="1655" y="3204"/>
                  <a:ext cx="182" cy="136"/>
                </a:xfrm>
                <a:prstGeom prst="ellipse">
                  <a:avLst/>
                </a:prstGeom>
                <a:solidFill>
                  <a:srgbClr val="FFFFCC"/>
                </a:solidFill>
                <a:ln w="12700">
                  <a:solidFill>
                    <a:srgbClr val="800000"/>
                  </a:solidFill>
                  <a:round/>
                  <a:headEnd/>
                  <a:tailEnd/>
                </a:ln>
              </p:spPr>
              <p:txBody>
                <a:bodyPr wrap="none" anchor="ctr">
                  <a:spAutoFit/>
                </a:bodyPr>
                <a:lstStyle/>
                <a:p>
                  <a:endParaRPr lang="zh-CN" altLang="en-US"/>
                </a:p>
              </p:txBody>
            </p:sp>
          </p:grpSp>
          <p:grpSp>
            <p:nvGrpSpPr>
              <p:cNvPr id="10297" name="Group 47"/>
              <p:cNvGrpSpPr>
                <a:grpSpLocks/>
              </p:cNvGrpSpPr>
              <p:nvPr/>
            </p:nvGrpSpPr>
            <p:grpSpPr bwMode="auto">
              <a:xfrm>
                <a:off x="1948" y="3232"/>
                <a:ext cx="256" cy="170"/>
                <a:chOff x="1610" y="3203"/>
                <a:chExt cx="272" cy="182"/>
              </a:xfrm>
            </p:grpSpPr>
            <p:grpSp>
              <p:nvGrpSpPr>
                <p:cNvPr id="10302" name="Group 48"/>
                <p:cNvGrpSpPr>
                  <a:grpSpLocks/>
                </p:cNvGrpSpPr>
                <p:nvPr/>
              </p:nvGrpSpPr>
              <p:grpSpPr bwMode="auto">
                <a:xfrm>
                  <a:off x="1610" y="3203"/>
                  <a:ext cx="272" cy="182"/>
                  <a:chOff x="1610" y="3203"/>
                  <a:chExt cx="272" cy="182"/>
                </a:xfrm>
              </p:grpSpPr>
              <p:sp>
                <p:nvSpPr>
                  <p:cNvPr id="10304" name="Line 49"/>
                  <p:cNvSpPr>
                    <a:spLocks noChangeShapeType="1"/>
                  </p:cNvSpPr>
                  <p:nvPr/>
                </p:nvSpPr>
                <p:spPr bwMode="auto">
                  <a:xfrm>
                    <a:off x="1882" y="3203"/>
                    <a:ext cx="0" cy="181"/>
                  </a:xfrm>
                  <a:prstGeom prst="line">
                    <a:avLst/>
                  </a:prstGeom>
                  <a:noFill/>
                  <a:ln w="35560">
                    <a:solidFill>
                      <a:srgbClr val="8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0305" name="Line 50"/>
                  <p:cNvSpPr>
                    <a:spLocks noChangeShapeType="1"/>
                  </p:cNvSpPr>
                  <p:nvPr/>
                </p:nvSpPr>
                <p:spPr bwMode="auto">
                  <a:xfrm>
                    <a:off x="1610" y="3203"/>
                    <a:ext cx="0" cy="181"/>
                  </a:xfrm>
                  <a:prstGeom prst="line">
                    <a:avLst/>
                  </a:prstGeom>
                  <a:noFill/>
                  <a:ln w="35560">
                    <a:solidFill>
                      <a:srgbClr val="8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sp>
                <p:nvSpPr>
                  <p:cNvPr id="10306" name="Line 51"/>
                  <p:cNvSpPr>
                    <a:spLocks noChangeShapeType="1"/>
                  </p:cNvSpPr>
                  <p:nvPr/>
                </p:nvSpPr>
                <p:spPr bwMode="auto">
                  <a:xfrm flipH="1">
                    <a:off x="1610" y="3385"/>
                    <a:ext cx="272" cy="0"/>
                  </a:xfrm>
                  <a:prstGeom prst="line">
                    <a:avLst/>
                  </a:prstGeom>
                  <a:noFill/>
                  <a:ln w="35560">
                    <a:solidFill>
                      <a:srgbClr val="800000"/>
                    </a:solidFill>
                    <a:round/>
                    <a:headEnd/>
                    <a:tailEnd/>
                  </a:ln>
                  <a:extLst>
                    <a:ext uri="{909E8E84-426E-40dd-AFC4-6F175D3DCCD1}">
                      <a14:hiddenFill xmlns:a14="http://schemas.microsoft.com/office/drawing/2010/main">
                        <a:noFill/>
                      </a14:hiddenFill>
                    </a:ext>
                  </a:extLst>
                </p:spPr>
                <p:txBody>
                  <a:bodyPr anchor="ctr">
                    <a:spAutoFit/>
                  </a:bodyPr>
                  <a:lstStyle/>
                  <a:p>
                    <a:endParaRPr lang="zh-CN" altLang="en-US"/>
                  </a:p>
                </p:txBody>
              </p:sp>
            </p:grpSp>
            <p:sp>
              <p:nvSpPr>
                <p:cNvPr id="10303" name="Oval 52"/>
                <p:cNvSpPr>
                  <a:spLocks noChangeArrowheads="1"/>
                </p:cNvSpPr>
                <p:nvPr/>
              </p:nvSpPr>
              <p:spPr bwMode="auto">
                <a:xfrm>
                  <a:off x="1655" y="3204"/>
                  <a:ext cx="182" cy="136"/>
                </a:xfrm>
                <a:prstGeom prst="ellipse">
                  <a:avLst/>
                </a:prstGeom>
                <a:solidFill>
                  <a:srgbClr val="FFFFCC"/>
                </a:solidFill>
                <a:ln w="12700">
                  <a:solidFill>
                    <a:srgbClr val="800000"/>
                  </a:solidFill>
                  <a:round/>
                  <a:headEnd/>
                  <a:tailEnd/>
                </a:ln>
              </p:spPr>
              <p:txBody>
                <a:bodyPr wrap="none" anchor="ctr">
                  <a:spAutoFit/>
                </a:bodyPr>
                <a:lstStyle/>
                <a:p>
                  <a:endParaRPr lang="zh-CN" altLang="en-US"/>
                </a:p>
              </p:txBody>
            </p:sp>
          </p:grpSp>
          <p:sp>
            <p:nvSpPr>
              <p:cNvPr id="10298" name="AutoShape 53"/>
              <p:cNvSpPr>
                <a:spLocks noChangeArrowheads="1"/>
              </p:cNvSpPr>
              <p:nvPr/>
            </p:nvSpPr>
            <p:spPr bwMode="auto">
              <a:xfrm>
                <a:off x="1824" y="3405"/>
                <a:ext cx="1392" cy="364"/>
              </a:xfrm>
              <a:prstGeom prst="leftRightArrow">
                <a:avLst>
                  <a:gd name="adj1" fmla="val 57269"/>
                  <a:gd name="adj2" fmla="val 36613"/>
                </a:avLst>
              </a:prstGeom>
              <a:gradFill rotWithShape="0">
                <a:gsLst>
                  <a:gs pos="0">
                    <a:srgbClr val="93ADFF"/>
                  </a:gs>
                  <a:gs pos="50000">
                    <a:srgbClr val="EEF2FF"/>
                  </a:gs>
                  <a:gs pos="100000">
                    <a:srgbClr val="93ADFF"/>
                  </a:gs>
                </a:gsLst>
                <a:lin ang="5400000" scaled="1"/>
              </a:gradFill>
              <a:ln>
                <a:noFill/>
              </a:ln>
              <a:effectLst>
                <a:prstShdw prst="shdw17" dist="17961" dir="13500000">
                  <a:srgbClr val="586899"/>
                </a:prstShdw>
              </a:effectLst>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endParaRPr lang="zh-CN" altLang="en-US"/>
              </a:p>
            </p:txBody>
          </p:sp>
          <p:sp>
            <p:nvSpPr>
              <p:cNvPr id="10299" name="Rectangle 54"/>
              <p:cNvSpPr>
                <a:spLocks noChangeArrowheads="1"/>
              </p:cNvSpPr>
              <p:nvPr/>
            </p:nvSpPr>
            <p:spPr bwMode="auto">
              <a:xfrm>
                <a:off x="2154" y="3517"/>
                <a:ext cx="170" cy="127"/>
              </a:xfrm>
              <a:prstGeom prst="rect">
                <a:avLst/>
              </a:prstGeom>
              <a:solidFill>
                <a:srgbClr val="FFFFCC"/>
              </a:solidFill>
              <a:ln w="12700">
                <a:solidFill>
                  <a:srgbClr val="800000"/>
                </a:solidFill>
                <a:miter lim="800000"/>
                <a:headEnd/>
                <a:tailEnd/>
              </a:ln>
            </p:spPr>
            <p:txBody>
              <a:bodyPr anchor="ctr">
                <a:spAutoFit/>
              </a:bodyPr>
              <a:lstStyle/>
              <a:p>
                <a:endParaRPr lang="zh-CN" altLang="en-US"/>
              </a:p>
            </p:txBody>
          </p:sp>
          <p:sp>
            <p:nvSpPr>
              <p:cNvPr id="10300" name="Rectangle 55"/>
              <p:cNvSpPr>
                <a:spLocks noChangeArrowheads="1"/>
              </p:cNvSpPr>
              <p:nvPr/>
            </p:nvSpPr>
            <p:spPr bwMode="auto">
              <a:xfrm>
                <a:off x="2410" y="3517"/>
                <a:ext cx="170" cy="127"/>
              </a:xfrm>
              <a:prstGeom prst="rect">
                <a:avLst/>
              </a:prstGeom>
              <a:solidFill>
                <a:srgbClr val="FFFFCC"/>
              </a:solidFill>
              <a:ln w="12700">
                <a:solidFill>
                  <a:srgbClr val="800000"/>
                </a:solidFill>
                <a:miter lim="800000"/>
                <a:headEnd/>
                <a:tailEnd/>
              </a:ln>
            </p:spPr>
            <p:txBody>
              <a:bodyPr anchor="ctr">
                <a:spAutoFit/>
              </a:bodyPr>
              <a:lstStyle/>
              <a:p>
                <a:endParaRPr lang="zh-CN" altLang="en-US"/>
              </a:p>
            </p:txBody>
          </p:sp>
          <p:sp>
            <p:nvSpPr>
              <p:cNvPr id="10301" name="Rectangle 56"/>
              <p:cNvSpPr>
                <a:spLocks noChangeArrowheads="1"/>
              </p:cNvSpPr>
              <p:nvPr/>
            </p:nvSpPr>
            <p:spPr bwMode="auto">
              <a:xfrm>
                <a:off x="2709" y="3517"/>
                <a:ext cx="171" cy="127"/>
              </a:xfrm>
              <a:prstGeom prst="rect">
                <a:avLst/>
              </a:prstGeom>
              <a:solidFill>
                <a:srgbClr val="FFFFCC"/>
              </a:solidFill>
              <a:ln w="12700">
                <a:solidFill>
                  <a:srgbClr val="800000"/>
                </a:solidFill>
                <a:miter lim="800000"/>
                <a:headEnd/>
                <a:tailEnd/>
              </a:ln>
            </p:spPr>
            <p:txBody>
              <a:bodyPr anchor="ctr">
                <a:spAutoFit/>
              </a:bodyPr>
              <a:lstStyle/>
              <a:p>
                <a:endParaRPr lang="zh-CN" altLang="en-US"/>
              </a:p>
            </p:txBody>
          </p:sp>
        </p:grpSp>
        <p:sp>
          <p:nvSpPr>
            <p:cNvPr id="10294" name="Rectangle 57"/>
            <p:cNvSpPr>
              <a:spLocks noChangeArrowheads="1"/>
            </p:cNvSpPr>
            <p:nvPr/>
          </p:nvSpPr>
          <p:spPr bwMode="auto">
            <a:xfrm>
              <a:off x="1104" y="3263"/>
              <a:ext cx="682"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eaLnBrk="0" hangingPunct="0"/>
              <a:r>
                <a:rPr lang="en-US" altLang="zh-CN" sz="1600">
                  <a:solidFill>
                    <a:srgbClr val="0000CC"/>
                  </a:solidFill>
                  <a:ea typeface="楷体_GB2312" pitchFamily="49" charset="-122"/>
                </a:rPr>
                <a:t>Base Entities</a:t>
              </a:r>
            </a:p>
          </p:txBody>
        </p:sp>
      </p:grpSp>
      <p:grpSp>
        <p:nvGrpSpPr>
          <p:cNvPr id="10252" name="Group 58"/>
          <p:cNvGrpSpPr>
            <a:grpSpLocks/>
          </p:cNvGrpSpPr>
          <p:nvPr/>
        </p:nvGrpSpPr>
        <p:grpSpPr bwMode="auto">
          <a:xfrm>
            <a:off x="1589088" y="1704975"/>
            <a:ext cx="3352800" cy="1069975"/>
            <a:chOff x="1104" y="1651"/>
            <a:chExt cx="2112" cy="674"/>
          </a:xfrm>
        </p:grpSpPr>
        <p:sp>
          <p:nvSpPr>
            <p:cNvPr id="10276" name="Rectangle 59"/>
            <p:cNvSpPr>
              <a:spLocks noChangeArrowheads="1"/>
            </p:cNvSpPr>
            <p:nvPr/>
          </p:nvSpPr>
          <p:spPr bwMode="auto">
            <a:xfrm>
              <a:off x="1104" y="1651"/>
              <a:ext cx="672"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eaLnBrk="0" hangingPunct="0"/>
              <a:r>
                <a:rPr lang="en-US" altLang="zh-CN" sz="1600">
                  <a:solidFill>
                    <a:srgbClr val="0000CC"/>
                  </a:solidFill>
                  <a:ea typeface="楷体_GB2312" pitchFamily="49" charset="-122"/>
                </a:rPr>
                <a:t>AppSA Specific Meta Entities</a:t>
              </a:r>
            </a:p>
          </p:txBody>
        </p:sp>
        <p:sp>
          <p:nvSpPr>
            <p:cNvPr id="10277" name="AutoShape 60"/>
            <p:cNvSpPr>
              <a:spLocks noChangeArrowheads="1"/>
            </p:cNvSpPr>
            <p:nvPr/>
          </p:nvSpPr>
          <p:spPr bwMode="auto">
            <a:xfrm>
              <a:off x="1776" y="1728"/>
              <a:ext cx="1440" cy="493"/>
            </a:xfrm>
            <a:prstGeom prst="roundRect">
              <a:avLst>
                <a:gd name="adj" fmla="val 16667"/>
              </a:avLst>
            </a:prstGeom>
            <a:gradFill rotWithShape="0">
              <a:gsLst>
                <a:gs pos="0">
                  <a:srgbClr val="93ADFF"/>
                </a:gs>
                <a:gs pos="50000">
                  <a:srgbClr val="EEF2FF"/>
                </a:gs>
                <a:gs pos="100000">
                  <a:srgbClr val="93ADFF"/>
                </a:gs>
              </a:gsLst>
              <a:lin ang="5400000" scaled="1"/>
            </a:gradFill>
            <a:ln>
              <a:noFill/>
            </a:ln>
            <a:effectLst>
              <a:prstShdw prst="shdw17" dist="17961" dir="13500000">
                <a:srgbClr val="586899"/>
              </a:prstShdw>
            </a:effectLst>
            <a:extLst>
              <a:ext uri="{91240B29-F687-4f45-9708-019B960494DF}">
                <a14:hiddenLine xmlns:a14="http://schemas.microsoft.com/office/drawing/2010/main" w="12700">
                  <a:solidFill>
                    <a:srgbClr val="000000"/>
                  </a:solidFill>
                  <a:round/>
                  <a:headEnd/>
                  <a:tailEnd/>
                </a14:hiddenLine>
              </a:ext>
            </a:extLst>
          </p:spPr>
          <p:txBody>
            <a:bodyPr anchor="ctr">
              <a:spAutoFit/>
            </a:bodyPr>
            <a:lstStyle/>
            <a:p>
              <a:endParaRPr lang="zh-CN" altLang="en-US"/>
            </a:p>
          </p:txBody>
        </p:sp>
        <p:grpSp>
          <p:nvGrpSpPr>
            <p:cNvPr id="10278" name="Group 61"/>
            <p:cNvGrpSpPr>
              <a:grpSpLocks/>
            </p:cNvGrpSpPr>
            <p:nvPr/>
          </p:nvGrpSpPr>
          <p:grpSpPr bwMode="auto">
            <a:xfrm>
              <a:off x="1913" y="1782"/>
              <a:ext cx="330" cy="159"/>
              <a:chOff x="1746" y="2840"/>
              <a:chExt cx="409" cy="227"/>
            </a:xfrm>
          </p:grpSpPr>
          <p:sp>
            <p:nvSpPr>
              <p:cNvPr id="10290" name="Rectangle 62"/>
              <p:cNvSpPr>
                <a:spLocks noChangeArrowheads="1"/>
              </p:cNvSpPr>
              <p:nvPr/>
            </p:nvSpPr>
            <p:spPr bwMode="auto">
              <a:xfrm>
                <a:off x="1837" y="2840"/>
                <a:ext cx="318" cy="227"/>
              </a:xfrm>
              <a:prstGeom prst="rect">
                <a:avLst/>
              </a:prstGeom>
              <a:solidFill>
                <a:srgbClr val="FFFFCC"/>
              </a:solidFill>
              <a:ln w="9525">
                <a:solidFill>
                  <a:srgbClr val="800000"/>
                </a:solidFill>
                <a:miter lim="800000"/>
                <a:headEnd/>
                <a:tailEnd/>
              </a:ln>
            </p:spPr>
            <p:txBody>
              <a:bodyPr wrap="none" anchor="ctr"/>
              <a:lstStyle/>
              <a:p>
                <a:endParaRPr lang="zh-CN" altLang="en-US"/>
              </a:p>
            </p:txBody>
          </p:sp>
          <p:sp>
            <p:nvSpPr>
              <p:cNvPr id="10291" name="Rectangle 63"/>
              <p:cNvSpPr>
                <a:spLocks noChangeArrowheads="1"/>
              </p:cNvSpPr>
              <p:nvPr/>
            </p:nvSpPr>
            <p:spPr bwMode="auto">
              <a:xfrm>
                <a:off x="1746" y="2885"/>
                <a:ext cx="182" cy="46"/>
              </a:xfrm>
              <a:prstGeom prst="rect">
                <a:avLst/>
              </a:prstGeom>
              <a:solidFill>
                <a:srgbClr val="FFFFCC"/>
              </a:solidFill>
              <a:ln w="9525">
                <a:solidFill>
                  <a:srgbClr val="800000"/>
                </a:solidFill>
                <a:miter lim="800000"/>
                <a:headEnd/>
                <a:tailEnd/>
              </a:ln>
            </p:spPr>
            <p:txBody>
              <a:bodyPr wrap="none" anchor="ctr"/>
              <a:lstStyle/>
              <a:p>
                <a:endParaRPr lang="zh-CN" altLang="en-US"/>
              </a:p>
            </p:txBody>
          </p:sp>
          <p:sp>
            <p:nvSpPr>
              <p:cNvPr id="10292" name="Rectangle 64"/>
              <p:cNvSpPr>
                <a:spLocks noChangeArrowheads="1"/>
              </p:cNvSpPr>
              <p:nvPr/>
            </p:nvSpPr>
            <p:spPr bwMode="auto">
              <a:xfrm>
                <a:off x="1746" y="2976"/>
                <a:ext cx="182" cy="46"/>
              </a:xfrm>
              <a:prstGeom prst="rect">
                <a:avLst/>
              </a:prstGeom>
              <a:solidFill>
                <a:srgbClr val="FFFFCC"/>
              </a:solidFill>
              <a:ln w="9525">
                <a:solidFill>
                  <a:srgbClr val="800000"/>
                </a:solidFill>
                <a:miter lim="800000"/>
                <a:headEnd/>
                <a:tailEnd/>
              </a:ln>
            </p:spPr>
            <p:txBody>
              <a:bodyPr wrap="none" anchor="ctr"/>
              <a:lstStyle/>
              <a:p>
                <a:endParaRPr lang="zh-CN" altLang="en-US"/>
              </a:p>
            </p:txBody>
          </p:sp>
        </p:grpSp>
        <p:sp>
          <p:nvSpPr>
            <p:cNvPr id="10279" name="Oval 65"/>
            <p:cNvSpPr>
              <a:spLocks noChangeArrowheads="1"/>
            </p:cNvSpPr>
            <p:nvPr/>
          </p:nvSpPr>
          <p:spPr bwMode="auto">
            <a:xfrm>
              <a:off x="2721" y="2025"/>
              <a:ext cx="256" cy="127"/>
            </a:xfrm>
            <a:prstGeom prst="ellipse">
              <a:avLst/>
            </a:prstGeom>
            <a:solidFill>
              <a:srgbClr val="FFFFCC"/>
            </a:solidFill>
            <a:ln w="9525">
              <a:solidFill>
                <a:srgbClr val="800000"/>
              </a:solidFill>
              <a:round/>
              <a:headEnd/>
              <a:tailEnd/>
            </a:ln>
          </p:spPr>
          <p:txBody>
            <a:bodyPr wrap="none" anchor="ctr"/>
            <a:lstStyle/>
            <a:p>
              <a:endParaRPr lang="zh-CN" altLang="en-US"/>
            </a:p>
          </p:txBody>
        </p:sp>
        <p:grpSp>
          <p:nvGrpSpPr>
            <p:cNvPr id="10280" name="Group 66"/>
            <p:cNvGrpSpPr>
              <a:grpSpLocks/>
            </p:cNvGrpSpPr>
            <p:nvPr/>
          </p:nvGrpSpPr>
          <p:grpSpPr bwMode="auto">
            <a:xfrm>
              <a:off x="2675" y="1779"/>
              <a:ext cx="339" cy="192"/>
              <a:chOff x="1746" y="2840"/>
              <a:chExt cx="409" cy="227"/>
            </a:xfrm>
          </p:grpSpPr>
          <p:sp>
            <p:nvSpPr>
              <p:cNvPr id="10287" name="Rectangle 67"/>
              <p:cNvSpPr>
                <a:spLocks noChangeArrowheads="1"/>
              </p:cNvSpPr>
              <p:nvPr/>
            </p:nvSpPr>
            <p:spPr bwMode="auto">
              <a:xfrm>
                <a:off x="1837" y="2840"/>
                <a:ext cx="318" cy="227"/>
              </a:xfrm>
              <a:prstGeom prst="rect">
                <a:avLst/>
              </a:prstGeom>
              <a:solidFill>
                <a:srgbClr val="FFFFCC"/>
              </a:solidFill>
              <a:ln w="9525">
                <a:solidFill>
                  <a:srgbClr val="800000"/>
                </a:solidFill>
                <a:miter lim="800000"/>
                <a:headEnd/>
                <a:tailEnd/>
              </a:ln>
            </p:spPr>
            <p:txBody>
              <a:bodyPr wrap="none" anchor="ctr"/>
              <a:lstStyle/>
              <a:p>
                <a:endParaRPr lang="zh-CN" altLang="en-US"/>
              </a:p>
            </p:txBody>
          </p:sp>
          <p:sp>
            <p:nvSpPr>
              <p:cNvPr id="10288" name="Rectangle 68"/>
              <p:cNvSpPr>
                <a:spLocks noChangeArrowheads="1"/>
              </p:cNvSpPr>
              <p:nvPr/>
            </p:nvSpPr>
            <p:spPr bwMode="auto">
              <a:xfrm>
                <a:off x="1746" y="2885"/>
                <a:ext cx="182" cy="46"/>
              </a:xfrm>
              <a:prstGeom prst="rect">
                <a:avLst/>
              </a:prstGeom>
              <a:solidFill>
                <a:srgbClr val="FFFFCC"/>
              </a:solidFill>
              <a:ln w="9525">
                <a:solidFill>
                  <a:srgbClr val="800000"/>
                </a:solidFill>
                <a:miter lim="800000"/>
                <a:headEnd/>
                <a:tailEnd/>
              </a:ln>
            </p:spPr>
            <p:txBody>
              <a:bodyPr wrap="none" anchor="ctr"/>
              <a:lstStyle/>
              <a:p>
                <a:endParaRPr lang="zh-CN" altLang="en-US"/>
              </a:p>
            </p:txBody>
          </p:sp>
          <p:sp>
            <p:nvSpPr>
              <p:cNvPr id="10289" name="Rectangle 69"/>
              <p:cNvSpPr>
                <a:spLocks noChangeArrowheads="1"/>
              </p:cNvSpPr>
              <p:nvPr/>
            </p:nvSpPr>
            <p:spPr bwMode="auto">
              <a:xfrm>
                <a:off x="1746" y="2976"/>
                <a:ext cx="182" cy="46"/>
              </a:xfrm>
              <a:prstGeom prst="rect">
                <a:avLst/>
              </a:prstGeom>
              <a:solidFill>
                <a:srgbClr val="FFFFCC"/>
              </a:solidFill>
              <a:ln w="9525">
                <a:solidFill>
                  <a:srgbClr val="800000"/>
                </a:solidFill>
                <a:miter lim="800000"/>
                <a:headEnd/>
                <a:tailEnd/>
              </a:ln>
            </p:spPr>
            <p:txBody>
              <a:bodyPr wrap="none" anchor="ctr"/>
              <a:lstStyle/>
              <a:p>
                <a:endParaRPr lang="zh-CN" altLang="en-US"/>
              </a:p>
            </p:txBody>
          </p:sp>
        </p:grpSp>
        <p:grpSp>
          <p:nvGrpSpPr>
            <p:cNvPr id="10281" name="Group 70"/>
            <p:cNvGrpSpPr>
              <a:grpSpLocks/>
            </p:cNvGrpSpPr>
            <p:nvPr/>
          </p:nvGrpSpPr>
          <p:grpSpPr bwMode="auto">
            <a:xfrm>
              <a:off x="2304" y="1776"/>
              <a:ext cx="329" cy="192"/>
              <a:chOff x="1746" y="2840"/>
              <a:chExt cx="409" cy="227"/>
            </a:xfrm>
          </p:grpSpPr>
          <p:sp>
            <p:nvSpPr>
              <p:cNvPr id="10284" name="Rectangle 71"/>
              <p:cNvSpPr>
                <a:spLocks noChangeArrowheads="1"/>
              </p:cNvSpPr>
              <p:nvPr/>
            </p:nvSpPr>
            <p:spPr bwMode="auto">
              <a:xfrm>
                <a:off x="1837" y="2840"/>
                <a:ext cx="318" cy="227"/>
              </a:xfrm>
              <a:prstGeom prst="rect">
                <a:avLst/>
              </a:prstGeom>
              <a:solidFill>
                <a:srgbClr val="FFFFCC"/>
              </a:solidFill>
              <a:ln w="9525">
                <a:solidFill>
                  <a:srgbClr val="800000"/>
                </a:solidFill>
                <a:miter lim="800000"/>
                <a:headEnd/>
                <a:tailEnd/>
              </a:ln>
            </p:spPr>
            <p:txBody>
              <a:bodyPr wrap="none" anchor="ctr"/>
              <a:lstStyle/>
              <a:p>
                <a:endParaRPr lang="zh-CN" altLang="en-US"/>
              </a:p>
            </p:txBody>
          </p:sp>
          <p:sp>
            <p:nvSpPr>
              <p:cNvPr id="10285" name="Rectangle 72"/>
              <p:cNvSpPr>
                <a:spLocks noChangeArrowheads="1"/>
              </p:cNvSpPr>
              <p:nvPr/>
            </p:nvSpPr>
            <p:spPr bwMode="auto">
              <a:xfrm>
                <a:off x="1746" y="2885"/>
                <a:ext cx="182" cy="46"/>
              </a:xfrm>
              <a:prstGeom prst="rect">
                <a:avLst/>
              </a:prstGeom>
              <a:solidFill>
                <a:srgbClr val="FFFFCC"/>
              </a:solidFill>
              <a:ln w="9525">
                <a:solidFill>
                  <a:srgbClr val="800000"/>
                </a:solidFill>
                <a:miter lim="800000"/>
                <a:headEnd/>
                <a:tailEnd/>
              </a:ln>
            </p:spPr>
            <p:txBody>
              <a:bodyPr wrap="none" anchor="ctr"/>
              <a:lstStyle/>
              <a:p>
                <a:endParaRPr lang="zh-CN" altLang="en-US"/>
              </a:p>
            </p:txBody>
          </p:sp>
          <p:sp>
            <p:nvSpPr>
              <p:cNvPr id="10286" name="Rectangle 73"/>
              <p:cNvSpPr>
                <a:spLocks noChangeArrowheads="1"/>
              </p:cNvSpPr>
              <p:nvPr/>
            </p:nvSpPr>
            <p:spPr bwMode="auto">
              <a:xfrm>
                <a:off x="1746" y="2976"/>
                <a:ext cx="182" cy="46"/>
              </a:xfrm>
              <a:prstGeom prst="rect">
                <a:avLst/>
              </a:prstGeom>
              <a:solidFill>
                <a:srgbClr val="FFFFCC"/>
              </a:solidFill>
              <a:ln w="9525">
                <a:solidFill>
                  <a:srgbClr val="800000"/>
                </a:solidFill>
                <a:miter lim="800000"/>
                <a:headEnd/>
                <a:tailEnd/>
              </a:ln>
            </p:spPr>
            <p:txBody>
              <a:bodyPr wrap="none" anchor="ctr"/>
              <a:lstStyle/>
              <a:p>
                <a:endParaRPr lang="zh-CN" altLang="en-US"/>
              </a:p>
            </p:txBody>
          </p:sp>
        </p:grpSp>
        <p:sp>
          <p:nvSpPr>
            <p:cNvPr id="10282" name="Oval 74"/>
            <p:cNvSpPr>
              <a:spLocks noChangeArrowheads="1"/>
            </p:cNvSpPr>
            <p:nvPr/>
          </p:nvSpPr>
          <p:spPr bwMode="auto">
            <a:xfrm>
              <a:off x="1957" y="2030"/>
              <a:ext cx="256" cy="127"/>
            </a:xfrm>
            <a:prstGeom prst="ellipse">
              <a:avLst/>
            </a:prstGeom>
            <a:solidFill>
              <a:srgbClr val="FFFFCC"/>
            </a:solidFill>
            <a:ln w="9525">
              <a:solidFill>
                <a:srgbClr val="800000"/>
              </a:solidFill>
              <a:round/>
              <a:headEnd/>
              <a:tailEnd/>
            </a:ln>
          </p:spPr>
          <p:txBody>
            <a:bodyPr wrap="none" anchor="ctr"/>
            <a:lstStyle/>
            <a:p>
              <a:endParaRPr lang="zh-CN" altLang="en-US"/>
            </a:p>
          </p:txBody>
        </p:sp>
        <p:sp>
          <p:nvSpPr>
            <p:cNvPr id="10283" name="Oval 75"/>
            <p:cNvSpPr>
              <a:spLocks noChangeArrowheads="1"/>
            </p:cNvSpPr>
            <p:nvPr/>
          </p:nvSpPr>
          <p:spPr bwMode="auto">
            <a:xfrm>
              <a:off x="2352" y="2034"/>
              <a:ext cx="256" cy="127"/>
            </a:xfrm>
            <a:prstGeom prst="ellipse">
              <a:avLst/>
            </a:prstGeom>
            <a:solidFill>
              <a:srgbClr val="FFFFCC"/>
            </a:solidFill>
            <a:ln w="9525">
              <a:solidFill>
                <a:srgbClr val="800000"/>
              </a:solidFill>
              <a:round/>
              <a:headEnd/>
              <a:tailEnd/>
            </a:ln>
          </p:spPr>
          <p:txBody>
            <a:bodyPr wrap="none" anchor="ctr"/>
            <a:lstStyle/>
            <a:p>
              <a:endParaRPr lang="zh-CN" altLang="en-US"/>
            </a:p>
          </p:txBody>
        </p:sp>
      </p:grpSp>
      <p:grpSp>
        <p:nvGrpSpPr>
          <p:cNvPr id="10253" name="Group 76"/>
          <p:cNvGrpSpPr>
            <a:grpSpLocks/>
          </p:cNvGrpSpPr>
          <p:nvPr/>
        </p:nvGrpSpPr>
        <p:grpSpPr bwMode="auto">
          <a:xfrm>
            <a:off x="4941888" y="912813"/>
            <a:ext cx="3048000" cy="1479550"/>
            <a:chOff x="3216" y="1152"/>
            <a:chExt cx="1920" cy="932"/>
          </a:xfrm>
        </p:grpSpPr>
        <p:sp>
          <p:nvSpPr>
            <p:cNvPr id="1011789" name="Freeform 77"/>
            <p:cNvSpPr>
              <a:spLocks/>
            </p:cNvSpPr>
            <p:nvPr/>
          </p:nvSpPr>
          <p:spPr bwMode="auto">
            <a:xfrm>
              <a:off x="3216" y="1200"/>
              <a:ext cx="1824" cy="864"/>
            </a:xfrm>
            <a:custGeom>
              <a:avLst/>
              <a:gdLst/>
              <a:ahLst/>
              <a:cxnLst>
                <a:cxn ang="0">
                  <a:pos x="0" y="672"/>
                </a:cxn>
                <a:cxn ang="0">
                  <a:pos x="528" y="0"/>
                </a:cxn>
                <a:cxn ang="0">
                  <a:pos x="1824" y="624"/>
                </a:cxn>
                <a:cxn ang="0">
                  <a:pos x="0" y="864"/>
                </a:cxn>
                <a:cxn ang="0">
                  <a:pos x="0" y="672"/>
                </a:cxn>
              </a:cxnLst>
              <a:rect l="0" t="0" r="r" b="b"/>
              <a:pathLst>
                <a:path w="1824" h="864">
                  <a:moveTo>
                    <a:pt x="0" y="672"/>
                  </a:moveTo>
                  <a:lnTo>
                    <a:pt x="528" y="0"/>
                  </a:lnTo>
                  <a:lnTo>
                    <a:pt x="1824" y="624"/>
                  </a:lnTo>
                  <a:lnTo>
                    <a:pt x="0" y="864"/>
                  </a:lnTo>
                  <a:lnTo>
                    <a:pt x="0" y="672"/>
                  </a:lnTo>
                  <a:close/>
                </a:path>
              </a:pathLst>
            </a:custGeom>
            <a:gradFill rotWithShape="0">
              <a:gsLst>
                <a:gs pos="0">
                  <a:schemeClr val="accent1">
                    <a:alpha val="30000"/>
                  </a:schemeClr>
                </a:gs>
                <a:gs pos="50000">
                  <a:schemeClr val="accent1">
                    <a:gamma/>
                    <a:tint val="10196"/>
                    <a:invGamma/>
                  </a:schemeClr>
                </a:gs>
                <a:gs pos="100000">
                  <a:schemeClr val="accent1">
                    <a:alpha val="30000"/>
                  </a:schemeClr>
                </a:gs>
              </a:gsLst>
              <a:lin ang="2700000" scaled="1"/>
            </a:gradFill>
            <a:ln w="9525">
              <a:noFill/>
              <a:round/>
              <a:headEnd/>
              <a:tailEnd/>
            </a:ln>
            <a:effectLst/>
          </p:spPr>
          <p:txBody>
            <a:bodyPr wrap="none"/>
            <a:lstStyle/>
            <a:p>
              <a:pPr>
                <a:defRPr/>
              </a:pPr>
              <a:endParaRPr lang="zh-CN" altLang="en-US"/>
            </a:p>
          </p:txBody>
        </p:sp>
        <p:grpSp>
          <p:nvGrpSpPr>
            <p:cNvPr id="10273" name="Group 78"/>
            <p:cNvGrpSpPr>
              <a:grpSpLocks/>
            </p:cNvGrpSpPr>
            <p:nvPr/>
          </p:nvGrpSpPr>
          <p:grpSpPr bwMode="auto">
            <a:xfrm>
              <a:off x="3696" y="1152"/>
              <a:ext cx="1440" cy="932"/>
              <a:chOff x="3696" y="1152"/>
              <a:chExt cx="1440" cy="932"/>
            </a:xfrm>
          </p:grpSpPr>
          <p:sp>
            <p:nvSpPr>
              <p:cNvPr id="10274" name="Rectangle 79"/>
              <p:cNvSpPr>
                <a:spLocks noChangeArrowheads="1"/>
              </p:cNvSpPr>
              <p:nvPr/>
            </p:nvSpPr>
            <p:spPr bwMode="auto">
              <a:xfrm>
                <a:off x="3696" y="1872"/>
                <a:ext cx="14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eaLnBrk="0" hangingPunct="0"/>
                <a:r>
                  <a:rPr lang="en-US" altLang="zh-CN" sz="1600">
                    <a:ea typeface="楷体_GB2312" pitchFamily="49" charset="-122"/>
                  </a:rPr>
                  <a:t>Application SA</a:t>
                </a:r>
              </a:p>
            </p:txBody>
          </p:sp>
          <p:graphicFrame>
            <p:nvGraphicFramePr>
              <p:cNvPr id="10275" name="Object 80"/>
              <p:cNvGraphicFramePr>
                <a:graphicFrameLocks noChangeAspect="1"/>
              </p:cNvGraphicFramePr>
              <p:nvPr/>
            </p:nvGraphicFramePr>
            <p:xfrm>
              <a:off x="3696" y="1152"/>
              <a:ext cx="1392" cy="720"/>
            </p:xfrm>
            <a:graphic>
              <a:graphicData uri="http://schemas.openxmlformats.org/presentationml/2006/ole">
                <mc:AlternateContent xmlns:mc="http://schemas.openxmlformats.org/markup-compatibility/2006">
                  <mc:Choice xmlns:v="urn:schemas-microsoft-com:vml" Requires="v">
                    <p:oleObj spid="_x0000_s13443" name="Visio" r:id="rId4" imgW="1037579" imgH="571837" progId="">
                      <p:embed/>
                    </p:oleObj>
                  </mc:Choice>
                  <mc:Fallback>
                    <p:oleObj name="Visio" r:id="rId4" imgW="1037579" imgH="57183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6" y="1152"/>
                            <a:ext cx="1392" cy="72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grpSp>
        <p:nvGrpSpPr>
          <p:cNvPr id="10254" name="Group 81"/>
          <p:cNvGrpSpPr>
            <a:grpSpLocks/>
          </p:cNvGrpSpPr>
          <p:nvPr/>
        </p:nvGrpSpPr>
        <p:grpSpPr bwMode="auto">
          <a:xfrm>
            <a:off x="4941888" y="2589213"/>
            <a:ext cx="3124200" cy="1447800"/>
            <a:chOff x="3216" y="2208"/>
            <a:chExt cx="1968" cy="912"/>
          </a:xfrm>
        </p:grpSpPr>
        <p:sp>
          <p:nvSpPr>
            <p:cNvPr id="1011794" name="Freeform 82"/>
            <p:cNvSpPr>
              <a:spLocks/>
            </p:cNvSpPr>
            <p:nvPr/>
          </p:nvSpPr>
          <p:spPr bwMode="auto">
            <a:xfrm>
              <a:off x="3216" y="2256"/>
              <a:ext cx="672" cy="672"/>
            </a:xfrm>
            <a:custGeom>
              <a:avLst/>
              <a:gdLst/>
              <a:ahLst/>
              <a:cxnLst>
                <a:cxn ang="0">
                  <a:pos x="0" y="384"/>
                </a:cxn>
                <a:cxn ang="0">
                  <a:pos x="624" y="0"/>
                </a:cxn>
                <a:cxn ang="0">
                  <a:pos x="672" y="672"/>
                </a:cxn>
                <a:cxn ang="0">
                  <a:pos x="0" y="480"/>
                </a:cxn>
                <a:cxn ang="0">
                  <a:pos x="0" y="384"/>
                </a:cxn>
              </a:cxnLst>
              <a:rect l="0" t="0" r="r" b="b"/>
              <a:pathLst>
                <a:path w="672" h="672">
                  <a:moveTo>
                    <a:pt x="0" y="384"/>
                  </a:moveTo>
                  <a:lnTo>
                    <a:pt x="624" y="0"/>
                  </a:lnTo>
                  <a:lnTo>
                    <a:pt x="672" y="672"/>
                  </a:lnTo>
                  <a:lnTo>
                    <a:pt x="0" y="480"/>
                  </a:lnTo>
                  <a:lnTo>
                    <a:pt x="0" y="384"/>
                  </a:lnTo>
                  <a:close/>
                </a:path>
              </a:pathLst>
            </a:custGeom>
            <a:gradFill rotWithShape="0">
              <a:gsLst>
                <a:gs pos="0">
                  <a:schemeClr val="accent1">
                    <a:alpha val="30000"/>
                  </a:schemeClr>
                </a:gs>
                <a:gs pos="50000">
                  <a:schemeClr val="accent1">
                    <a:gamma/>
                    <a:tint val="10196"/>
                    <a:invGamma/>
                  </a:schemeClr>
                </a:gs>
                <a:gs pos="100000">
                  <a:schemeClr val="accent1">
                    <a:alpha val="30000"/>
                  </a:schemeClr>
                </a:gs>
              </a:gsLst>
              <a:lin ang="5400000" scaled="1"/>
            </a:gradFill>
            <a:ln w="9525">
              <a:noFill/>
              <a:round/>
              <a:headEnd/>
              <a:tailEnd/>
            </a:ln>
            <a:effectLst/>
          </p:spPr>
          <p:txBody>
            <a:bodyPr wrap="none"/>
            <a:lstStyle/>
            <a:p>
              <a:pPr>
                <a:defRPr/>
              </a:pPr>
              <a:endParaRPr lang="zh-CN" altLang="en-US"/>
            </a:p>
          </p:txBody>
        </p:sp>
        <p:grpSp>
          <p:nvGrpSpPr>
            <p:cNvPr id="10269" name="Group 83"/>
            <p:cNvGrpSpPr>
              <a:grpSpLocks/>
            </p:cNvGrpSpPr>
            <p:nvPr/>
          </p:nvGrpSpPr>
          <p:grpSpPr bwMode="auto">
            <a:xfrm>
              <a:off x="3696" y="2208"/>
              <a:ext cx="1488" cy="912"/>
              <a:chOff x="3696" y="2208"/>
              <a:chExt cx="1488" cy="912"/>
            </a:xfrm>
          </p:grpSpPr>
          <p:sp>
            <p:nvSpPr>
              <p:cNvPr id="10270" name="Rectangle 84"/>
              <p:cNvSpPr>
                <a:spLocks noChangeArrowheads="1"/>
              </p:cNvSpPr>
              <p:nvPr/>
            </p:nvSpPr>
            <p:spPr bwMode="auto">
              <a:xfrm>
                <a:off x="3696" y="2908"/>
                <a:ext cx="14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eaLnBrk="0" hangingPunct="0"/>
                <a:r>
                  <a:rPr lang="en-US" altLang="zh-CN" sz="1600">
                    <a:ea typeface="楷体_GB2312" pitchFamily="49" charset="-122"/>
                  </a:rPr>
                  <a:t>Platform SA</a:t>
                </a:r>
              </a:p>
            </p:txBody>
          </p:sp>
          <p:graphicFrame>
            <p:nvGraphicFramePr>
              <p:cNvPr id="10271" name="Object 85"/>
              <p:cNvGraphicFramePr>
                <a:graphicFrameLocks noChangeAspect="1"/>
              </p:cNvGraphicFramePr>
              <p:nvPr/>
            </p:nvGraphicFramePr>
            <p:xfrm>
              <a:off x="3744" y="2208"/>
              <a:ext cx="1344" cy="720"/>
            </p:xfrm>
            <a:graphic>
              <a:graphicData uri="http://schemas.openxmlformats.org/presentationml/2006/ole">
                <mc:AlternateContent xmlns:mc="http://schemas.openxmlformats.org/markup-compatibility/2006">
                  <mc:Choice xmlns:v="urn:schemas-microsoft-com:vml" Requires="v">
                    <p:oleObj spid="_x0000_s13444" name="Visio" r:id="rId6" imgW="1024092" imgH="636573" progId="">
                      <p:embed/>
                    </p:oleObj>
                  </mc:Choice>
                  <mc:Fallback>
                    <p:oleObj name="Visio" r:id="rId6" imgW="1024092" imgH="636573"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4" y="2208"/>
                            <a:ext cx="1344" cy="72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grpSp>
        <p:nvGrpSpPr>
          <p:cNvPr id="10255" name="Group 86"/>
          <p:cNvGrpSpPr>
            <a:grpSpLocks/>
          </p:cNvGrpSpPr>
          <p:nvPr/>
        </p:nvGrpSpPr>
        <p:grpSpPr bwMode="auto">
          <a:xfrm>
            <a:off x="5475288" y="836613"/>
            <a:ext cx="3148012" cy="4648200"/>
            <a:chOff x="3313" y="935"/>
            <a:chExt cx="1983" cy="2928"/>
          </a:xfrm>
        </p:grpSpPr>
        <p:sp>
          <p:nvSpPr>
            <p:cNvPr id="10262" name="Rectangle 87"/>
            <p:cNvSpPr>
              <a:spLocks noChangeArrowheads="1"/>
            </p:cNvSpPr>
            <p:nvPr/>
          </p:nvSpPr>
          <p:spPr bwMode="auto">
            <a:xfrm>
              <a:off x="3889" y="3431"/>
              <a:ext cx="1056" cy="432"/>
            </a:xfrm>
            <a:prstGeom prst="rect">
              <a:avLst/>
            </a:prstGeom>
            <a:gradFill rotWithShape="0">
              <a:gsLst>
                <a:gs pos="0">
                  <a:srgbClr val="FF9966"/>
                </a:gs>
                <a:gs pos="100000">
                  <a:srgbClr val="93ADFF"/>
                </a:gs>
              </a:gsLst>
              <a:lin ang="189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3ADFF"/>
              </a:extrusionClr>
            </a:sp3d>
          </p:spPr>
          <p:txBody>
            <a:bodyPr wrap="none" anchor="ctr">
              <a:flatTx/>
            </a:bodyPr>
            <a:lstStyle/>
            <a:p>
              <a:pPr eaLnBrk="0" hangingPunct="0"/>
              <a:r>
                <a:rPr lang="en-US" altLang="zh-CN" sz="2000">
                  <a:ea typeface="楷体_GB2312" pitchFamily="49" charset="-122"/>
                </a:rPr>
                <a:t>SA in </a:t>
              </a:r>
            </a:p>
            <a:p>
              <a:pPr eaLnBrk="0" hangingPunct="0"/>
              <a:r>
                <a:rPr lang="en-US" altLang="zh-CN" sz="2000">
                  <a:ea typeface="楷体_GB2312" pitchFamily="49" charset="-122"/>
                </a:rPr>
                <a:t>Development</a:t>
              </a:r>
              <a:endParaRPr lang="en-US" altLang="zh-CN" sz="2000" u="sng">
                <a:ea typeface="楷体_GB2312" pitchFamily="49" charset="-122"/>
              </a:endParaRPr>
            </a:p>
          </p:txBody>
        </p:sp>
        <p:grpSp>
          <p:nvGrpSpPr>
            <p:cNvPr id="10263" name="Group 88"/>
            <p:cNvGrpSpPr>
              <a:grpSpLocks/>
            </p:cNvGrpSpPr>
            <p:nvPr/>
          </p:nvGrpSpPr>
          <p:grpSpPr bwMode="auto">
            <a:xfrm>
              <a:off x="4988" y="935"/>
              <a:ext cx="308" cy="2928"/>
              <a:chOff x="5227" y="1104"/>
              <a:chExt cx="308" cy="2928"/>
            </a:xfrm>
          </p:grpSpPr>
          <p:sp>
            <p:nvSpPr>
              <p:cNvPr id="10266" name="Rectangle 89"/>
              <p:cNvSpPr>
                <a:spLocks noChangeArrowheads="1"/>
              </p:cNvSpPr>
              <p:nvPr/>
            </p:nvSpPr>
            <p:spPr bwMode="auto">
              <a:xfrm>
                <a:off x="5229" y="1104"/>
                <a:ext cx="271" cy="2928"/>
              </a:xfrm>
              <a:prstGeom prst="rect">
                <a:avLst/>
              </a:prstGeom>
              <a:gradFill rotWithShape="0">
                <a:gsLst>
                  <a:gs pos="0">
                    <a:srgbClr val="93ADFF"/>
                  </a:gs>
                  <a:gs pos="100000">
                    <a:srgbClr val="E7EDFF"/>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3ADFF"/>
                </a:extrusionClr>
              </a:sp3d>
            </p:spPr>
            <p:txBody>
              <a:bodyPr anchor="ctr">
                <a:spAutoFit/>
                <a:flatTx/>
              </a:bodyPr>
              <a:lstStyle/>
              <a:p>
                <a:endParaRPr lang="zh-CN" altLang="en-US"/>
              </a:p>
            </p:txBody>
          </p:sp>
          <p:sp>
            <p:nvSpPr>
              <p:cNvPr id="10267" name="Rectangle 90"/>
              <p:cNvSpPr>
                <a:spLocks noChangeArrowheads="1"/>
              </p:cNvSpPr>
              <p:nvPr/>
            </p:nvSpPr>
            <p:spPr bwMode="auto">
              <a:xfrm>
                <a:off x="5227" y="1464"/>
                <a:ext cx="308" cy="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wrap="none" anchor="ctr">
                <a:spAutoFit/>
              </a:bodyPr>
              <a:lstStyle/>
              <a:p>
                <a:pPr eaLnBrk="0" hangingPunct="0"/>
                <a:r>
                  <a:rPr lang="en-US" altLang="zh-CN" sz="2000">
                    <a:ea typeface="楷体_GB2312" pitchFamily="49" charset="-122"/>
                  </a:rPr>
                  <a:t>Formal Description of SA</a:t>
                </a:r>
              </a:p>
            </p:txBody>
          </p:sp>
        </p:grpSp>
        <p:sp>
          <p:nvSpPr>
            <p:cNvPr id="10264" name="AutoShape 91"/>
            <p:cNvSpPr>
              <a:spLocks noChangeArrowheads="1"/>
            </p:cNvSpPr>
            <p:nvPr/>
          </p:nvSpPr>
          <p:spPr bwMode="auto">
            <a:xfrm>
              <a:off x="3313" y="3575"/>
              <a:ext cx="528" cy="258"/>
            </a:xfrm>
            <a:prstGeom prst="leftArrow">
              <a:avLst>
                <a:gd name="adj1" fmla="val 60787"/>
                <a:gd name="adj2" fmla="val 39680"/>
              </a:avLst>
            </a:prstGeom>
            <a:gradFill rotWithShape="0">
              <a:gsLst>
                <a:gs pos="0">
                  <a:srgbClr val="76472F"/>
                </a:gs>
                <a:gs pos="100000">
                  <a:srgbClr val="FF9966"/>
                </a:gs>
              </a:gsLst>
              <a:lin ang="0" scaled="1"/>
            </a:gradFill>
            <a:ln>
              <a:noFill/>
            </a:ln>
            <a:effectLst>
              <a:prstShdw prst="shdw17" dist="17961" dir="2700000">
                <a:srgbClr val="995C3D"/>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zh-CN" sz="1800" i="1">
                  <a:ea typeface="楷体_GB2312" pitchFamily="49" charset="-122"/>
                </a:rPr>
                <a:t>Deploy</a:t>
              </a:r>
            </a:p>
          </p:txBody>
        </p:sp>
        <p:sp>
          <p:nvSpPr>
            <p:cNvPr id="10265" name="AutoShape 92"/>
            <p:cNvSpPr>
              <a:spLocks noChangeArrowheads="1"/>
            </p:cNvSpPr>
            <p:nvPr/>
          </p:nvSpPr>
          <p:spPr bwMode="auto">
            <a:xfrm>
              <a:off x="4369" y="3095"/>
              <a:ext cx="258" cy="288"/>
            </a:xfrm>
            <a:prstGeom prst="downArrow">
              <a:avLst>
                <a:gd name="adj1" fmla="val 50000"/>
                <a:gd name="adj2" fmla="val 27907"/>
              </a:avLst>
            </a:prstGeom>
            <a:gradFill rotWithShape="0">
              <a:gsLst>
                <a:gs pos="0">
                  <a:srgbClr val="445076"/>
                </a:gs>
                <a:gs pos="100000">
                  <a:srgbClr val="93ADFF"/>
                </a:gs>
              </a:gsLst>
              <a:lin ang="5400000" scaled="1"/>
            </a:gradFill>
            <a:ln>
              <a:noFill/>
            </a:ln>
            <a:effectLst>
              <a:prstShdw prst="shdw17" dist="17961" dir="2700000">
                <a:srgbClr val="586899"/>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zh-CN" sz="1800" i="1">
                  <a:ea typeface="楷体_GB2312" pitchFamily="49" charset="-122"/>
                </a:rPr>
                <a:t>Refine</a:t>
              </a:r>
            </a:p>
          </p:txBody>
        </p:sp>
      </p:grpSp>
      <p:sp>
        <p:nvSpPr>
          <p:cNvPr id="10256" name="Rectangle 93"/>
          <p:cNvSpPr>
            <a:spLocks noChangeArrowheads="1"/>
          </p:cNvSpPr>
          <p:nvPr/>
        </p:nvSpPr>
        <p:spPr bwMode="auto">
          <a:xfrm>
            <a:off x="2555875" y="3789363"/>
            <a:ext cx="1943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eaLnBrk="0" hangingPunct="0"/>
            <a:r>
              <a:rPr lang="en-US" altLang="zh-CN" sz="1600" i="1">
                <a:solidFill>
                  <a:srgbClr val="0000CC"/>
                </a:solidFill>
                <a:ea typeface="楷体_GB2312" pitchFamily="49" charset="-122"/>
              </a:rPr>
              <a:t>Causal Connection</a:t>
            </a:r>
          </a:p>
        </p:txBody>
      </p:sp>
      <p:graphicFrame>
        <p:nvGraphicFramePr>
          <p:cNvPr id="10257" name="Object 94"/>
          <p:cNvGraphicFramePr>
            <a:graphicFrameLocks noChangeAspect="1"/>
          </p:cNvGraphicFramePr>
          <p:nvPr/>
        </p:nvGraphicFramePr>
        <p:xfrm>
          <a:off x="5475288" y="4191000"/>
          <a:ext cx="1066800" cy="920750"/>
        </p:xfrm>
        <a:graphic>
          <a:graphicData uri="http://schemas.openxmlformats.org/presentationml/2006/ole">
            <mc:AlternateContent xmlns:mc="http://schemas.openxmlformats.org/markup-compatibility/2006">
              <mc:Choice xmlns:v="urn:schemas-microsoft-com:vml" Requires="v">
                <p:oleObj spid="_x0000_s13445" name="Visio" r:id="rId8" imgW="690740" imgH="596426" progId="">
                  <p:embed/>
                </p:oleObj>
              </mc:Choice>
              <mc:Fallback>
                <p:oleObj name="Visio" r:id="rId8" imgW="690740" imgH="596426"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75288" y="4191000"/>
                        <a:ext cx="10668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8" name="Object 95"/>
          <p:cNvGraphicFramePr>
            <a:graphicFrameLocks noChangeAspect="1"/>
          </p:cNvGraphicFramePr>
          <p:nvPr/>
        </p:nvGraphicFramePr>
        <p:xfrm>
          <a:off x="539750" y="5661025"/>
          <a:ext cx="1944688" cy="863600"/>
        </p:xfrm>
        <a:graphic>
          <a:graphicData uri="http://schemas.openxmlformats.org/presentationml/2006/ole">
            <mc:AlternateContent xmlns:mc="http://schemas.openxmlformats.org/markup-compatibility/2006">
              <mc:Choice xmlns:v="urn:schemas-microsoft-com:vml" Requires="v">
                <p:oleObj spid="_x0000_s13446" name="位图图像" r:id="rId10" imgW="2752381" imgH="1066667" progId="PBrush">
                  <p:embed/>
                </p:oleObj>
              </mc:Choice>
              <mc:Fallback>
                <p:oleObj name="位图图像" r:id="rId10" imgW="2752381" imgH="1066667" progId="PBrush">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9750" y="5661025"/>
                        <a:ext cx="194468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9" name="Object 96"/>
          <p:cNvGraphicFramePr>
            <a:graphicFrameLocks noChangeAspect="1"/>
          </p:cNvGraphicFramePr>
          <p:nvPr/>
        </p:nvGraphicFramePr>
        <p:xfrm>
          <a:off x="2987675" y="5661025"/>
          <a:ext cx="2016125" cy="908050"/>
        </p:xfrm>
        <a:graphic>
          <a:graphicData uri="http://schemas.openxmlformats.org/presentationml/2006/ole">
            <mc:AlternateContent xmlns:mc="http://schemas.openxmlformats.org/markup-compatibility/2006">
              <mc:Choice xmlns:v="urn:schemas-microsoft-com:vml" Requires="v">
                <p:oleObj spid="_x0000_s13447" name="位图图像" r:id="rId12" imgW="3000000" imgH="2190476" progId="PBrush">
                  <p:embed/>
                </p:oleObj>
              </mc:Choice>
              <mc:Fallback>
                <p:oleObj name="位图图像" r:id="rId12" imgW="3000000" imgH="2190476" progId="PBrush">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87675" y="5661025"/>
                        <a:ext cx="2016125"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60" name="Picture 97" descr="JSR77 Performance Impact on ECperf - 2004040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511800" y="5541963"/>
            <a:ext cx="3203575"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1" name="Text Box 98"/>
          <p:cNvSpPr txBox="1">
            <a:spLocks noChangeArrowheads="1"/>
          </p:cNvSpPr>
          <p:nvPr/>
        </p:nvSpPr>
        <p:spPr bwMode="auto">
          <a:xfrm>
            <a:off x="5495925" y="6491288"/>
            <a:ext cx="3219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b="1">
                <a:solidFill>
                  <a:schemeClr val="tx1"/>
                </a:solidFill>
                <a:latin typeface="Times New Roman" pitchFamily="18" charset="0"/>
                <a:ea typeface="宋体" pitchFamily="2" charset="-122"/>
              </a:defRPr>
            </a:lvl1pPr>
            <a:lvl2pPr marL="742950" indent="-285750" eaLnBrk="0" hangingPunct="0">
              <a:defRPr kumimoji="1" sz="2400" b="1">
                <a:solidFill>
                  <a:schemeClr val="tx1"/>
                </a:solidFill>
                <a:latin typeface="Times New Roman" pitchFamily="18" charset="0"/>
                <a:ea typeface="宋体" pitchFamily="2" charset="-122"/>
              </a:defRPr>
            </a:lvl2pPr>
            <a:lvl3pPr marL="1143000" indent="-228600" eaLnBrk="0" hangingPunct="0">
              <a:defRPr kumimoji="1" sz="2400" b="1">
                <a:solidFill>
                  <a:schemeClr val="tx1"/>
                </a:solidFill>
                <a:latin typeface="Times New Roman" pitchFamily="18" charset="0"/>
                <a:ea typeface="宋体" pitchFamily="2" charset="-122"/>
              </a:defRPr>
            </a:lvl3pPr>
            <a:lvl4pPr marL="1600200" indent="-228600" eaLnBrk="0" hangingPunct="0">
              <a:defRPr kumimoji="1" sz="2400" b="1">
                <a:solidFill>
                  <a:schemeClr val="tx1"/>
                </a:solidFill>
                <a:latin typeface="Times New Roman" pitchFamily="18" charset="0"/>
                <a:ea typeface="宋体" pitchFamily="2" charset="-122"/>
              </a:defRPr>
            </a:lvl4pPr>
            <a:lvl5pPr marL="2057400" indent="-228600" eaLnBrk="0" hangingPunct="0">
              <a:defRPr kumimoji="1" sz="2400" b="1">
                <a:solidFill>
                  <a:schemeClr val="tx1"/>
                </a:solidFill>
                <a:latin typeface="Times New Roman" pitchFamily="18" charset="0"/>
                <a:ea typeface="宋体" pitchFamily="2" charset="-122"/>
              </a:defRPr>
            </a:lvl5pPr>
            <a:lvl6pPr marL="25146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6pPr>
            <a:lvl7pPr marL="29718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7pPr>
            <a:lvl8pPr marL="34290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8pPr>
            <a:lvl9pPr marL="38862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9pPr>
          </a:lstStyle>
          <a:p>
            <a:pPr algn="l" eaLnBrk="1" hangingPunct="1"/>
            <a:r>
              <a:rPr lang="en-US" altLang="zh-CN" sz="1800" i="1"/>
              <a:t>Acceptable performance penalty</a:t>
            </a:r>
          </a:p>
        </p:txBody>
      </p:sp>
      <p:pic>
        <p:nvPicPr>
          <p:cNvPr id="100" name="图片 9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 y="-5680"/>
            <a:ext cx="1303336" cy="506559"/>
          </a:xfrm>
          <a:prstGeom prst="rect">
            <a:avLst/>
          </a:prstGeom>
        </p:spPr>
      </p:pic>
      <p:sp>
        <p:nvSpPr>
          <p:cNvPr id="101" name="Line 4"/>
          <p:cNvSpPr>
            <a:spLocks noChangeShapeType="1"/>
          </p:cNvSpPr>
          <p:nvPr/>
        </p:nvSpPr>
        <p:spPr bwMode="auto">
          <a:xfrm flipV="1">
            <a:off x="1858780" y="548680"/>
            <a:ext cx="7285220" cy="20946"/>
          </a:xfrm>
          <a:prstGeom prst="line">
            <a:avLst/>
          </a:prstGeom>
          <a:noFill/>
          <a:ln w="38100">
            <a:solidFill>
              <a:srgbClr val="FF99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rgbClr val="995C00"/>
                  </a:outerShdw>
                </a:effectLst>
              </a14:hiddenEffects>
            </a:ext>
          </a:extLst>
        </p:spPr>
        <p:txBody>
          <a:bodyPr wrap="none"/>
          <a:lstStyle/>
          <a:p>
            <a:endParaRPr lang="zh-CN" altLang="en-US"/>
          </a:p>
        </p:txBody>
      </p:sp>
      <p:sp>
        <p:nvSpPr>
          <p:cNvPr id="3" name="灯片编号占位符 2"/>
          <p:cNvSpPr>
            <a:spLocks noGrp="1"/>
          </p:cNvSpPr>
          <p:nvPr>
            <p:ph type="sldNum" sz="quarter" idx="12"/>
          </p:nvPr>
        </p:nvSpPr>
        <p:spPr/>
        <p:txBody>
          <a:bodyPr/>
          <a:lstStyle/>
          <a:p>
            <a:fld id="{FB66567B-6BB6-477E-BC27-473F1BE5CFAB}" type="slidenum">
              <a:rPr lang="zh-CN" altLang="en-US" smtClean="0"/>
              <a:pPr/>
              <a:t>39</a:t>
            </a:fld>
            <a:endParaRPr lang="zh-CN" altLang="en-US"/>
          </a:p>
        </p:txBody>
      </p:sp>
    </p:spTree>
    <p:extLst>
      <p:ext uri="{BB962C8B-B14F-4D97-AF65-F5344CB8AC3E}">
        <p14:creationId xmlns:p14="http://schemas.microsoft.com/office/powerpoint/2010/main" val="87541446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899592" y="2892608"/>
            <a:ext cx="6984776" cy="4032448"/>
          </a:xfrm>
          <a:prstGeom prst="ellipse">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5400000" scaled="0"/>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endParaRPr>
          </a:p>
        </p:txBody>
      </p:sp>
      <p:sp>
        <p:nvSpPr>
          <p:cNvPr id="2" name="内容占位符 1"/>
          <p:cNvSpPr>
            <a:spLocks noGrp="1"/>
          </p:cNvSpPr>
          <p:nvPr>
            <p:ph idx="1"/>
          </p:nvPr>
        </p:nvSpPr>
        <p:spPr/>
        <p:txBody>
          <a:bodyPr>
            <a:normAutofit/>
          </a:bodyPr>
          <a:lstStyle/>
          <a:p>
            <a:r>
              <a:rPr lang="en-US" altLang="zh-CN" sz="2400" dirty="0"/>
              <a:t>Software architecture provides a high-level abstraction of structure, activities and properties for software </a:t>
            </a:r>
            <a:r>
              <a:rPr lang="en-US" altLang="zh-CN" sz="2400" dirty="0" smtClean="0"/>
              <a:t>system in reflection of the underlying platform and/or the application domain.</a:t>
            </a:r>
            <a:endParaRPr lang="zh-CN" altLang="en-US" sz="2400" dirty="0"/>
          </a:p>
        </p:txBody>
      </p:sp>
      <p:sp>
        <p:nvSpPr>
          <p:cNvPr id="3" name="标题 2"/>
          <p:cNvSpPr>
            <a:spLocks noGrp="1"/>
          </p:cNvSpPr>
          <p:nvPr>
            <p:ph type="title"/>
          </p:nvPr>
        </p:nvSpPr>
        <p:spPr/>
        <p:txBody>
          <a:bodyPr/>
          <a:lstStyle/>
          <a:p>
            <a:r>
              <a:rPr lang="en-US" altLang="zh-CN" dirty="0" smtClean="0"/>
              <a:t>Our Cognition of SA</a:t>
            </a:r>
            <a:endParaRPr lang="zh-CN" altLang="en-US" dirty="0"/>
          </a:p>
        </p:txBody>
      </p:sp>
      <p:sp>
        <p:nvSpPr>
          <p:cNvPr id="4" name="椭圆 3"/>
          <p:cNvSpPr/>
          <p:nvPr/>
        </p:nvSpPr>
        <p:spPr>
          <a:xfrm>
            <a:off x="1907704" y="3180640"/>
            <a:ext cx="3096344" cy="2160240"/>
          </a:xfrm>
          <a:prstGeom prst="ellipse">
            <a:avLst/>
          </a:prstGeom>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rPr>
              <a:t> Description </a:t>
            </a:r>
            <a:r>
              <a:rPr lang="en-US" altLang="zh-CN" b="1" dirty="0">
                <a:solidFill>
                  <a:schemeClr val="tx1"/>
                </a:solidFill>
              </a:rPr>
              <a:t>of </a:t>
            </a:r>
            <a:r>
              <a:rPr lang="en-US" altLang="zh-CN" b="1" dirty="0" smtClean="0">
                <a:solidFill>
                  <a:schemeClr val="tx1"/>
                </a:solidFill>
              </a:rPr>
              <a:t>system </a:t>
            </a:r>
            <a:r>
              <a:rPr lang="en-US" altLang="zh-CN" b="1" dirty="0">
                <a:solidFill>
                  <a:schemeClr val="tx1"/>
                </a:solidFill>
              </a:rPr>
              <a:t>constituting elements</a:t>
            </a:r>
            <a:endParaRPr lang="zh-CN" altLang="en-US" b="1" dirty="0">
              <a:solidFill>
                <a:schemeClr val="tx1"/>
              </a:solidFill>
            </a:endParaRPr>
          </a:p>
        </p:txBody>
      </p:sp>
      <p:sp>
        <p:nvSpPr>
          <p:cNvPr id="5" name="椭圆 4"/>
          <p:cNvSpPr/>
          <p:nvPr/>
        </p:nvSpPr>
        <p:spPr>
          <a:xfrm>
            <a:off x="4283968" y="3252648"/>
            <a:ext cx="2880320" cy="2088232"/>
          </a:xfrm>
          <a:prstGeom prst="ellipse">
            <a:avLst/>
          </a:prstGeom>
          <a:gradFill flip="none" rotWithShape="1">
            <a:gsLst>
              <a:gs pos="0">
                <a:srgbClr val="5E9EFF"/>
              </a:gs>
              <a:gs pos="39999">
                <a:srgbClr val="85C2FF"/>
              </a:gs>
              <a:gs pos="70000">
                <a:srgbClr val="C4D6EB"/>
              </a:gs>
              <a:gs pos="100000">
                <a:srgbClr val="FFEBFA"/>
              </a:gs>
            </a:gsLst>
            <a:lin ang="5400000" scaled="0"/>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rPr>
              <a:t>Interaction </a:t>
            </a:r>
            <a:r>
              <a:rPr lang="en-US" altLang="zh-CN" b="1" dirty="0">
                <a:solidFill>
                  <a:schemeClr val="tx1"/>
                </a:solidFill>
              </a:rPr>
              <a:t>of elements</a:t>
            </a:r>
            <a:endParaRPr lang="zh-CN" altLang="en-US" b="1" dirty="0">
              <a:solidFill>
                <a:schemeClr val="tx1"/>
              </a:solidFill>
            </a:endParaRPr>
          </a:p>
        </p:txBody>
      </p:sp>
      <p:sp>
        <p:nvSpPr>
          <p:cNvPr id="6" name="椭圆 5"/>
          <p:cNvSpPr/>
          <p:nvPr/>
        </p:nvSpPr>
        <p:spPr>
          <a:xfrm>
            <a:off x="1874229" y="4764816"/>
            <a:ext cx="2880320" cy="2088232"/>
          </a:xfrm>
          <a:prstGeom prst="ellipse">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rPr>
              <a:t> Model </a:t>
            </a:r>
            <a:r>
              <a:rPr lang="en-US" altLang="zh-CN" b="1" dirty="0">
                <a:solidFill>
                  <a:schemeClr val="tx1"/>
                </a:solidFill>
              </a:rPr>
              <a:t>of elements guiding</a:t>
            </a:r>
            <a:endParaRPr lang="zh-CN" altLang="en-US" b="1" dirty="0">
              <a:solidFill>
                <a:schemeClr val="tx1"/>
              </a:solidFill>
            </a:endParaRPr>
          </a:p>
        </p:txBody>
      </p:sp>
      <p:sp>
        <p:nvSpPr>
          <p:cNvPr id="7" name="椭圆 6"/>
          <p:cNvSpPr/>
          <p:nvPr/>
        </p:nvSpPr>
        <p:spPr>
          <a:xfrm>
            <a:off x="4139952" y="4692808"/>
            <a:ext cx="2880320" cy="2088232"/>
          </a:xfrm>
          <a:prstGeom prst="ellipse">
            <a:avLst/>
          </a:prstGeom>
          <a:gradFill flip="none" rotWithShape="1">
            <a:gsLst>
              <a:gs pos="0">
                <a:srgbClr val="FFEFD1"/>
              </a:gs>
              <a:gs pos="64999">
                <a:srgbClr val="F0EBD5"/>
              </a:gs>
              <a:gs pos="100000">
                <a:srgbClr val="D1C39F"/>
              </a:gs>
            </a:gsLst>
            <a:lin ang="5400000" scaled="0"/>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rPr>
              <a:t>Constraints </a:t>
            </a:r>
            <a:r>
              <a:rPr lang="en-US" altLang="zh-CN" b="1" dirty="0">
                <a:solidFill>
                  <a:schemeClr val="tx1"/>
                </a:solidFill>
              </a:rPr>
              <a:t>of </a:t>
            </a:r>
            <a:r>
              <a:rPr lang="en-US" altLang="zh-CN" b="1" dirty="0" smtClean="0">
                <a:solidFill>
                  <a:schemeClr val="tx1"/>
                </a:solidFill>
              </a:rPr>
              <a:t>models</a:t>
            </a:r>
            <a:endParaRPr lang="zh-CN" altLang="en-US" b="1" dirty="0">
              <a:solidFill>
                <a:schemeClr val="tx1"/>
              </a:solidFill>
            </a:endParaRPr>
          </a:p>
        </p:txBody>
      </p:sp>
      <p:sp>
        <p:nvSpPr>
          <p:cNvPr id="9" name="Line 4"/>
          <p:cNvSpPr>
            <a:spLocks noChangeShapeType="1"/>
          </p:cNvSpPr>
          <p:nvPr/>
        </p:nvSpPr>
        <p:spPr bwMode="auto">
          <a:xfrm>
            <a:off x="0" y="1268760"/>
            <a:ext cx="8066087" cy="0"/>
          </a:xfrm>
          <a:prstGeom prst="line">
            <a:avLst/>
          </a:prstGeom>
          <a:noFill/>
          <a:ln w="38100">
            <a:solidFill>
              <a:srgbClr val="FF99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rgbClr val="995C00"/>
                  </a:outerShdw>
                </a:effectLst>
              </a14:hiddenEffects>
            </a:ext>
          </a:extLst>
        </p:spPr>
        <p:txBody>
          <a:bodyPr wrap="none"/>
          <a:lstStyle/>
          <a:p>
            <a:endParaRPr lang="zh-CN" altLang="en-US"/>
          </a:p>
        </p:txBody>
      </p:sp>
      <p:sp>
        <p:nvSpPr>
          <p:cNvPr id="10" name="日期占位符 9"/>
          <p:cNvSpPr>
            <a:spLocks noGrp="1"/>
          </p:cNvSpPr>
          <p:nvPr>
            <p:ph type="dt" sz="half" idx="10"/>
          </p:nvPr>
        </p:nvSpPr>
        <p:spPr>
          <a:xfrm>
            <a:off x="6727032" y="6381328"/>
            <a:ext cx="1920240" cy="365760"/>
          </a:xfrm>
        </p:spPr>
        <p:txBody>
          <a:bodyPr/>
          <a:lstStyle/>
          <a:p>
            <a:fld id="{40C21F1B-06AA-4943-BAA0-924C2308362B}" type="datetime1">
              <a:rPr lang="en-US" altLang="zh-CN" smtClean="0"/>
              <a:pPr/>
              <a:t>11-9-27</a:t>
            </a:fld>
            <a:endParaRPr lang="zh-CN" altLang="en-US" dirty="0"/>
          </a:p>
        </p:txBody>
      </p:sp>
      <p:sp>
        <p:nvSpPr>
          <p:cNvPr id="11" name="灯片编号占位符 10"/>
          <p:cNvSpPr>
            <a:spLocks noGrp="1"/>
          </p:cNvSpPr>
          <p:nvPr>
            <p:ph type="sldNum" sz="quarter" idx="12"/>
          </p:nvPr>
        </p:nvSpPr>
        <p:spPr/>
        <p:txBody>
          <a:bodyPr/>
          <a:lstStyle/>
          <a:p>
            <a:fld id="{FB66567B-6BB6-477E-BC27-473F1BE5CFAB}" type="slidenum">
              <a:rPr lang="zh-CN" altLang="en-US" smtClean="0"/>
              <a:pPr/>
              <a:t>4</a:t>
            </a:fld>
            <a:endParaRPr lang="zh-CN" altLang="en-US"/>
          </a:p>
        </p:txBody>
      </p:sp>
    </p:spTree>
    <p:extLst>
      <p:ext uri="{BB962C8B-B14F-4D97-AF65-F5344CB8AC3E}">
        <p14:creationId xmlns:p14="http://schemas.microsoft.com/office/powerpoint/2010/main" val="256025742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23528" y="0"/>
            <a:ext cx="9144000" cy="642938"/>
          </a:xfrm>
        </p:spPr>
        <p:txBody>
          <a:bodyPr>
            <a:normAutofit/>
          </a:bodyPr>
          <a:lstStyle/>
          <a:p>
            <a:pPr algn="r"/>
            <a:r>
              <a:rPr lang="en-US" altLang="zh-CN" sz="2800" dirty="0" smtClean="0"/>
              <a:t>Self-adaptive Software Architecture</a:t>
            </a:r>
          </a:p>
        </p:txBody>
      </p:sp>
      <p:pic>
        <p:nvPicPr>
          <p:cNvPr id="11268" name="Picture 14" descr="SASA Process Model -  Gener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213" y="836613"/>
            <a:ext cx="6140450" cy="59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AutoShape 15"/>
          <p:cNvSpPr>
            <a:spLocks noChangeArrowheads="1"/>
          </p:cNvSpPr>
          <p:nvPr/>
        </p:nvSpPr>
        <p:spPr bwMode="auto">
          <a:xfrm>
            <a:off x="719138" y="1773238"/>
            <a:ext cx="2339975" cy="720725"/>
          </a:xfrm>
          <a:prstGeom prst="roundRect">
            <a:avLst>
              <a:gd name="adj" fmla="val 16667"/>
            </a:avLst>
          </a:prstGeom>
          <a:solidFill>
            <a:srgbClr val="0066FF">
              <a:alpha val="50195"/>
            </a:srgbClr>
          </a:solidFill>
          <a:ln w="9525">
            <a:solidFill>
              <a:schemeClr val="bg1"/>
            </a:solidFill>
            <a:round/>
            <a:headEnd/>
            <a:tailEnd/>
          </a:ln>
        </p:spPr>
        <p:txBody>
          <a:bodyPr anchor="ctr"/>
          <a:lstStyle/>
          <a:p>
            <a:r>
              <a:rPr lang="en-US" altLang="zh-CN" sz="2000">
                <a:solidFill>
                  <a:schemeClr val="bg1"/>
                </a:solidFill>
                <a:latin typeface="Calibri" pitchFamily="34" charset="0"/>
              </a:rPr>
              <a:t>SA quality analysis &amp; design</a:t>
            </a:r>
          </a:p>
        </p:txBody>
      </p:sp>
      <p:sp>
        <p:nvSpPr>
          <p:cNvPr id="11270" name="AutoShape 16"/>
          <p:cNvSpPr>
            <a:spLocks noChangeArrowheads="1"/>
          </p:cNvSpPr>
          <p:nvPr/>
        </p:nvSpPr>
        <p:spPr bwMode="auto">
          <a:xfrm>
            <a:off x="719138" y="2565400"/>
            <a:ext cx="2339975" cy="431800"/>
          </a:xfrm>
          <a:prstGeom prst="roundRect">
            <a:avLst>
              <a:gd name="adj" fmla="val 16667"/>
            </a:avLst>
          </a:prstGeom>
          <a:solidFill>
            <a:srgbClr val="0066FF">
              <a:alpha val="50195"/>
            </a:srgbClr>
          </a:solidFill>
          <a:ln w="9525">
            <a:solidFill>
              <a:schemeClr val="bg1"/>
            </a:solidFill>
            <a:round/>
            <a:headEnd/>
            <a:tailEnd/>
          </a:ln>
        </p:spPr>
        <p:txBody>
          <a:bodyPr anchor="ctr"/>
          <a:lstStyle/>
          <a:p>
            <a:r>
              <a:rPr lang="en-US" altLang="zh-CN" sz="2000">
                <a:solidFill>
                  <a:schemeClr val="bg1"/>
                </a:solidFill>
                <a:latin typeface="Calibri" pitchFamily="34" charset="0"/>
              </a:rPr>
              <a:t>Dynamic SA</a:t>
            </a:r>
          </a:p>
        </p:txBody>
      </p:sp>
      <p:sp>
        <p:nvSpPr>
          <p:cNvPr id="11271" name="AutoShape 17"/>
          <p:cNvSpPr>
            <a:spLocks noChangeArrowheads="1"/>
          </p:cNvSpPr>
          <p:nvPr/>
        </p:nvSpPr>
        <p:spPr bwMode="auto">
          <a:xfrm>
            <a:off x="719138" y="3068638"/>
            <a:ext cx="2339975" cy="431800"/>
          </a:xfrm>
          <a:prstGeom prst="roundRect">
            <a:avLst>
              <a:gd name="adj" fmla="val 16667"/>
            </a:avLst>
          </a:prstGeom>
          <a:solidFill>
            <a:srgbClr val="0066FF">
              <a:alpha val="50195"/>
            </a:srgbClr>
          </a:solidFill>
          <a:ln w="9525">
            <a:solidFill>
              <a:schemeClr val="bg1"/>
            </a:solidFill>
            <a:round/>
            <a:headEnd/>
            <a:tailEnd/>
          </a:ln>
        </p:spPr>
        <p:txBody>
          <a:bodyPr anchor="ctr"/>
          <a:lstStyle/>
          <a:p>
            <a:r>
              <a:rPr lang="en-US" altLang="zh-CN" sz="2000">
                <a:solidFill>
                  <a:schemeClr val="bg1"/>
                </a:solidFill>
                <a:latin typeface="Calibri" pitchFamily="34" charset="0"/>
              </a:rPr>
              <a:t>Runtime SA</a:t>
            </a:r>
          </a:p>
        </p:txBody>
      </p:sp>
      <p:sp>
        <p:nvSpPr>
          <p:cNvPr id="11272" name="AutoShape 18"/>
          <p:cNvSpPr>
            <a:spLocks noChangeArrowheads="1"/>
          </p:cNvSpPr>
          <p:nvPr/>
        </p:nvSpPr>
        <p:spPr bwMode="auto">
          <a:xfrm>
            <a:off x="179388" y="1773238"/>
            <a:ext cx="504825" cy="1727200"/>
          </a:xfrm>
          <a:prstGeom prst="roundRect">
            <a:avLst>
              <a:gd name="adj" fmla="val 16667"/>
            </a:avLst>
          </a:prstGeom>
          <a:solidFill>
            <a:srgbClr val="0066FF">
              <a:alpha val="50195"/>
            </a:srgbClr>
          </a:solidFill>
          <a:ln w="9525">
            <a:solidFill>
              <a:schemeClr val="bg1"/>
            </a:solidFill>
            <a:round/>
            <a:headEnd/>
            <a:tailEnd/>
          </a:ln>
        </p:spPr>
        <p:txBody>
          <a:bodyPr vert="eaVert" anchor="ctr"/>
          <a:lstStyle/>
          <a:p>
            <a:r>
              <a:rPr lang="en-US" altLang="zh-CN" sz="2000">
                <a:solidFill>
                  <a:schemeClr val="bg1"/>
                </a:solidFill>
                <a:latin typeface="Calibri" pitchFamily="34" charset="0"/>
              </a:rPr>
              <a:t>SA Decision</a:t>
            </a:r>
          </a:p>
        </p:txBody>
      </p:sp>
      <p:sp>
        <p:nvSpPr>
          <p:cNvPr id="11273" name="Text Box 19"/>
          <p:cNvSpPr txBox="1">
            <a:spLocks noChangeArrowheads="1"/>
          </p:cNvSpPr>
          <p:nvPr/>
        </p:nvSpPr>
        <p:spPr bwMode="auto">
          <a:xfrm>
            <a:off x="168275" y="3933825"/>
            <a:ext cx="3097213"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宋体" pitchFamily="2" charset="-122"/>
              </a:defRPr>
            </a:lvl1pPr>
            <a:lvl2pPr marL="742950" indent="-285750" eaLnBrk="0" hangingPunct="0">
              <a:defRPr kumimoji="1" sz="2400" b="1">
                <a:solidFill>
                  <a:schemeClr val="tx1"/>
                </a:solidFill>
                <a:latin typeface="Times New Roman" pitchFamily="18" charset="0"/>
                <a:ea typeface="宋体" pitchFamily="2" charset="-122"/>
              </a:defRPr>
            </a:lvl2pPr>
            <a:lvl3pPr marL="1143000" indent="-228600" eaLnBrk="0" hangingPunct="0">
              <a:defRPr kumimoji="1" sz="2400" b="1">
                <a:solidFill>
                  <a:schemeClr val="tx1"/>
                </a:solidFill>
                <a:latin typeface="Times New Roman" pitchFamily="18" charset="0"/>
                <a:ea typeface="宋体" pitchFamily="2" charset="-122"/>
              </a:defRPr>
            </a:lvl3pPr>
            <a:lvl4pPr marL="1600200" indent="-228600" eaLnBrk="0" hangingPunct="0">
              <a:defRPr kumimoji="1" sz="2400" b="1">
                <a:solidFill>
                  <a:schemeClr val="tx1"/>
                </a:solidFill>
                <a:latin typeface="Times New Roman" pitchFamily="18" charset="0"/>
                <a:ea typeface="宋体" pitchFamily="2" charset="-122"/>
              </a:defRPr>
            </a:lvl4pPr>
            <a:lvl5pPr marL="2057400" indent="-228600" eaLnBrk="0" hangingPunct="0">
              <a:defRPr kumimoji="1" sz="2400" b="1">
                <a:solidFill>
                  <a:schemeClr val="tx1"/>
                </a:solidFill>
                <a:latin typeface="Times New Roman" pitchFamily="18" charset="0"/>
                <a:ea typeface="宋体" pitchFamily="2" charset="-122"/>
              </a:defRPr>
            </a:lvl5pPr>
            <a:lvl6pPr marL="25146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6pPr>
            <a:lvl7pPr marL="29718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7pPr>
            <a:lvl8pPr marL="34290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8pPr>
            <a:lvl9pPr marL="3886200" indent="-228600" algn="ctr" eaLnBrk="0" fontAlgn="base" hangingPunct="0">
              <a:spcBef>
                <a:spcPct val="0"/>
              </a:spcBef>
              <a:spcAft>
                <a:spcPct val="0"/>
              </a:spcAft>
              <a:defRPr kumimoji="1" sz="2400" b="1">
                <a:solidFill>
                  <a:schemeClr val="tx1"/>
                </a:solidFill>
                <a:latin typeface="Times New Roman" pitchFamily="18" charset="0"/>
                <a:ea typeface="宋体" pitchFamily="2" charset="-122"/>
              </a:defRPr>
            </a:lvl9pPr>
          </a:lstStyle>
          <a:p>
            <a:pPr algn="l" eaLnBrk="1" hangingPunct="1"/>
            <a:r>
              <a:rPr lang="en-US" altLang="zh-CN" sz="2000" b="0">
                <a:latin typeface="Calibri" pitchFamily="34" charset="0"/>
              </a:rPr>
              <a:t>SASA:</a:t>
            </a:r>
          </a:p>
          <a:p>
            <a:pPr algn="l" eaLnBrk="1" hangingPunct="1"/>
            <a:r>
              <a:rPr lang="en-US" altLang="zh-CN" sz="2000" b="0">
                <a:latin typeface="Calibri" pitchFamily="34" charset="0"/>
              </a:rPr>
              <a:t>Leveraging SA achievements and experiences for enabling SA self-adaptive</a:t>
            </a:r>
          </a:p>
          <a:p>
            <a:pPr algn="l" eaLnBrk="1" hangingPunct="1"/>
            <a:endParaRPr lang="en-US" altLang="zh-CN" sz="2000" b="0">
              <a:latin typeface="Calibri" pitchFamily="34" charset="0"/>
            </a:endParaRPr>
          </a:p>
          <a:p>
            <a:pPr algn="l" eaLnBrk="1" hangingPunct="1"/>
            <a:r>
              <a:rPr lang="en-US" altLang="zh-CN" sz="2000" b="0" i="1">
                <a:latin typeface="Calibri" pitchFamily="34" charset="0"/>
              </a:rPr>
              <a:t>Note: SASA can be started at runtime</a:t>
            </a: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680"/>
            <a:ext cx="1303336" cy="506559"/>
          </a:xfrm>
          <a:prstGeom prst="rect">
            <a:avLst/>
          </a:prstGeom>
        </p:spPr>
      </p:pic>
      <p:sp>
        <p:nvSpPr>
          <p:cNvPr id="11" name="Line 4"/>
          <p:cNvSpPr>
            <a:spLocks noChangeShapeType="1"/>
          </p:cNvSpPr>
          <p:nvPr/>
        </p:nvSpPr>
        <p:spPr bwMode="auto">
          <a:xfrm>
            <a:off x="1889125" y="620688"/>
            <a:ext cx="7254875" cy="0"/>
          </a:xfrm>
          <a:prstGeom prst="line">
            <a:avLst/>
          </a:prstGeom>
          <a:noFill/>
          <a:ln w="38100">
            <a:solidFill>
              <a:srgbClr val="FF99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rgbClr val="995C00"/>
                  </a:outerShdw>
                </a:effectLst>
              </a14:hiddenEffects>
            </a:ext>
          </a:extLst>
        </p:spPr>
        <p:txBody>
          <a:bodyPr wrap="none"/>
          <a:lstStyle/>
          <a:p>
            <a:endParaRPr lang="zh-CN" altLang="en-US"/>
          </a:p>
        </p:txBody>
      </p:sp>
      <p:sp>
        <p:nvSpPr>
          <p:cNvPr id="3" name="灯片编号占位符 2"/>
          <p:cNvSpPr>
            <a:spLocks noGrp="1"/>
          </p:cNvSpPr>
          <p:nvPr>
            <p:ph type="sldNum" sz="quarter" idx="12"/>
          </p:nvPr>
        </p:nvSpPr>
        <p:spPr/>
        <p:txBody>
          <a:bodyPr/>
          <a:lstStyle/>
          <a:p>
            <a:fld id="{FB66567B-6BB6-477E-BC27-473F1BE5CFAB}" type="slidenum">
              <a:rPr lang="zh-CN" altLang="en-US" smtClean="0"/>
              <a:pPr/>
              <a:t>40</a:t>
            </a:fld>
            <a:endParaRPr lang="zh-CN" altLang="en-US"/>
          </a:p>
        </p:txBody>
      </p:sp>
    </p:spTree>
    <p:extLst>
      <p:ext uri="{BB962C8B-B14F-4D97-AF65-F5344CB8AC3E}">
        <p14:creationId xmlns:p14="http://schemas.microsoft.com/office/powerpoint/2010/main" val="139853304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1704" y="53975"/>
            <a:ext cx="8229600" cy="1143000"/>
          </a:xfrm>
        </p:spPr>
        <p:txBody>
          <a:bodyPr>
            <a:normAutofit/>
          </a:bodyPr>
          <a:lstStyle/>
          <a:p>
            <a:pPr algn="ctr"/>
            <a:r>
              <a:rPr lang="en-US" altLang="zh-CN" sz="2800" dirty="0" smtClean="0"/>
              <a:t>ABC Dissemination</a:t>
            </a:r>
          </a:p>
        </p:txBody>
      </p:sp>
      <p:pic>
        <p:nvPicPr>
          <p:cNvPr id="1120260" name="Picture 4"/>
          <p:cNvPicPr>
            <a:picLocks noChangeAspect="1" noChangeArrowheads="1"/>
          </p:cNvPicPr>
          <p:nvPr/>
        </p:nvPicPr>
        <p:blipFill>
          <a:blip r:embed="rId3" cstate="print"/>
          <a:srcRect/>
          <a:stretch>
            <a:fillRect/>
          </a:stretch>
        </p:blipFill>
        <p:spPr bwMode="auto">
          <a:xfrm>
            <a:off x="6383338" y="857250"/>
            <a:ext cx="2760662" cy="1500188"/>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11" name="Picture 4" descr="1"/>
          <p:cNvPicPr>
            <a:picLocks noChangeAspect="1" noChangeArrowheads="1"/>
          </p:cNvPicPr>
          <p:nvPr/>
        </p:nvPicPr>
        <p:blipFill>
          <a:blip r:embed="rId4" cstate="print"/>
          <a:srcRect/>
          <a:stretch>
            <a:fillRect/>
          </a:stretch>
        </p:blipFill>
        <p:spPr bwMode="auto">
          <a:xfrm>
            <a:off x="7637963" y="2714620"/>
            <a:ext cx="1434631" cy="1799900"/>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12" name="Picture 6" descr="3"/>
          <p:cNvPicPr>
            <a:picLocks noChangeAspect="1" noChangeArrowheads="1"/>
          </p:cNvPicPr>
          <p:nvPr/>
        </p:nvPicPr>
        <p:blipFill>
          <a:blip r:embed="rId5" cstate="print"/>
          <a:srcRect/>
          <a:stretch>
            <a:fillRect/>
          </a:stretch>
        </p:blipFill>
        <p:spPr bwMode="auto">
          <a:xfrm>
            <a:off x="6286513" y="2714620"/>
            <a:ext cx="1370174" cy="1754402"/>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1120264" name="Picture 8"/>
          <p:cNvPicPr>
            <a:picLocks noChangeAspect="1" noChangeArrowheads="1"/>
          </p:cNvPicPr>
          <p:nvPr/>
        </p:nvPicPr>
        <p:blipFill>
          <a:blip r:embed="rId6" cstate="print"/>
          <a:srcRect/>
          <a:stretch>
            <a:fillRect/>
          </a:stretch>
        </p:blipFill>
        <p:spPr bwMode="auto">
          <a:xfrm>
            <a:off x="6429375" y="4714875"/>
            <a:ext cx="2552700" cy="1871663"/>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12297"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53475" y="714375"/>
            <a:ext cx="3905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5680"/>
            <a:ext cx="1303336" cy="506559"/>
          </a:xfrm>
          <a:prstGeom prst="rect">
            <a:avLst/>
          </a:prstGeom>
        </p:spPr>
      </p:pic>
      <p:sp>
        <p:nvSpPr>
          <p:cNvPr id="13" name="Line 4"/>
          <p:cNvSpPr>
            <a:spLocks noChangeShapeType="1"/>
          </p:cNvSpPr>
          <p:nvPr/>
        </p:nvSpPr>
        <p:spPr bwMode="auto">
          <a:xfrm>
            <a:off x="1" y="980728"/>
            <a:ext cx="6084167" cy="0"/>
          </a:xfrm>
          <a:prstGeom prst="line">
            <a:avLst/>
          </a:prstGeom>
          <a:noFill/>
          <a:ln w="38100">
            <a:solidFill>
              <a:srgbClr val="FF99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rgbClr val="995C00"/>
                  </a:outerShdw>
                </a:effectLst>
              </a14:hiddenEffects>
            </a:ext>
          </a:extLst>
        </p:spPr>
        <p:txBody>
          <a:bodyPr wrap="none"/>
          <a:lstStyle/>
          <a:p>
            <a:endParaRPr lang="zh-CN" altLang="en-US"/>
          </a:p>
        </p:txBody>
      </p:sp>
      <p:sp>
        <p:nvSpPr>
          <p:cNvPr id="15" name="内容占位符 1"/>
          <p:cNvSpPr>
            <a:spLocks noGrp="1"/>
          </p:cNvSpPr>
          <p:nvPr>
            <p:ph idx="1"/>
          </p:nvPr>
        </p:nvSpPr>
        <p:spPr>
          <a:xfrm>
            <a:off x="251520" y="1276118"/>
            <a:ext cx="5926138" cy="5105210"/>
          </a:xfrm>
        </p:spPr>
        <p:txBody>
          <a:bodyPr>
            <a:normAutofit/>
          </a:bodyPr>
          <a:lstStyle/>
          <a:p>
            <a:r>
              <a:rPr lang="en-US" altLang="zh-CN" sz="2800" kern="0" dirty="0" smtClean="0">
                <a:latin typeface="Calibri" pitchFamily="34" charset="0"/>
                <a:cs typeface="Calibri" pitchFamily="34" charset="0"/>
              </a:rPr>
              <a:t>Real Applications</a:t>
            </a:r>
          </a:p>
          <a:p>
            <a:pPr lvl="1"/>
            <a:r>
              <a:rPr lang="en-US" altLang="zh-CN" sz="1600" kern="0" dirty="0" smtClean="0">
                <a:latin typeface="Calibri" pitchFamily="34" charset="0"/>
                <a:ea typeface="楷体_GB2312" pitchFamily="49" charset="-122"/>
                <a:cs typeface="Calibri" pitchFamily="34" charset="0"/>
              </a:rPr>
              <a:t>Information </a:t>
            </a:r>
            <a:r>
              <a:rPr lang="en-US" altLang="zh-CN" sz="1600" kern="0" dirty="0">
                <a:latin typeface="Calibri" pitchFamily="34" charset="0"/>
                <a:ea typeface="楷体_GB2312" pitchFamily="49" charset="-122"/>
                <a:cs typeface="Calibri" pitchFamily="34" charset="0"/>
              </a:rPr>
              <a:t>System Modeling of Beijing Olympic Games </a:t>
            </a:r>
            <a:r>
              <a:rPr lang="en-US" altLang="zh-CN" sz="1600" kern="0" dirty="0" smtClean="0">
                <a:latin typeface="Calibri" pitchFamily="34" charset="0"/>
                <a:ea typeface="楷体_GB2312" pitchFamily="49" charset="-122"/>
                <a:cs typeface="Calibri" pitchFamily="34" charset="0"/>
              </a:rPr>
              <a:t>2008</a:t>
            </a:r>
          </a:p>
          <a:p>
            <a:pPr lvl="1"/>
            <a:r>
              <a:rPr lang="en-US" altLang="zh-CN" sz="2000" kern="0" dirty="0" smtClean="0">
                <a:latin typeface="Calibri" pitchFamily="34" charset="0"/>
                <a:ea typeface="楷体_GB2312" pitchFamily="49" charset="-122"/>
                <a:cs typeface="Calibri" pitchFamily="34" charset="0"/>
              </a:rPr>
              <a:t>Credit </a:t>
            </a:r>
            <a:r>
              <a:rPr lang="en-US" altLang="zh-CN" sz="2000" kern="0" dirty="0">
                <a:latin typeface="Calibri" pitchFamily="34" charset="0"/>
                <a:ea typeface="楷体_GB2312" pitchFamily="49" charset="-122"/>
                <a:cs typeface="Calibri" pitchFamily="34" charset="0"/>
              </a:rPr>
              <a:t>Management Modeling of China XXX </a:t>
            </a:r>
            <a:r>
              <a:rPr lang="en-US" altLang="zh-CN" sz="2000" kern="0" dirty="0" smtClean="0">
                <a:latin typeface="Calibri" pitchFamily="34" charset="0"/>
                <a:ea typeface="楷体_GB2312" pitchFamily="49" charset="-122"/>
                <a:cs typeface="Calibri" pitchFamily="34" charset="0"/>
              </a:rPr>
              <a:t>Bank</a:t>
            </a:r>
          </a:p>
          <a:p>
            <a:r>
              <a:rPr lang="en-US" altLang="zh-CN" sz="3200" kern="0" dirty="0" smtClean="0">
                <a:latin typeface="Calibri" pitchFamily="34" charset="0"/>
                <a:cs typeface="Calibri" pitchFamily="34" charset="0"/>
              </a:rPr>
              <a:t>Training </a:t>
            </a:r>
            <a:r>
              <a:rPr lang="en-US" altLang="zh-CN" sz="3200" kern="0" dirty="0">
                <a:latin typeface="Calibri" pitchFamily="34" charset="0"/>
                <a:cs typeface="Calibri" pitchFamily="34" charset="0"/>
              </a:rPr>
              <a:t>&amp; </a:t>
            </a:r>
            <a:r>
              <a:rPr lang="en-US" altLang="zh-CN" sz="3200" kern="0" dirty="0" smtClean="0">
                <a:latin typeface="Calibri" pitchFamily="34" charset="0"/>
                <a:cs typeface="Calibri" pitchFamily="34" charset="0"/>
              </a:rPr>
              <a:t>Education</a:t>
            </a:r>
          </a:p>
          <a:p>
            <a:pPr lvl="1"/>
            <a:r>
              <a:rPr lang="en-US" altLang="zh-CN" sz="1600" kern="0" dirty="0" smtClean="0">
                <a:latin typeface="Calibri" pitchFamily="34" charset="0"/>
                <a:ea typeface="楷体_GB2312" pitchFamily="49" charset="-122"/>
                <a:cs typeface="Calibri" pitchFamily="34" charset="0"/>
              </a:rPr>
              <a:t>Reuse </a:t>
            </a:r>
            <a:r>
              <a:rPr lang="en-US" altLang="zh-CN" sz="1600" kern="0" dirty="0">
                <a:latin typeface="Calibri" pitchFamily="34" charset="0"/>
                <a:ea typeface="楷体_GB2312" pitchFamily="49" charset="-122"/>
                <a:cs typeface="Calibri" pitchFamily="34" charset="0"/>
              </a:rPr>
              <a:t>Oriented Requirements Modeling (</a:t>
            </a:r>
            <a:r>
              <a:rPr lang="en-US" altLang="zh-CN" sz="1600" kern="0" dirty="0" smtClean="0">
                <a:latin typeface="Calibri" pitchFamily="34" charset="0"/>
                <a:ea typeface="楷体_GB2312" pitchFamily="49" charset="-122"/>
                <a:cs typeface="Calibri" pitchFamily="34" charset="0"/>
              </a:rPr>
              <a:t>book)</a:t>
            </a:r>
          </a:p>
          <a:p>
            <a:pPr lvl="1"/>
            <a:r>
              <a:rPr lang="en-US" altLang="zh-CN" sz="2000" kern="0" dirty="0" smtClean="0">
                <a:latin typeface="Calibri" pitchFamily="34" charset="0"/>
                <a:ea typeface="楷体_GB2312" pitchFamily="49" charset="-122"/>
                <a:cs typeface="Calibri" pitchFamily="34" charset="0"/>
              </a:rPr>
              <a:t>Design </a:t>
            </a:r>
            <a:r>
              <a:rPr lang="en-US" altLang="zh-CN" sz="2000" kern="0" dirty="0">
                <a:latin typeface="Calibri" pitchFamily="34" charset="0"/>
                <a:ea typeface="楷体_GB2312" pitchFamily="49" charset="-122"/>
                <a:cs typeface="Calibri" pitchFamily="34" charset="0"/>
              </a:rPr>
              <a:t>and Implementation of Component-based Systems (</a:t>
            </a:r>
            <a:r>
              <a:rPr lang="en-US" altLang="zh-CN" sz="2000" kern="0" dirty="0" smtClean="0">
                <a:latin typeface="Calibri" pitchFamily="34" charset="0"/>
                <a:ea typeface="楷体_GB2312" pitchFamily="49" charset="-122"/>
                <a:cs typeface="Calibri" pitchFamily="34" charset="0"/>
              </a:rPr>
              <a:t>book)</a:t>
            </a:r>
          </a:p>
          <a:p>
            <a:pPr lvl="1"/>
            <a:r>
              <a:rPr lang="en-US" altLang="zh-CN" sz="2000" kern="0" dirty="0" smtClean="0">
                <a:latin typeface="Calibri" pitchFamily="34" charset="0"/>
                <a:ea typeface="楷体_GB2312" pitchFamily="49" charset="-122"/>
                <a:cs typeface="Calibri" pitchFamily="34" charset="0"/>
              </a:rPr>
              <a:t>Solution </a:t>
            </a:r>
            <a:r>
              <a:rPr lang="en-US" altLang="zh-CN" sz="2000" kern="0" dirty="0">
                <a:latin typeface="Calibri" pitchFamily="34" charset="0"/>
                <a:ea typeface="楷体_GB2312" pitchFamily="49" charset="-122"/>
                <a:cs typeface="Calibri" pitchFamily="34" charset="0"/>
              </a:rPr>
              <a:t>Engineering (courseware with </a:t>
            </a:r>
            <a:r>
              <a:rPr lang="en-US" altLang="zh-CN" sz="2000" kern="0" dirty="0" smtClean="0">
                <a:latin typeface="Calibri" pitchFamily="34" charset="0"/>
                <a:ea typeface="楷体_GB2312" pitchFamily="49" charset="-122"/>
                <a:cs typeface="Calibri" pitchFamily="34" charset="0"/>
              </a:rPr>
              <a:t>IBM)</a:t>
            </a:r>
          </a:p>
          <a:p>
            <a:r>
              <a:rPr lang="en-US" altLang="zh-CN" sz="3200" kern="0" dirty="0" smtClean="0">
                <a:latin typeface="Calibri" pitchFamily="34" charset="0"/>
                <a:cs typeface="Calibri" pitchFamily="34" charset="0"/>
              </a:rPr>
              <a:t>Standardization</a:t>
            </a:r>
          </a:p>
          <a:p>
            <a:pPr lvl="1"/>
            <a:r>
              <a:rPr lang="en-US" altLang="zh-CN" sz="1600" kern="0" dirty="0" smtClean="0">
                <a:latin typeface="Calibri" pitchFamily="34" charset="0"/>
                <a:ea typeface="楷体_GB2312" pitchFamily="49" charset="-122"/>
                <a:cs typeface="Calibri" pitchFamily="34" charset="0"/>
              </a:rPr>
              <a:t>Leading </a:t>
            </a:r>
            <a:r>
              <a:rPr lang="en-US" altLang="zh-CN" sz="1600" kern="0" dirty="0">
                <a:latin typeface="Calibri" pitchFamily="34" charset="0"/>
                <a:ea typeface="楷体_GB2312" pitchFamily="49" charset="-122"/>
                <a:cs typeface="Calibri" pitchFamily="34" charset="0"/>
              </a:rPr>
              <a:t>Componentization Standard Series of China IT Industry from </a:t>
            </a:r>
            <a:r>
              <a:rPr lang="en-US" altLang="zh-CN" sz="1600" kern="0" dirty="0" smtClean="0">
                <a:latin typeface="Calibri" pitchFamily="34" charset="0"/>
                <a:ea typeface="楷体_GB2312" pitchFamily="49" charset="-122"/>
                <a:cs typeface="Calibri" pitchFamily="34" charset="0"/>
              </a:rPr>
              <a:t>2005</a:t>
            </a:r>
          </a:p>
          <a:p>
            <a:pPr lvl="1"/>
            <a:r>
              <a:rPr lang="en-US" altLang="zh-CN" sz="2000" kern="0" dirty="0" smtClean="0">
                <a:latin typeface="Calibri" pitchFamily="34" charset="0"/>
                <a:ea typeface="楷体_GB2312" pitchFamily="49" charset="-122"/>
                <a:cs typeface="Calibri" pitchFamily="34" charset="0"/>
              </a:rPr>
              <a:t>Release </a:t>
            </a:r>
            <a:r>
              <a:rPr lang="en-US" altLang="zh-CN" sz="2000" kern="0" dirty="0">
                <a:latin typeface="Calibri" pitchFamily="34" charset="0"/>
                <a:ea typeface="楷体_GB2312" pitchFamily="49" charset="-122"/>
                <a:cs typeface="Calibri" pitchFamily="34" charset="0"/>
              </a:rPr>
              <a:t>Software Component Model Specification in 2009</a:t>
            </a:r>
          </a:p>
          <a:p>
            <a:endParaRPr lang="zh-CN" altLang="en-US" dirty="0"/>
          </a:p>
        </p:txBody>
      </p:sp>
      <p:sp>
        <p:nvSpPr>
          <p:cNvPr id="2" name="日期占位符 1"/>
          <p:cNvSpPr>
            <a:spLocks noGrp="1"/>
          </p:cNvSpPr>
          <p:nvPr>
            <p:ph type="dt" sz="half" idx="10"/>
          </p:nvPr>
        </p:nvSpPr>
        <p:spPr/>
        <p:txBody>
          <a:bodyPr/>
          <a:lstStyle/>
          <a:p>
            <a:fld id="{66428DA6-371A-4760-A168-8AE52FFC4E34}" type="datetime1">
              <a:rPr lang="en-US" altLang="zh-CN" smtClean="0"/>
              <a:pPr/>
              <a:t>11-9-27</a:t>
            </a:fld>
            <a:endParaRPr lang="zh-CN" altLang="en-US"/>
          </a:p>
        </p:txBody>
      </p:sp>
      <p:sp>
        <p:nvSpPr>
          <p:cNvPr id="3" name="灯片编号占位符 2"/>
          <p:cNvSpPr>
            <a:spLocks noGrp="1"/>
          </p:cNvSpPr>
          <p:nvPr>
            <p:ph type="sldNum" sz="quarter" idx="12"/>
          </p:nvPr>
        </p:nvSpPr>
        <p:spPr/>
        <p:txBody>
          <a:bodyPr/>
          <a:lstStyle/>
          <a:p>
            <a:fld id="{FB66567B-6BB6-477E-BC27-473F1BE5CFAB}" type="slidenum">
              <a:rPr lang="zh-CN" altLang="en-US" smtClean="0"/>
              <a:pPr/>
              <a:t>41</a:t>
            </a:fld>
            <a:endParaRPr lang="zh-CN" altLang="en-US"/>
          </a:p>
        </p:txBody>
      </p:sp>
    </p:spTree>
    <p:extLst>
      <p:ext uri="{BB962C8B-B14F-4D97-AF65-F5344CB8AC3E}">
        <p14:creationId xmlns:p14="http://schemas.microsoft.com/office/powerpoint/2010/main" val="176341489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4438" y="4662835"/>
            <a:ext cx="1277937"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标题 1"/>
          <p:cNvSpPr>
            <a:spLocks noGrp="1"/>
          </p:cNvSpPr>
          <p:nvPr>
            <p:ph type="title"/>
          </p:nvPr>
        </p:nvSpPr>
        <p:spPr>
          <a:xfrm>
            <a:off x="467544" y="184697"/>
            <a:ext cx="8229600" cy="633412"/>
          </a:xfrm>
        </p:spPr>
        <p:txBody>
          <a:bodyPr>
            <a:normAutofit/>
          </a:bodyPr>
          <a:lstStyle/>
          <a:p>
            <a:pPr algn="r"/>
            <a:r>
              <a:rPr lang="en-US" altLang="zh-CN" sz="2800" dirty="0" smtClean="0"/>
              <a:t>ABC Future</a:t>
            </a:r>
            <a:endParaRPr lang="zh-CN" altLang="en-US" sz="2800" dirty="0" smtClean="0"/>
          </a:p>
        </p:txBody>
      </p:sp>
      <p:sp>
        <p:nvSpPr>
          <p:cNvPr id="13316" name="内容占位符 2"/>
          <p:cNvSpPr>
            <a:spLocks noGrp="1"/>
          </p:cNvSpPr>
          <p:nvPr>
            <p:ph idx="1"/>
          </p:nvPr>
        </p:nvSpPr>
        <p:spPr>
          <a:xfrm>
            <a:off x="179388" y="936625"/>
            <a:ext cx="8786812" cy="3000375"/>
          </a:xfrm>
        </p:spPr>
        <p:txBody>
          <a:bodyPr/>
          <a:lstStyle/>
          <a:p>
            <a:r>
              <a:rPr lang="en-US" altLang="zh-CN" sz="2400" smtClean="0"/>
              <a:t>Open Source as Eclipse Plug-ins</a:t>
            </a:r>
          </a:p>
          <a:p>
            <a:pPr lvl="1">
              <a:buFont typeface="Arial" pitchFamily="34" charset="0"/>
              <a:buChar char="•"/>
            </a:pPr>
            <a:r>
              <a:rPr lang="en-US" altLang="zh-CN" sz="2000" smtClean="0"/>
              <a:t>An extensible and customizable integrated engineering environment</a:t>
            </a:r>
            <a:endParaRPr lang="zh-CN" altLang="en-US" sz="2000" smtClean="0"/>
          </a:p>
          <a:p>
            <a:r>
              <a:rPr lang="en-US" altLang="zh-CN" sz="2400" smtClean="0"/>
              <a:t>Support Internetware</a:t>
            </a:r>
          </a:p>
          <a:p>
            <a:pPr lvl="1">
              <a:buFont typeface="Arial" pitchFamily="34" charset="0"/>
              <a:buChar char="•"/>
            </a:pPr>
            <a:r>
              <a:rPr lang="en-US" altLang="zh-CN" sz="2000" smtClean="0"/>
              <a:t>A new software paradigm of Internet as a Computer</a:t>
            </a:r>
          </a:p>
          <a:p>
            <a:pPr lvl="1">
              <a:buFont typeface="Arial" pitchFamily="34" charset="0"/>
              <a:buChar char="•"/>
            </a:pPr>
            <a:r>
              <a:rPr lang="en-US" altLang="zh-CN" sz="2000" smtClean="0"/>
              <a:t>Design decision in architecting</a:t>
            </a:r>
          </a:p>
          <a:p>
            <a:pPr lvl="1">
              <a:buFont typeface="Arial" pitchFamily="34" charset="0"/>
              <a:buChar char="•"/>
            </a:pPr>
            <a:r>
              <a:rPr lang="en-US" altLang="zh-CN" sz="2000" smtClean="0"/>
              <a:t>Software architecture documentation with rich knowledge</a:t>
            </a:r>
          </a:p>
          <a:p>
            <a:pPr lvl="1">
              <a:buFont typeface="Arial" pitchFamily="34" charset="0"/>
              <a:buChar char="•"/>
            </a:pPr>
            <a:r>
              <a:rPr lang="en-US" altLang="zh-CN" sz="2000" smtClean="0"/>
              <a:t>Software architecture at runtime for high confidence</a:t>
            </a:r>
          </a:p>
        </p:txBody>
      </p:sp>
      <p:grpSp>
        <p:nvGrpSpPr>
          <p:cNvPr id="13318" name="组合 131"/>
          <p:cNvGrpSpPr>
            <a:grpSpLocks/>
          </p:cNvGrpSpPr>
          <p:nvPr/>
        </p:nvGrpSpPr>
        <p:grpSpPr bwMode="auto">
          <a:xfrm>
            <a:off x="323529" y="3790206"/>
            <a:ext cx="3034035" cy="2951162"/>
            <a:chOff x="252053" y="3428998"/>
            <a:chExt cx="3034024" cy="2951357"/>
          </a:xfrm>
        </p:grpSpPr>
        <p:grpSp>
          <p:nvGrpSpPr>
            <p:cNvPr id="4" name="组合 123"/>
            <p:cNvGrpSpPr/>
            <p:nvPr/>
          </p:nvGrpSpPr>
          <p:grpSpPr>
            <a:xfrm>
              <a:off x="252053" y="3428998"/>
              <a:ext cx="3034024" cy="2857541"/>
              <a:chOff x="3603395" y="2143116"/>
              <a:chExt cx="3597517" cy="3429024"/>
            </a:xfrm>
            <a:scene3d>
              <a:camera prst="orthographicFront">
                <a:rot lat="0" lon="0" rev="0"/>
              </a:camera>
              <a:lightRig rig="balanced" dir="t">
                <a:rot lat="0" lon="0" rev="8700000"/>
              </a:lightRig>
            </a:scene3d>
          </p:grpSpPr>
          <p:sp>
            <p:nvSpPr>
              <p:cNvPr id="8" name="同心圆 7"/>
              <p:cNvSpPr/>
              <p:nvPr/>
            </p:nvSpPr>
            <p:spPr>
              <a:xfrm>
                <a:off x="4032460" y="2593516"/>
                <a:ext cx="2811262" cy="2764310"/>
              </a:xfrm>
              <a:prstGeom prst="donut">
                <a:avLst>
                  <a:gd name="adj" fmla="val 5123"/>
                </a:avLst>
              </a:prstGeom>
              <a:solidFill>
                <a:srgbClr val="6699FF"/>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zh-CN" altLang="en-US" sz="1400">
                  <a:solidFill>
                    <a:schemeClr val="tx1"/>
                  </a:solidFill>
                  <a:cs typeface="Calibri" pitchFamily="34" charset="0"/>
                </a:endParaRPr>
              </a:p>
            </p:txBody>
          </p:sp>
          <p:sp>
            <p:nvSpPr>
              <p:cNvPr id="9" name="椭圆 8"/>
              <p:cNvSpPr/>
              <p:nvPr/>
            </p:nvSpPr>
            <p:spPr>
              <a:xfrm>
                <a:off x="4914896" y="2143116"/>
                <a:ext cx="1057276" cy="1021904"/>
              </a:xfrm>
              <a:prstGeom prst="ellipse">
                <a:avLst/>
              </a:prstGeom>
              <a:solidFill>
                <a:srgbClr val="6699FF"/>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eaLnBrk="0" hangingPunct="0">
                  <a:defRPr/>
                </a:pPr>
                <a:r>
                  <a:rPr lang="en-US" altLang="zh-CN" sz="1400" dirty="0">
                    <a:solidFill>
                      <a:schemeClr val="tx1"/>
                    </a:solidFill>
                    <a:cs typeface="Calibri" pitchFamily="34" charset="0"/>
                  </a:rPr>
                  <a:t>cooperative</a:t>
                </a:r>
                <a:endParaRPr lang="zh-CN" altLang="en-US" sz="1400" dirty="0">
                  <a:solidFill>
                    <a:schemeClr val="tx1"/>
                  </a:solidFill>
                  <a:cs typeface="Calibri" pitchFamily="34" charset="0"/>
                </a:endParaRPr>
              </a:p>
            </p:txBody>
          </p:sp>
          <p:sp>
            <p:nvSpPr>
              <p:cNvPr id="10" name="椭圆 9"/>
              <p:cNvSpPr/>
              <p:nvPr/>
            </p:nvSpPr>
            <p:spPr>
              <a:xfrm>
                <a:off x="3603395" y="3143248"/>
                <a:ext cx="1057276" cy="1021904"/>
              </a:xfrm>
              <a:prstGeom prst="ellipse">
                <a:avLst/>
              </a:prstGeom>
              <a:solidFill>
                <a:srgbClr val="6699FF"/>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eaLnBrk="0" hangingPunct="0">
                  <a:defRPr/>
                </a:pPr>
                <a:r>
                  <a:rPr lang="en-US" altLang="zh-CN" sz="1400" dirty="0">
                    <a:solidFill>
                      <a:schemeClr val="tx1"/>
                    </a:solidFill>
                    <a:cs typeface="Calibri" pitchFamily="34" charset="0"/>
                  </a:rPr>
                  <a:t>situational</a:t>
                </a:r>
                <a:endParaRPr lang="zh-CN" altLang="en-US" sz="1400" dirty="0">
                  <a:solidFill>
                    <a:schemeClr val="tx1"/>
                  </a:solidFill>
                  <a:cs typeface="Calibri" pitchFamily="34" charset="0"/>
                </a:endParaRPr>
              </a:p>
            </p:txBody>
          </p:sp>
          <p:sp>
            <p:nvSpPr>
              <p:cNvPr id="11" name="椭圆 10"/>
              <p:cNvSpPr/>
              <p:nvPr/>
            </p:nvSpPr>
            <p:spPr>
              <a:xfrm>
                <a:off x="6143636" y="3192914"/>
                <a:ext cx="1057276" cy="1021904"/>
              </a:xfrm>
              <a:prstGeom prst="ellipse">
                <a:avLst/>
              </a:prstGeom>
              <a:solidFill>
                <a:srgbClr val="6699FF"/>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eaLnBrk="0" hangingPunct="0">
                  <a:defRPr/>
                </a:pPr>
                <a:r>
                  <a:rPr lang="en-US" altLang="zh-CN" sz="1400" dirty="0">
                    <a:solidFill>
                      <a:schemeClr val="tx1"/>
                    </a:solidFill>
                    <a:cs typeface="Calibri" pitchFamily="34" charset="0"/>
                  </a:rPr>
                  <a:t>emergent</a:t>
                </a:r>
                <a:endParaRPr lang="zh-CN" altLang="en-US" sz="1400" dirty="0">
                  <a:solidFill>
                    <a:schemeClr val="tx1"/>
                  </a:solidFill>
                  <a:cs typeface="Calibri" pitchFamily="34" charset="0"/>
                </a:endParaRPr>
              </a:p>
            </p:txBody>
          </p:sp>
          <p:sp>
            <p:nvSpPr>
              <p:cNvPr id="12" name="椭圆 11"/>
              <p:cNvSpPr/>
              <p:nvPr/>
            </p:nvSpPr>
            <p:spPr>
              <a:xfrm>
                <a:off x="5643570" y="4550236"/>
                <a:ext cx="1057276" cy="1021904"/>
              </a:xfrm>
              <a:prstGeom prst="ellipse">
                <a:avLst/>
              </a:prstGeom>
              <a:solidFill>
                <a:srgbClr val="6699FF"/>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eaLnBrk="0" hangingPunct="0">
                  <a:defRPr/>
                </a:pPr>
                <a:r>
                  <a:rPr lang="en-US" altLang="zh-CN" sz="1400" dirty="0">
                    <a:solidFill>
                      <a:schemeClr val="tx1"/>
                    </a:solidFill>
                    <a:cs typeface="Calibri" pitchFamily="34" charset="0"/>
                  </a:rPr>
                  <a:t>evolvable</a:t>
                </a:r>
                <a:endParaRPr lang="zh-CN" altLang="en-US" sz="1400" dirty="0">
                  <a:solidFill>
                    <a:schemeClr val="tx1"/>
                  </a:solidFill>
                  <a:cs typeface="Calibri" pitchFamily="34" charset="0"/>
                </a:endParaRPr>
              </a:p>
            </p:txBody>
          </p:sp>
          <p:sp>
            <p:nvSpPr>
              <p:cNvPr id="13" name="椭圆 12"/>
              <p:cNvSpPr/>
              <p:nvPr/>
            </p:nvSpPr>
            <p:spPr>
              <a:xfrm>
                <a:off x="4129078" y="4500570"/>
                <a:ext cx="1057276" cy="1021904"/>
              </a:xfrm>
              <a:prstGeom prst="ellipse">
                <a:avLst/>
              </a:prstGeom>
              <a:solidFill>
                <a:srgbClr val="6699FF"/>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eaLnBrk="0" hangingPunct="0">
                  <a:defRPr/>
                </a:pPr>
                <a:r>
                  <a:rPr lang="en-US" altLang="zh-CN" sz="1400" dirty="0">
                    <a:solidFill>
                      <a:schemeClr val="tx1"/>
                    </a:solidFill>
                    <a:cs typeface="Calibri" pitchFamily="34" charset="0"/>
                  </a:rPr>
                  <a:t>autonomous</a:t>
                </a:r>
                <a:endParaRPr lang="zh-CN" altLang="en-US" sz="1400" dirty="0">
                  <a:solidFill>
                    <a:schemeClr val="tx1"/>
                  </a:solidFill>
                  <a:cs typeface="Calibri" pitchFamily="34" charset="0"/>
                </a:endParaRPr>
              </a:p>
            </p:txBody>
          </p:sp>
        </p:grpSp>
        <p:sp>
          <p:nvSpPr>
            <p:cNvPr id="7" name="Text Box 29"/>
            <p:cNvSpPr txBox="1">
              <a:spLocks noChangeArrowheads="1"/>
            </p:cNvSpPr>
            <p:nvPr/>
          </p:nvSpPr>
          <p:spPr bwMode="auto">
            <a:xfrm>
              <a:off x="1108034" y="6072360"/>
              <a:ext cx="1393820" cy="307995"/>
            </a:xfrm>
            <a:prstGeom prst="rect">
              <a:avLst/>
            </a:prstGeom>
            <a:noFill/>
            <a:ln w="9525" algn="ctr">
              <a:noFill/>
              <a:miter lim="800000"/>
              <a:headEnd/>
              <a:tailEnd/>
            </a:ln>
          </p:spPr>
          <p:txBody>
            <a:bodyPr>
              <a:spAutoFit/>
            </a:bodyPr>
            <a:lstStyle/>
            <a:p>
              <a:pPr eaLnBrk="0" hangingPunct="0">
                <a:defRPr/>
              </a:pPr>
              <a:r>
                <a:rPr lang="en-US" altLang="zh-CN" sz="1400" dirty="0">
                  <a:latin typeface="Calibri" pitchFamily="34" charset="0"/>
                  <a:ea typeface="+mn-ea"/>
                  <a:cs typeface="Calibri" pitchFamily="34" charset="0"/>
                </a:rPr>
                <a:t>trustworthy</a:t>
              </a:r>
            </a:p>
          </p:txBody>
        </p:sp>
      </p:grpSp>
      <p:pic>
        <p:nvPicPr>
          <p:cNvPr id="1129474" name="Picture 2"/>
          <p:cNvPicPr>
            <a:picLocks noChangeAspect="1" noChangeArrowheads="1"/>
          </p:cNvPicPr>
          <p:nvPr/>
        </p:nvPicPr>
        <p:blipFill>
          <a:blip r:embed="rId4" cstate="print"/>
          <a:srcRect/>
          <a:stretch>
            <a:fillRect/>
          </a:stretch>
        </p:blipFill>
        <p:spPr bwMode="auto">
          <a:xfrm>
            <a:off x="2786050" y="3929066"/>
            <a:ext cx="5572164" cy="2357454"/>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16" name="图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5680"/>
            <a:ext cx="1303336" cy="506559"/>
          </a:xfrm>
          <a:prstGeom prst="rect">
            <a:avLst/>
          </a:prstGeom>
        </p:spPr>
      </p:pic>
      <p:sp>
        <p:nvSpPr>
          <p:cNvPr id="17" name="Line 4"/>
          <p:cNvSpPr>
            <a:spLocks noChangeShapeType="1"/>
          </p:cNvSpPr>
          <p:nvPr/>
        </p:nvSpPr>
        <p:spPr bwMode="auto">
          <a:xfrm>
            <a:off x="4499992" y="764704"/>
            <a:ext cx="4608512" cy="0"/>
          </a:xfrm>
          <a:prstGeom prst="line">
            <a:avLst/>
          </a:prstGeom>
          <a:noFill/>
          <a:ln w="38100">
            <a:solidFill>
              <a:srgbClr val="FF99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rgbClr val="995C00"/>
                  </a:outerShdw>
                </a:effectLst>
              </a14:hiddenEffects>
            </a:ext>
          </a:extLst>
        </p:spPr>
        <p:txBody>
          <a:bodyPr wrap="none"/>
          <a:lstStyle/>
          <a:p>
            <a:endParaRPr lang="zh-CN" altLang="en-US"/>
          </a:p>
        </p:txBody>
      </p:sp>
      <p:sp>
        <p:nvSpPr>
          <p:cNvPr id="2" name="日期占位符 1"/>
          <p:cNvSpPr>
            <a:spLocks noGrp="1"/>
          </p:cNvSpPr>
          <p:nvPr>
            <p:ph type="dt" sz="half" idx="10"/>
          </p:nvPr>
        </p:nvSpPr>
        <p:spPr/>
        <p:txBody>
          <a:bodyPr/>
          <a:lstStyle/>
          <a:p>
            <a:fld id="{E1DBA7FE-04D2-4E5F-9ADB-E36730A07170}" type="datetime1">
              <a:rPr lang="en-US" altLang="zh-CN" smtClean="0"/>
              <a:pPr/>
              <a:t>11-9-27</a:t>
            </a:fld>
            <a:endParaRPr lang="zh-CN" altLang="en-US"/>
          </a:p>
        </p:txBody>
      </p:sp>
      <p:sp>
        <p:nvSpPr>
          <p:cNvPr id="3" name="灯片编号占位符 2"/>
          <p:cNvSpPr>
            <a:spLocks noGrp="1"/>
          </p:cNvSpPr>
          <p:nvPr>
            <p:ph type="sldNum" sz="quarter" idx="12"/>
          </p:nvPr>
        </p:nvSpPr>
        <p:spPr/>
        <p:txBody>
          <a:bodyPr/>
          <a:lstStyle/>
          <a:p>
            <a:fld id="{FB66567B-6BB6-477E-BC27-473F1BE5CFAB}" type="slidenum">
              <a:rPr lang="zh-CN" altLang="en-US" smtClean="0"/>
              <a:pPr/>
              <a:t>42</a:t>
            </a:fld>
            <a:endParaRPr lang="zh-CN" altLang="en-US"/>
          </a:p>
        </p:txBody>
      </p:sp>
    </p:spTree>
    <p:extLst>
      <p:ext uri="{BB962C8B-B14F-4D97-AF65-F5344CB8AC3E}">
        <p14:creationId xmlns:p14="http://schemas.microsoft.com/office/powerpoint/2010/main" val="191679678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灯片编号占位符 3"/>
          <p:cNvSpPr>
            <a:spLocks noGrp="1"/>
          </p:cNvSpPr>
          <p:nvPr>
            <p:ph type="sldNum" sz="quarter" idx="12"/>
          </p:nvPr>
        </p:nvSpPr>
        <p:spPr>
          <a:noFill/>
        </p:spPr>
        <p:txBody>
          <a:bodyPr/>
          <a:lstStyle>
            <a:lvl1pPr eaLnBrk="0" hangingPunct="0">
              <a:defRPr kumimoji="1" sz="2400">
                <a:solidFill>
                  <a:schemeClr val="tx1"/>
                </a:solidFill>
                <a:latin typeface="Tahoma" pitchFamily="34" charset="0"/>
                <a:ea typeface="宋体" pitchFamily="2" charset="-122"/>
              </a:defRPr>
            </a:lvl1pPr>
            <a:lvl2pPr marL="742950" indent="-285750" eaLnBrk="0" hangingPunct="0">
              <a:defRPr kumimoji="1" sz="2400">
                <a:solidFill>
                  <a:schemeClr val="tx1"/>
                </a:solidFill>
                <a:latin typeface="Tahoma" pitchFamily="34" charset="0"/>
                <a:ea typeface="宋体" pitchFamily="2" charset="-122"/>
              </a:defRPr>
            </a:lvl2pPr>
            <a:lvl3pPr marL="1143000" indent="-228600" eaLnBrk="0" hangingPunct="0">
              <a:defRPr kumimoji="1" sz="2400">
                <a:solidFill>
                  <a:schemeClr val="tx1"/>
                </a:solidFill>
                <a:latin typeface="Tahoma" pitchFamily="34" charset="0"/>
                <a:ea typeface="宋体" pitchFamily="2" charset="-122"/>
              </a:defRPr>
            </a:lvl3pPr>
            <a:lvl4pPr marL="1600200" indent="-228600" eaLnBrk="0" hangingPunct="0">
              <a:defRPr kumimoji="1" sz="2400">
                <a:solidFill>
                  <a:schemeClr val="tx1"/>
                </a:solidFill>
                <a:latin typeface="Tahoma" pitchFamily="34" charset="0"/>
                <a:ea typeface="宋体" pitchFamily="2" charset="-122"/>
              </a:defRPr>
            </a:lvl4pPr>
            <a:lvl5pPr marL="2057400" indent="-228600" eaLnBrk="0" hangingPunct="0">
              <a:defRPr kumimoji="1"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pitchFamily="34" charset="0"/>
                <a:ea typeface="宋体" pitchFamily="2" charset="-122"/>
              </a:defRPr>
            </a:lvl9pPr>
          </a:lstStyle>
          <a:p>
            <a:pPr eaLnBrk="1" hangingPunct="1"/>
            <a:fld id="{25006D94-7873-491D-A5AA-F508AB383F9B}" type="slidenum">
              <a:rPr kumimoji="0" lang="en-US" altLang="zh-CN" sz="1400" smtClean="0"/>
              <a:pPr eaLnBrk="1" hangingPunct="1"/>
              <a:t>43</a:t>
            </a:fld>
            <a:endParaRPr kumimoji="0" lang="en-US" altLang="zh-CN" sz="1400" smtClean="0"/>
          </a:p>
        </p:txBody>
      </p:sp>
      <p:sp>
        <p:nvSpPr>
          <p:cNvPr id="22531" name="Line 4"/>
          <p:cNvSpPr>
            <a:spLocks noChangeShapeType="1"/>
          </p:cNvSpPr>
          <p:nvPr/>
        </p:nvSpPr>
        <p:spPr bwMode="auto">
          <a:xfrm>
            <a:off x="2195736" y="1052736"/>
            <a:ext cx="6878538" cy="0"/>
          </a:xfrm>
          <a:prstGeom prst="line">
            <a:avLst/>
          </a:prstGeom>
          <a:noFill/>
          <a:ln w="38100">
            <a:solidFill>
              <a:srgbClr val="FF99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rgbClr val="995C00"/>
                  </a:outerShdw>
                </a:effectLst>
              </a14:hiddenEffects>
            </a:ext>
          </a:extLst>
        </p:spPr>
        <p:txBody>
          <a:bodyPr wrap="none"/>
          <a:lstStyle/>
          <a:p>
            <a:endParaRPr lang="zh-CN" altLang="en-US"/>
          </a:p>
        </p:txBody>
      </p:sp>
      <p:sp>
        <p:nvSpPr>
          <p:cNvPr id="914441" name="Rectangle 9"/>
          <p:cNvSpPr>
            <a:spLocks noChangeArrowheads="1"/>
          </p:cNvSpPr>
          <p:nvPr/>
        </p:nvSpPr>
        <p:spPr bwMode="auto">
          <a:xfrm>
            <a:off x="1159321" y="374303"/>
            <a:ext cx="7877175" cy="606425"/>
          </a:xfrm>
          <a:prstGeom prst="rect">
            <a:avLst/>
          </a:prstGeom>
          <a:solidFill>
            <a:srgbClr val="FFFFFF"/>
          </a:solidFill>
          <a:ln>
            <a:noFill/>
          </a:ln>
          <a:effectLst/>
          <a:extLs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a:defRPr/>
            </a:pPr>
            <a:r>
              <a:rPr lang="en-US" altLang="zh-CN" sz="2800" b="1" dirty="0">
                <a:solidFill>
                  <a:srgbClr val="0000FF"/>
                </a:solidFill>
                <a:effectLst>
                  <a:outerShdw blurRad="38100" dist="38100" dir="2700000" algn="tl">
                    <a:srgbClr val="C0C0C0"/>
                  </a:outerShdw>
                </a:effectLst>
                <a:latin typeface="Comic Sans MS" pitchFamily="66" charset="0"/>
                <a:ea typeface="黑体" pitchFamily="2" charset="-122"/>
              </a:rPr>
              <a:t>Representative Research Groups (4/5)</a:t>
            </a:r>
          </a:p>
        </p:txBody>
      </p:sp>
      <p:sp>
        <p:nvSpPr>
          <p:cNvPr id="22534" name="Text Box 10"/>
          <p:cNvSpPr txBox="1">
            <a:spLocks noChangeArrowheads="1"/>
          </p:cNvSpPr>
          <p:nvPr/>
        </p:nvSpPr>
        <p:spPr bwMode="auto">
          <a:xfrm>
            <a:off x="288925" y="1124744"/>
            <a:ext cx="8675688"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5125" indent="-365125" eaLnBrk="0" hangingPunct="0">
              <a:defRPr kumimoji="1" sz="2400">
                <a:solidFill>
                  <a:schemeClr val="tx1"/>
                </a:solidFill>
                <a:latin typeface="Tahoma" pitchFamily="34" charset="0"/>
                <a:ea typeface="宋体" pitchFamily="2" charset="-122"/>
              </a:defRPr>
            </a:lvl1pPr>
            <a:lvl2pPr marL="742950" indent="-285750" eaLnBrk="0" hangingPunct="0">
              <a:defRPr kumimoji="1" sz="2400">
                <a:solidFill>
                  <a:schemeClr val="tx1"/>
                </a:solidFill>
                <a:latin typeface="Tahoma" pitchFamily="34" charset="0"/>
                <a:ea typeface="宋体" pitchFamily="2" charset="-122"/>
              </a:defRPr>
            </a:lvl2pPr>
            <a:lvl3pPr marL="1143000" indent="-228600" eaLnBrk="0" hangingPunct="0">
              <a:defRPr kumimoji="1" sz="2400">
                <a:solidFill>
                  <a:schemeClr val="tx1"/>
                </a:solidFill>
                <a:latin typeface="Tahoma" pitchFamily="34" charset="0"/>
                <a:ea typeface="宋体" pitchFamily="2" charset="-122"/>
              </a:defRPr>
            </a:lvl3pPr>
            <a:lvl4pPr marL="1600200" indent="-228600" eaLnBrk="0" hangingPunct="0">
              <a:defRPr kumimoji="1" sz="2400">
                <a:solidFill>
                  <a:schemeClr val="tx1"/>
                </a:solidFill>
                <a:latin typeface="Tahoma" pitchFamily="34" charset="0"/>
                <a:ea typeface="宋体" pitchFamily="2" charset="-122"/>
              </a:defRPr>
            </a:lvl4pPr>
            <a:lvl5pPr marL="2057400" indent="-228600" eaLnBrk="0" hangingPunct="0">
              <a:defRPr kumimoji="1"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pitchFamily="34" charset="0"/>
                <a:ea typeface="宋体" pitchFamily="2" charset="-122"/>
              </a:defRPr>
            </a:lvl9pPr>
          </a:lstStyle>
          <a:p>
            <a:pPr eaLnBrk="1" hangingPunct="1">
              <a:lnSpc>
                <a:spcPct val="150000"/>
              </a:lnSpc>
            </a:pPr>
            <a:r>
              <a:rPr lang="en-US" altLang="zh-CN" dirty="0">
                <a:solidFill>
                  <a:schemeClr val="accent2"/>
                </a:solidFill>
              </a:rPr>
              <a:t>Fudan University</a:t>
            </a:r>
          </a:p>
          <a:p>
            <a:pPr eaLnBrk="1" hangingPunct="1">
              <a:lnSpc>
                <a:spcPct val="150000"/>
              </a:lnSpc>
              <a:buFontTx/>
              <a:buChar char="•"/>
            </a:pPr>
            <a:r>
              <a:rPr lang="en-US" altLang="zh-CN" dirty="0">
                <a:solidFill>
                  <a:srgbClr val="0000FF"/>
                </a:solidFill>
              </a:rPr>
              <a:t>Focus</a:t>
            </a:r>
            <a:r>
              <a:rPr lang="en-US" altLang="zh-CN" dirty="0"/>
              <a:t>: adaptive architecture</a:t>
            </a:r>
          </a:p>
          <a:p>
            <a:pPr eaLnBrk="1" hangingPunct="1">
              <a:lnSpc>
                <a:spcPct val="150000"/>
              </a:lnSpc>
              <a:buFontTx/>
              <a:buChar char="•"/>
            </a:pPr>
            <a:r>
              <a:rPr lang="en-US" altLang="zh-CN" dirty="0">
                <a:solidFill>
                  <a:srgbClr val="0000FF"/>
                </a:solidFill>
              </a:rPr>
              <a:t>Typical project</a:t>
            </a:r>
            <a:r>
              <a:rPr lang="en-US" altLang="zh-CN" dirty="0"/>
              <a:t> </a:t>
            </a:r>
            <a:endParaRPr lang="en-US" altLang="zh-CN" dirty="0" smtClean="0"/>
          </a:p>
          <a:p>
            <a:pPr lvl="1" eaLnBrk="1" hangingPunct="1">
              <a:lnSpc>
                <a:spcPct val="150000"/>
              </a:lnSpc>
              <a:buFontTx/>
              <a:buChar char="•"/>
            </a:pPr>
            <a:r>
              <a:rPr lang="en-US" altLang="zh-CN" dirty="0" smtClean="0">
                <a:solidFill>
                  <a:srgbClr val="0000FF"/>
                </a:solidFill>
              </a:rPr>
              <a:t>Research </a:t>
            </a:r>
            <a:r>
              <a:rPr lang="en-US" altLang="zh-CN" dirty="0">
                <a:solidFill>
                  <a:srgbClr val="0000FF"/>
                </a:solidFill>
              </a:rPr>
              <a:t>of Confidence requirement model based adaptive fault-tolerant software architecture</a:t>
            </a:r>
            <a:endParaRPr lang="zh-CN" altLang="zh-CN" dirty="0">
              <a:solidFill>
                <a:srgbClr val="0000FF"/>
              </a:solidFill>
            </a:endParaRPr>
          </a:p>
          <a:p>
            <a:pPr eaLnBrk="1" hangingPunct="1">
              <a:lnSpc>
                <a:spcPct val="150000"/>
              </a:lnSpc>
              <a:buFontTx/>
              <a:buChar char="•"/>
            </a:pPr>
            <a:r>
              <a:rPr lang="en-US" altLang="zh-CN" dirty="0" smtClean="0">
                <a:solidFill>
                  <a:srgbClr val="0000FF"/>
                </a:solidFill>
              </a:rPr>
              <a:t>Website</a:t>
            </a:r>
            <a:r>
              <a:rPr lang="en-US" altLang="zh-CN" dirty="0"/>
              <a:t>: </a:t>
            </a:r>
            <a:r>
              <a:rPr lang="en-US" altLang="zh-CN" sz="1800" dirty="0">
                <a:hlinkClick r:id="rId3"/>
              </a:rPr>
              <a:t>http://www.se.fudan.edu.cn</a:t>
            </a:r>
            <a:r>
              <a:rPr lang="en-US" altLang="zh-CN" sz="1800" dirty="0"/>
              <a:t> </a:t>
            </a:r>
          </a:p>
          <a:p>
            <a:pPr eaLnBrk="1" hangingPunct="1">
              <a:lnSpc>
                <a:spcPct val="150000"/>
              </a:lnSpc>
              <a:buFontTx/>
              <a:buChar char="•"/>
            </a:pPr>
            <a:r>
              <a:rPr lang="en-US" altLang="zh-CN" dirty="0">
                <a:solidFill>
                  <a:srgbClr val="0000FF"/>
                </a:solidFill>
              </a:rPr>
              <a:t>Main </a:t>
            </a:r>
            <a:r>
              <a:rPr lang="en-US" altLang="zh-CN" dirty="0" smtClean="0">
                <a:solidFill>
                  <a:srgbClr val="0000FF"/>
                </a:solidFill>
              </a:rPr>
              <a:t>publications</a:t>
            </a:r>
            <a:r>
              <a:rPr lang="en-US" altLang="zh-CN" dirty="0" smtClean="0"/>
              <a:t>:</a:t>
            </a:r>
            <a:endParaRPr lang="en-US" altLang="zh-CN" dirty="0"/>
          </a:p>
          <a:p>
            <a:pPr eaLnBrk="1" hangingPunct="1">
              <a:lnSpc>
                <a:spcPct val="150000"/>
              </a:lnSpc>
            </a:pPr>
            <a:r>
              <a:rPr lang="en-US" altLang="zh-CN" dirty="0"/>
              <a:t>    </a:t>
            </a:r>
            <a:r>
              <a:rPr lang="en-US" altLang="zh-CN" sz="1800" dirty="0">
                <a:latin typeface="Times New Roman" pitchFamily="18" charset="0"/>
                <a:cs typeface="Times New Roman" pitchFamily="18" charset="0"/>
              </a:rPr>
              <a:t>ICSE, ICSR, QSIC, RE, SEKE, COMPSAC, CSMR, Journal of Software, …. </a:t>
            </a: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0" y="-3748"/>
            <a:ext cx="133350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日期占位符 1"/>
          <p:cNvSpPr>
            <a:spLocks noGrp="1"/>
          </p:cNvSpPr>
          <p:nvPr>
            <p:ph type="dt" sz="half" idx="10"/>
          </p:nvPr>
        </p:nvSpPr>
        <p:spPr/>
        <p:txBody>
          <a:bodyPr/>
          <a:lstStyle/>
          <a:p>
            <a:fld id="{5484E179-4E31-4BF4-8D17-3D359169F6F7}" type="datetime1">
              <a:rPr lang="en-US" altLang="zh-CN" smtClean="0"/>
              <a:pPr/>
              <a:t>11-9-27</a:t>
            </a:fld>
            <a:endParaRPr lang="zh-CN" altLang="en-US"/>
          </a:p>
        </p:txBody>
      </p:sp>
    </p:spTree>
    <p:extLst>
      <p:ext uri="{BB962C8B-B14F-4D97-AF65-F5344CB8AC3E}">
        <p14:creationId xmlns:p14="http://schemas.microsoft.com/office/powerpoint/2010/main" val="1785304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91502"/>
            <a:ext cx="8229600" cy="1143000"/>
          </a:xfrm>
        </p:spPr>
        <p:txBody>
          <a:bodyPr>
            <a:normAutofit/>
          </a:bodyPr>
          <a:lstStyle/>
          <a:p>
            <a:pPr algn="r"/>
            <a:r>
              <a:rPr lang="en-US" altLang="zh-CN" sz="2800" dirty="0" smtClean="0">
                <a:solidFill>
                  <a:srgbClr val="000000"/>
                </a:solidFill>
              </a:rPr>
              <a:t>Self-Adaptive Architecture</a:t>
            </a:r>
            <a:endParaRPr lang="zh-CN" altLang="en-US" sz="2800" dirty="0"/>
          </a:p>
        </p:txBody>
      </p:sp>
      <p:sp>
        <p:nvSpPr>
          <p:cNvPr id="3" name="内容占位符 2"/>
          <p:cNvSpPr>
            <a:spLocks noGrp="1"/>
          </p:cNvSpPr>
          <p:nvPr>
            <p:ph idx="1"/>
          </p:nvPr>
        </p:nvSpPr>
        <p:spPr>
          <a:xfrm>
            <a:off x="457200" y="1340768"/>
            <a:ext cx="8075240" cy="4680520"/>
          </a:xfrm>
        </p:spPr>
        <p:txBody>
          <a:bodyPr>
            <a:normAutofit fontScale="92500" lnSpcReduction="10000"/>
          </a:bodyPr>
          <a:lstStyle/>
          <a:p>
            <a:r>
              <a:rPr lang="en-US" altLang="zh-CN" dirty="0" smtClean="0"/>
              <a:t>Self-Adaptive Systems: systems that can adapt their structures and behaviors at runtime for</a:t>
            </a:r>
          </a:p>
          <a:p>
            <a:pPr lvl="1"/>
            <a:r>
              <a:rPr lang="en-US" altLang="zh-CN" sz="2400" dirty="0" smtClean="0"/>
              <a:t>changing requirements</a:t>
            </a:r>
          </a:p>
          <a:p>
            <a:pPr lvl="1"/>
            <a:r>
              <a:rPr lang="en-US" altLang="zh-CN" sz="2400" dirty="0" smtClean="0"/>
              <a:t>changing environments</a:t>
            </a:r>
          </a:p>
          <a:p>
            <a:r>
              <a:rPr lang="en-US" altLang="zh-CN" dirty="0" smtClean="0"/>
              <a:t>Architecture-based Self-Adaptation</a:t>
            </a:r>
          </a:p>
          <a:p>
            <a:pPr lvl="1"/>
            <a:r>
              <a:rPr lang="en-US" altLang="zh-CN" sz="2400" dirty="0" smtClean="0"/>
              <a:t>reconfigurable architecture as the basis of adaptation decision making and execution</a:t>
            </a:r>
          </a:p>
          <a:p>
            <a:pPr lvl="2"/>
            <a:r>
              <a:rPr lang="en-US" altLang="zh-CN" sz="2000" dirty="0" smtClean="0"/>
              <a:t>architecture model as knowledge base for adaptation decision</a:t>
            </a:r>
          </a:p>
          <a:p>
            <a:pPr lvl="2"/>
            <a:r>
              <a:rPr lang="en-US" altLang="zh-CN" sz="2000" dirty="0" smtClean="0"/>
              <a:t>architectural reflection keeps the causal connection between meta-level (model) and base-level architecture (runtime architecture)</a:t>
            </a:r>
          </a:p>
          <a:p>
            <a:pPr lvl="1"/>
            <a:r>
              <a:rPr lang="en-US" altLang="zh-CN" sz="2400" dirty="0" smtClean="0"/>
              <a:t>Separation of Concern: business logic and adaptation</a:t>
            </a:r>
          </a:p>
          <a:p>
            <a:pPr lvl="1"/>
            <a:r>
              <a:rPr lang="en-US" altLang="zh-CN" sz="2400" dirty="0" smtClean="0"/>
              <a:t>flexible adaptation rules</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0" y="-3748"/>
            <a:ext cx="133350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4"/>
          <p:cNvSpPr>
            <a:spLocks noChangeShapeType="1"/>
          </p:cNvSpPr>
          <p:nvPr/>
        </p:nvSpPr>
        <p:spPr bwMode="auto">
          <a:xfrm>
            <a:off x="2265462" y="1052736"/>
            <a:ext cx="6878538" cy="0"/>
          </a:xfrm>
          <a:prstGeom prst="line">
            <a:avLst/>
          </a:prstGeom>
          <a:noFill/>
          <a:ln w="38100">
            <a:solidFill>
              <a:srgbClr val="FF99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rgbClr val="995C00"/>
                  </a:outerShdw>
                </a:effectLst>
              </a14:hiddenEffects>
            </a:ext>
          </a:extLst>
        </p:spPr>
        <p:txBody>
          <a:bodyPr wrap="none"/>
          <a:lstStyle/>
          <a:p>
            <a:endParaRPr lang="zh-CN" altLang="en-US"/>
          </a:p>
        </p:txBody>
      </p:sp>
      <p:sp>
        <p:nvSpPr>
          <p:cNvPr id="6" name="日期占位符 5"/>
          <p:cNvSpPr>
            <a:spLocks noGrp="1"/>
          </p:cNvSpPr>
          <p:nvPr>
            <p:ph type="dt" sz="half" idx="10"/>
          </p:nvPr>
        </p:nvSpPr>
        <p:spPr/>
        <p:txBody>
          <a:bodyPr/>
          <a:lstStyle/>
          <a:p>
            <a:fld id="{E5B07F35-37A6-49CE-B331-53472AA84B08}" type="datetime1">
              <a:rPr lang="en-US" altLang="zh-CN" smtClean="0"/>
              <a:pPr/>
              <a:t>11-9-27</a:t>
            </a:fld>
            <a:endParaRPr lang="zh-CN" altLang="en-US"/>
          </a:p>
        </p:txBody>
      </p:sp>
      <p:sp>
        <p:nvSpPr>
          <p:cNvPr id="7" name="灯片编号占位符 6"/>
          <p:cNvSpPr>
            <a:spLocks noGrp="1"/>
          </p:cNvSpPr>
          <p:nvPr>
            <p:ph type="sldNum" sz="quarter" idx="12"/>
          </p:nvPr>
        </p:nvSpPr>
        <p:spPr/>
        <p:txBody>
          <a:bodyPr/>
          <a:lstStyle/>
          <a:p>
            <a:fld id="{FB66567B-6BB6-477E-BC27-473F1BE5CFAB}" type="slidenum">
              <a:rPr lang="zh-CN" altLang="en-US" smtClean="0"/>
              <a:pPr/>
              <a:t>44</a:t>
            </a:fld>
            <a:endParaRPr lang="zh-CN" altLang="en-US"/>
          </a:p>
        </p:txBody>
      </p:sp>
    </p:spTree>
    <p:extLst>
      <p:ext uri="{BB962C8B-B14F-4D97-AF65-F5344CB8AC3E}">
        <p14:creationId xmlns:p14="http://schemas.microsoft.com/office/powerpoint/2010/main" val="83308927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8640"/>
            <a:ext cx="9144000" cy="1143000"/>
          </a:xfrm>
        </p:spPr>
        <p:txBody>
          <a:bodyPr>
            <a:normAutofit/>
          </a:bodyPr>
          <a:lstStyle/>
          <a:p>
            <a:pPr algn="r"/>
            <a:r>
              <a:rPr lang="en-US" altLang="zh-CN" sz="2800" dirty="0" smtClean="0">
                <a:solidFill>
                  <a:srgbClr val="000000"/>
                </a:solidFill>
              </a:rPr>
              <a:t>Self-Management and Control Structure</a:t>
            </a:r>
            <a:br>
              <a:rPr lang="en-US" altLang="zh-CN" sz="2800" dirty="0" smtClean="0">
                <a:solidFill>
                  <a:srgbClr val="000000"/>
                </a:solidFill>
              </a:rPr>
            </a:br>
            <a:r>
              <a:rPr lang="en-US" altLang="zh-CN" sz="2800" dirty="0" smtClean="0">
                <a:solidFill>
                  <a:srgbClr val="000000"/>
                </a:solidFill>
              </a:rPr>
              <a:t> of Self-Adaptive Systems</a:t>
            </a:r>
            <a:endParaRPr lang="zh-CN" altLang="en-US" sz="2800" dirty="0"/>
          </a:p>
        </p:txBody>
      </p:sp>
      <p:sp>
        <p:nvSpPr>
          <p:cNvPr id="3" name="内容占位符 2"/>
          <p:cNvSpPr>
            <a:spLocks noGrp="1"/>
          </p:cNvSpPr>
          <p:nvPr>
            <p:ph idx="1"/>
          </p:nvPr>
        </p:nvSpPr>
        <p:spPr>
          <a:xfrm>
            <a:off x="457200" y="1600201"/>
            <a:ext cx="8229600" cy="2188839"/>
          </a:xfrm>
        </p:spPr>
        <p:txBody>
          <a:bodyPr/>
          <a:lstStyle/>
          <a:p>
            <a:r>
              <a:rPr lang="en-US" altLang="zh-CN" sz="2800" dirty="0" smtClean="0"/>
              <a:t>Self-*: </a:t>
            </a:r>
            <a:r>
              <a:rPr lang="en-US" altLang="zh-CN" sz="2800" i="1" dirty="0" smtClean="0"/>
              <a:t>systems shall managing themselves.</a:t>
            </a:r>
            <a:endParaRPr lang="en-US" altLang="zh-CN" sz="2800" dirty="0" smtClean="0"/>
          </a:p>
          <a:p>
            <a:pPr marL="719138" lvl="1" indent="-358775"/>
            <a:r>
              <a:rPr lang="en-US" altLang="zh-CN" sz="2000" dirty="0" smtClean="0"/>
              <a:t>Self-tuning - performance</a:t>
            </a:r>
          </a:p>
          <a:p>
            <a:pPr marL="719138" lvl="1" indent="-358775"/>
            <a:r>
              <a:rPr lang="en-US" altLang="zh-CN" sz="2000" dirty="0" smtClean="0"/>
              <a:t>Self-configuring - flexibility</a:t>
            </a:r>
          </a:p>
          <a:p>
            <a:pPr marL="719138" lvl="1" indent="-358775"/>
            <a:r>
              <a:rPr lang="en-US" altLang="zh-CN" sz="2000" dirty="0" smtClean="0"/>
              <a:t>Self-healing</a:t>
            </a:r>
            <a:r>
              <a:rPr lang="en-US" altLang="zh-CN" sz="2000" dirty="0"/>
              <a:t> </a:t>
            </a:r>
            <a:r>
              <a:rPr lang="en-US" altLang="zh-CN" sz="2000" dirty="0" smtClean="0"/>
              <a:t>- dependability</a:t>
            </a:r>
          </a:p>
          <a:p>
            <a:pPr marL="719138" lvl="1" indent="-358775"/>
            <a:r>
              <a:rPr lang="en-US" altLang="zh-CN" sz="2000" dirty="0" smtClean="0"/>
              <a:t>Self-protecting - security/privacy</a:t>
            </a:r>
          </a:p>
          <a:p>
            <a:endParaRPr lang="zh-CN" altLang="en-US" dirty="0"/>
          </a:p>
        </p:txBody>
      </p:sp>
      <p:pic>
        <p:nvPicPr>
          <p:cNvPr id="4" name="Picture 3"/>
          <p:cNvPicPr>
            <a:picLocks noChangeAspect="1"/>
          </p:cNvPicPr>
          <p:nvPr/>
        </p:nvPicPr>
        <p:blipFill>
          <a:blip r:embed="rId3" cstate="print"/>
          <a:srcRect/>
          <a:stretch>
            <a:fillRect/>
          </a:stretch>
        </p:blipFill>
        <p:spPr bwMode="auto">
          <a:xfrm>
            <a:off x="5843058" y="2902632"/>
            <a:ext cx="3094065" cy="3068960"/>
          </a:xfrm>
          <a:prstGeom prst="rect">
            <a:avLst/>
          </a:prstGeom>
          <a:noFill/>
          <a:ln w="9525">
            <a:noFill/>
            <a:miter lim="800000"/>
            <a:headEnd/>
            <a:tailEnd/>
          </a:ln>
        </p:spPr>
      </p:pic>
      <p:sp>
        <p:nvSpPr>
          <p:cNvPr id="5" name="TextBox 4"/>
          <p:cNvSpPr txBox="1">
            <a:spLocks noChangeArrowheads="1"/>
          </p:cNvSpPr>
          <p:nvPr/>
        </p:nvSpPr>
        <p:spPr bwMode="auto">
          <a:xfrm>
            <a:off x="323528" y="3777465"/>
            <a:ext cx="6120680" cy="2215991"/>
          </a:xfrm>
          <a:prstGeom prst="rect">
            <a:avLst/>
          </a:prstGeom>
          <a:noFill/>
          <a:ln w="9525">
            <a:noFill/>
            <a:miter lim="800000"/>
            <a:headEnd/>
            <a:tailEnd/>
          </a:ln>
        </p:spPr>
        <p:txBody>
          <a:bodyPr wrap="square">
            <a:spAutoFit/>
          </a:bodyPr>
          <a:lstStyle/>
          <a:p>
            <a:r>
              <a:rPr lang="en-US" altLang="zh-CN" sz="2300" b="1" dirty="0" smtClean="0">
                <a:solidFill>
                  <a:srgbClr val="FF0000"/>
                </a:solidFill>
              </a:rPr>
              <a:t>MAPE Control Loop for Self-Adaptive System</a:t>
            </a:r>
          </a:p>
          <a:p>
            <a:r>
              <a:rPr lang="en-US" altLang="zh-CN" sz="2300" dirty="0" smtClean="0">
                <a:solidFill>
                  <a:srgbClr val="FF0000"/>
                </a:solidFill>
              </a:rPr>
              <a:t>M</a:t>
            </a:r>
            <a:r>
              <a:rPr lang="en-US" altLang="zh-CN" sz="2300" dirty="0" smtClean="0"/>
              <a:t>onitoring</a:t>
            </a:r>
            <a:endParaRPr lang="en-US" altLang="zh-CN" sz="2300" dirty="0"/>
          </a:p>
          <a:p>
            <a:r>
              <a:rPr lang="en-US" altLang="zh-CN" sz="2300" dirty="0">
                <a:solidFill>
                  <a:srgbClr val="FF0000"/>
                </a:solidFill>
              </a:rPr>
              <a:t>A</a:t>
            </a:r>
            <a:r>
              <a:rPr lang="en-US" altLang="zh-CN" sz="2300" dirty="0"/>
              <a:t>nalyzing</a:t>
            </a:r>
          </a:p>
          <a:p>
            <a:r>
              <a:rPr lang="en-US" altLang="zh-CN" sz="2300" dirty="0">
                <a:solidFill>
                  <a:srgbClr val="FF0000"/>
                </a:solidFill>
              </a:rPr>
              <a:t>P</a:t>
            </a:r>
            <a:r>
              <a:rPr lang="en-US" altLang="zh-CN" sz="2300" dirty="0"/>
              <a:t>lanning</a:t>
            </a:r>
          </a:p>
          <a:p>
            <a:r>
              <a:rPr lang="en-US" altLang="zh-CN" sz="2300" dirty="0" smtClean="0">
                <a:solidFill>
                  <a:srgbClr val="FF0000"/>
                </a:solidFill>
              </a:rPr>
              <a:t>E</a:t>
            </a:r>
            <a:r>
              <a:rPr lang="en-US" altLang="zh-CN" sz="2300" dirty="0" smtClean="0"/>
              <a:t>xecution</a:t>
            </a:r>
            <a:endParaRPr lang="en-US" altLang="zh-CN" sz="2300" dirty="0"/>
          </a:p>
        </p:txBody>
      </p:sp>
      <p:sp>
        <p:nvSpPr>
          <p:cNvPr id="6" name="矩形 5"/>
          <p:cNvSpPr/>
          <p:nvPr/>
        </p:nvSpPr>
        <p:spPr>
          <a:xfrm>
            <a:off x="2267744" y="4645005"/>
            <a:ext cx="1728192" cy="800219"/>
          </a:xfrm>
          <a:prstGeom prst="rect">
            <a:avLst/>
          </a:prstGeom>
        </p:spPr>
        <p:txBody>
          <a:bodyPr wrap="square">
            <a:spAutoFit/>
          </a:bodyPr>
          <a:lstStyle/>
          <a:p>
            <a:r>
              <a:rPr lang="en-US" altLang="zh-CN" sz="2300" dirty="0" smtClean="0"/>
              <a:t>Sensing</a:t>
            </a:r>
          </a:p>
          <a:p>
            <a:r>
              <a:rPr lang="en-US" altLang="zh-CN" sz="2300" dirty="0" smtClean="0"/>
              <a:t>Actuating</a:t>
            </a:r>
          </a:p>
        </p:txBody>
      </p:sp>
      <p:sp>
        <p:nvSpPr>
          <p:cNvPr id="7" name="矩形 6"/>
          <p:cNvSpPr/>
          <p:nvPr/>
        </p:nvSpPr>
        <p:spPr>
          <a:xfrm>
            <a:off x="1835696" y="4797152"/>
            <a:ext cx="418704" cy="446276"/>
          </a:xfrm>
          <a:prstGeom prst="rect">
            <a:avLst/>
          </a:prstGeom>
        </p:spPr>
        <p:txBody>
          <a:bodyPr wrap="none">
            <a:spAutoFit/>
          </a:bodyPr>
          <a:lstStyle/>
          <a:p>
            <a:r>
              <a:rPr lang="en-US" altLang="zh-CN" sz="2300" b="1" dirty="0" smtClean="0">
                <a:solidFill>
                  <a:srgbClr val="FF0000"/>
                </a:solidFill>
              </a:rPr>
              <a:t>+</a:t>
            </a:r>
          </a:p>
        </p:txBody>
      </p:sp>
      <p:sp>
        <p:nvSpPr>
          <p:cNvPr id="8" name="矩形 7"/>
          <p:cNvSpPr/>
          <p:nvPr/>
        </p:nvSpPr>
        <p:spPr>
          <a:xfrm>
            <a:off x="3995936" y="4788024"/>
            <a:ext cx="1944216" cy="446276"/>
          </a:xfrm>
          <a:prstGeom prst="rect">
            <a:avLst/>
          </a:prstGeom>
        </p:spPr>
        <p:txBody>
          <a:bodyPr wrap="square">
            <a:spAutoFit/>
          </a:bodyPr>
          <a:lstStyle/>
          <a:p>
            <a:r>
              <a:rPr lang="en-US" altLang="zh-CN" sz="2300" b="1" i="1" dirty="0" smtClean="0"/>
              <a:t>knowledge</a:t>
            </a:r>
            <a:endParaRPr lang="en-US" altLang="zh-CN" sz="2300" b="1" i="1" dirty="0"/>
          </a:p>
        </p:txBody>
      </p:sp>
      <p:sp>
        <p:nvSpPr>
          <p:cNvPr id="9" name="矩形 8"/>
          <p:cNvSpPr/>
          <p:nvPr/>
        </p:nvSpPr>
        <p:spPr>
          <a:xfrm>
            <a:off x="3649240" y="4788024"/>
            <a:ext cx="418704" cy="446276"/>
          </a:xfrm>
          <a:prstGeom prst="rect">
            <a:avLst/>
          </a:prstGeom>
        </p:spPr>
        <p:txBody>
          <a:bodyPr wrap="none">
            <a:spAutoFit/>
          </a:bodyPr>
          <a:lstStyle/>
          <a:p>
            <a:r>
              <a:rPr lang="en-US" altLang="zh-CN" sz="2300" b="1" dirty="0" smtClean="0">
                <a:solidFill>
                  <a:srgbClr val="FF0000"/>
                </a:solidFill>
              </a:rPr>
              <a:t>+</a:t>
            </a:r>
          </a:p>
        </p:txBody>
      </p:sp>
      <p:sp>
        <p:nvSpPr>
          <p:cNvPr id="10" name="矩形 9"/>
          <p:cNvSpPr/>
          <p:nvPr/>
        </p:nvSpPr>
        <p:spPr>
          <a:xfrm>
            <a:off x="72008" y="6237312"/>
            <a:ext cx="7236296" cy="369332"/>
          </a:xfrm>
          <a:prstGeom prst="rect">
            <a:avLst/>
          </a:prstGeom>
        </p:spPr>
        <p:txBody>
          <a:bodyPr wrap="square">
            <a:spAutoFit/>
          </a:bodyPr>
          <a:lstStyle/>
          <a:p>
            <a:r>
              <a:rPr lang="en-US" altLang="zh-CN" b="1" dirty="0" smtClean="0">
                <a:solidFill>
                  <a:srgbClr val="FF0000"/>
                </a:solidFill>
              </a:rPr>
              <a:t>The vision of autonomic computing (</a:t>
            </a:r>
            <a:r>
              <a:rPr lang="en-US" altLang="zh-CN" b="1" dirty="0" err="1" smtClean="0">
                <a:solidFill>
                  <a:srgbClr val="FF0000"/>
                </a:solidFill>
              </a:rPr>
              <a:t>Kephart</a:t>
            </a:r>
            <a:r>
              <a:rPr lang="en-US" altLang="zh-CN" b="1" dirty="0" smtClean="0">
                <a:solidFill>
                  <a:srgbClr val="FF0000"/>
                </a:solidFill>
              </a:rPr>
              <a:t> and Chess, 2003)</a:t>
            </a:r>
            <a:endParaRPr lang="en-US" altLang="zh-CN" b="1" dirty="0">
              <a:solidFill>
                <a:srgbClr val="FF0000"/>
              </a:solidFill>
            </a:endParaRPr>
          </a:p>
        </p:txBody>
      </p:sp>
      <p:sp>
        <p:nvSpPr>
          <p:cNvPr id="11" name="矩形 10"/>
          <p:cNvSpPr/>
          <p:nvPr/>
        </p:nvSpPr>
        <p:spPr>
          <a:xfrm>
            <a:off x="6094303" y="5947290"/>
            <a:ext cx="2371611" cy="338554"/>
          </a:xfrm>
          <a:prstGeom prst="rect">
            <a:avLst/>
          </a:prstGeom>
        </p:spPr>
        <p:txBody>
          <a:bodyPr wrap="none">
            <a:spAutoFit/>
          </a:bodyPr>
          <a:lstStyle/>
          <a:p>
            <a:r>
              <a:rPr lang="en-US" altLang="zh-CN" sz="1600" dirty="0" smtClean="0">
                <a:solidFill>
                  <a:srgbClr val="000000"/>
                </a:solidFill>
              </a:rPr>
              <a:t>Self-Adaptive Architecture</a:t>
            </a:r>
            <a:endParaRPr lang="zh-CN" altLang="en-US" sz="1600" dirty="0"/>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0" y="-3748"/>
            <a:ext cx="133350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Line 4"/>
          <p:cNvSpPr>
            <a:spLocks noChangeShapeType="1"/>
          </p:cNvSpPr>
          <p:nvPr/>
        </p:nvSpPr>
        <p:spPr bwMode="auto">
          <a:xfrm>
            <a:off x="2123728" y="1412776"/>
            <a:ext cx="6967661" cy="0"/>
          </a:xfrm>
          <a:prstGeom prst="line">
            <a:avLst/>
          </a:prstGeom>
          <a:noFill/>
          <a:ln w="38100">
            <a:solidFill>
              <a:srgbClr val="FF99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rgbClr val="995C00"/>
                  </a:outerShdw>
                </a:effectLst>
              </a14:hiddenEffects>
            </a:ext>
          </a:extLst>
        </p:spPr>
        <p:txBody>
          <a:bodyPr wrap="none"/>
          <a:lstStyle/>
          <a:p>
            <a:endParaRPr lang="zh-CN" altLang="en-US"/>
          </a:p>
        </p:txBody>
      </p:sp>
      <p:sp>
        <p:nvSpPr>
          <p:cNvPr id="14" name="日期占位符 13"/>
          <p:cNvSpPr>
            <a:spLocks noGrp="1"/>
          </p:cNvSpPr>
          <p:nvPr>
            <p:ph type="dt" sz="half" idx="10"/>
          </p:nvPr>
        </p:nvSpPr>
        <p:spPr/>
        <p:txBody>
          <a:bodyPr/>
          <a:lstStyle/>
          <a:p>
            <a:fld id="{738930DA-D907-4981-89D8-7E2C0B0EEE7C}" type="datetime1">
              <a:rPr lang="en-US" altLang="zh-CN" smtClean="0"/>
              <a:pPr/>
              <a:t>11-9-27</a:t>
            </a:fld>
            <a:endParaRPr lang="zh-CN" altLang="en-US"/>
          </a:p>
        </p:txBody>
      </p:sp>
      <p:sp>
        <p:nvSpPr>
          <p:cNvPr id="15" name="灯片编号占位符 14"/>
          <p:cNvSpPr>
            <a:spLocks noGrp="1"/>
          </p:cNvSpPr>
          <p:nvPr>
            <p:ph type="sldNum" sz="quarter" idx="12"/>
          </p:nvPr>
        </p:nvSpPr>
        <p:spPr/>
        <p:txBody>
          <a:bodyPr/>
          <a:lstStyle/>
          <a:p>
            <a:fld id="{FB66567B-6BB6-477E-BC27-473F1BE5CFAB}" type="slidenum">
              <a:rPr lang="zh-CN" altLang="en-US" smtClean="0"/>
              <a:pPr/>
              <a:t>45</a:t>
            </a:fld>
            <a:endParaRPr lang="zh-CN" altLang="en-US"/>
          </a:p>
        </p:txBody>
      </p:sp>
    </p:spTree>
    <p:extLst>
      <p:ext uri="{BB962C8B-B14F-4D97-AF65-F5344CB8AC3E}">
        <p14:creationId xmlns:p14="http://schemas.microsoft.com/office/powerpoint/2010/main" val="118601127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r"/>
            <a:r>
              <a:rPr lang="en-US" altLang="zh-CN" sz="2800" dirty="0" smtClean="0">
                <a:solidFill>
                  <a:srgbClr val="000000"/>
                </a:solidFill>
              </a:rPr>
              <a:t>MAPE Control Loop for</a:t>
            </a:r>
            <a:br>
              <a:rPr lang="en-US" altLang="zh-CN" sz="2800" dirty="0" smtClean="0">
                <a:solidFill>
                  <a:srgbClr val="000000"/>
                </a:solidFill>
              </a:rPr>
            </a:br>
            <a:r>
              <a:rPr lang="en-US" altLang="zh-CN" sz="2800" dirty="0" smtClean="0">
                <a:solidFill>
                  <a:srgbClr val="000000"/>
                </a:solidFill>
              </a:rPr>
              <a:t>Self-Adaptive Architecture</a:t>
            </a:r>
            <a:endParaRPr lang="zh-CN" altLang="en-US" sz="2800" dirty="0"/>
          </a:p>
        </p:txBody>
      </p:sp>
      <p:sp>
        <p:nvSpPr>
          <p:cNvPr id="3" name="内容占位符 2"/>
          <p:cNvSpPr>
            <a:spLocks noGrp="1"/>
          </p:cNvSpPr>
          <p:nvPr>
            <p:ph idx="1"/>
          </p:nvPr>
        </p:nvSpPr>
        <p:spPr>
          <a:xfrm>
            <a:off x="457200" y="1555576"/>
            <a:ext cx="8507288" cy="4177680"/>
          </a:xfrm>
        </p:spPr>
        <p:txBody>
          <a:bodyPr>
            <a:normAutofit fontScale="85000" lnSpcReduction="10000"/>
          </a:bodyPr>
          <a:lstStyle/>
          <a:p>
            <a:r>
              <a:rPr lang="en-US" altLang="zh-CN" sz="3400" dirty="0" smtClean="0">
                <a:solidFill>
                  <a:srgbClr val="FF0000"/>
                </a:solidFill>
              </a:rPr>
              <a:t>M</a:t>
            </a:r>
            <a:r>
              <a:rPr lang="en-US" altLang="zh-CN" sz="3400" dirty="0" smtClean="0"/>
              <a:t>onitor </a:t>
            </a:r>
          </a:p>
          <a:p>
            <a:pPr lvl="1"/>
            <a:r>
              <a:rPr lang="en-US" altLang="zh-CN" sz="3000" dirty="0" smtClean="0"/>
              <a:t>collect architecture-level events and parameters</a:t>
            </a:r>
          </a:p>
          <a:p>
            <a:r>
              <a:rPr lang="en-US" altLang="zh-CN" sz="3400" dirty="0" smtClean="0">
                <a:solidFill>
                  <a:srgbClr val="FF0000"/>
                </a:solidFill>
              </a:rPr>
              <a:t>A</a:t>
            </a:r>
            <a:r>
              <a:rPr lang="en-US" altLang="zh-CN" sz="3400" dirty="0" smtClean="0"/>
              <a:t>nalysis</a:t>
            </a:r>
          </a:p>
          <a:p>
            <a:pPr lvl="1"/>
            <a:r>
              <a:rPr lang="en-US" altLang="zh-CN" sz="3000" dirty="0" smtClean="0"/>
              <a:t>aggregate and reason about events/parameters </a:t>
            </a:r>
          </a:p>
          <a:p>
            <a:r>
              <a:rPr lang="en-US" altLang="zh-CN" sz="3400" dirty="0" smtClean="0">
                <a:solidFill>
                  <a:srgbClr val="FF0000"/>
                </a:solidFill>
              </a:rPr>
              <a:t>P</a:t>
            </a:r>
            <a:r>
              <a:rPr lang="en-US" altLang="zh-CN" sz="3400" dirty="0" smtClean="0"/>
              <a:t>lan</a:t>
            </a:r>
          </a:p>
          <a:p>
            <a:pPr lvl="1"/>
            <a:r>
              <a:rPr lang="en-US" altLang="zh-CN" sz="3000" dirty="0" smtClean="0"/>
              <a:t>generate reconfiguration plans based on adaptation rules</a:t>
            </a:r>
          </a:p>
          <a:p>
            <a:r>
              <a:rPr lang="en-US" altLang="zh-CN" sz="3400" dirty="0" smtClean="0">
                <a:solidFill>
                  <a:srgbClr val="FF0000"/>
                </a:solidFill>
              </a:rPr>
              <a:t>E</a:t>
            </a:r>
            <a:r>
              <a:rPr lang="en-US" altLang="zh-CN" sz="3400" dirty="0" smtClean="0"/>
              <a:t>xecution</a:t>
            </a:r>
          </a:p>
          <a:p>
            <a:pPr lvl="1"/>
            <a:r>
              <a:rPr lang="en-US" altLang="zh-CN" sz="3000" dirty="0" smtClean="0"/>
              <a:t>architecture reconfiguration</a:t>
            </a:r>
            <a:endParaRPr lang="en-US" altLang="zh-CN" sz="2000" dirty="0" smtClean="0"/>
          </a:p>
        </p:txBody>
      </p:sp>
      <p:sp>
        <p:nvSpPr>
          <p:cNvPr id="4" name="矩形 3"/>
          <p:cNvSpPr/>
          <p:nvPr/>
        </p:nvSpPr>
        <p:spPr>
          <a:xfrm>
            <a:off x="362453" y="5734417"/>
            <a:ext cx="8602035" cy="430887"/>
          </a:xfrm>
          <a:prstGeom prst="rect">
            <a:avLst/>
          </a:prstGeom>
        </p:spPr>
        <p:txBody>
          <a:bodyPr wrap="none">
            <a:spAutoFit/>
          </a:bodyPr>
          <a:lstStyle/>
          <a:p>
            <a:r>
              <a:rPr lang="en-US" altLang="zh-CN" sz="2200" b="1" dirty="0" smtClean="0">
                <a:solidFill>
                  <a:srgbClr val="FF0000"/>
                </a:solidFill>
              </a:rPr>
              <a:t>Component-based Middleware for Self-Adaptive Architecture</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0" y="-3748"/>
            <a:ext cx="133350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4"/>
          <p:cNvSpPr>
            <a:spLocks noChangeShapeType="1"/>
          </p:cNvSpPr>
          <p:nvPr/>
        </p:nvSpPr>
        <p:spPr bwMode="auto">
          <a:xfrm>
            <a:off x="2265462" y="1340768"/>
            <a:ext cx="6878538" cy="0"/>
          </a:xfrm>
          <a:prstGeom prst="line">
            <a:avLst/>
          </a:prstGeom>
          <a:noFill/>
          <a:ln w="38100">
            <a:solidFill>
              <a:srgbClr val="FF99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rgbClr val="995C00"/>
                  </a:outerShdw>
                </a:effectLst>
              </a14:hiddenEffects>
            </a:ext>
          </a:extLst>
        </p:spPr>
        <p:txBody>
          <a:bodyPr wrap="none"/>
          <a:lstStyle/>
          <a:p>
            <a:endParaRPr lang="zh-CN" altLang="en-US"/>
          </a:p>
        </p:txBody>
      </p:sp>
      <p:sp>
        <p:nvSpPr>
          <p:cNvPr id="7" name="日期占位符 6"/>
          <p:cNvSpPr>
            <a:spLocks noGrp="1"/>
          </p:cNvSpPr>
          <p:nvPr>
            <p:ph type="dt" sz="half" idx="10"/>
          </p:nvPr>
        </p:nvSpPr>
        <p:spPr/>
        <p:txBody>
          <a:bodyPr/>
          <a:lstStyle/>
          <a:p>
            <a:fld id="{26F03A77-65BD-4BD0-BCCA-5A2B863BF400}" type="datetime1">
              <a:rPr lang="en-US" altLang="zh-CN" smtClean="0"/>
              <a:pPr/>
              <a:t>11-9-27</a:t>
            </a:fld>
            <a:endParaRPr lang="zh-CN" altLang="en-US"/>
          </a:p>
        </p:txBody>
      </p:sp>
      <p:sp>
        <p:nvSpPr>
          <p:cNvPr id="8" name="灯片编号占位符 7"/>
          <p:cNvSpPr>
            <a:spLocks noGrp="1"/>
          </p:cNvSpPr>
          <p:nvPr>
            <p:ph type="sldNum" sz="quarter" idx="12"/>
          </p:nvPr>
        </p:nvSpPr>
        <p:spPr/>
        <p:txBody>
          <a:bodyPr/>
          <a:lstStyle/>
          <a:p>
            <a:fld id="{FB66567B-6BB6-477E-BC27-473F1BE5CFAB}" type="slidenum">
              <a:rPr lang="zh-CN" altLang="en-US" smtClean="0"/>
              <a:pPr/>
              <a:t>46</a:t>
            </a:fld>
            <a:endParaRPr lang="zh-CN" altLang="en-US"/>
          </a:p>
        </p:txBody>
      </p:sp>
    </p:spTree>
    <p:extLst>
      <p:ext uri="{BB962C8B-B14F-4D97-AF65-F5344CB8AC3E}">
        <p14:creationId xmlns:p14="http://schemas.microsoft.com/office/powerpoint/2010/main" val="284181814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91502"/>
            <a:ext cx="8229600" cy="1143000"/>
          </a:xfrm>
        </p:spPr>
        <p:txBody>
          <a:bodyPr>
            <a:normAutofit/>
          </a:bodyPr>
          <a:lstStyle/>
          <a:p>
            <a:pPr algn="r"/>
            <a:r>
              <a:rPr lang="en-US" altLang="zh-CN" sz="2800" dirty="0" smtClean="0">
                <a:solidFill>
                  <a:srgbClr val="000000"/>
                </a:solidFill>
              </a:rPr>
              <a:t>Architecture Reconfiguration</a:t>
            </a:r>
            <a:endParaRPr lang="zh-CN" altLang="en-US" sz="2800" dirty="0"/>
          </a:p>
        </p:txBody>
      </p:sp>
      <p:sp>
        <p:nvSpPr>
          <p:cNvPr id="3" name="内容占位符 2"/>
          <p:cNvSpPr>
            <a:spLocks noGrp="1"/>
          </p:cNvSpPr>
          <p:nvPr>
            <p:ph idx="1"/>
          </p:nvPr>
        </p:nvSpPr>
        <p:spPr>
          <a:xfrm>
            <a:off x="457200" y="1340768"/>
            <a:ext cx="8507288" cy="5257800"/>
          </a:xfrm>
        </p:spPr>
        <p:txBody>
          <a:bodyPr>
            <a:normAutofit/>
          </a:bodyPr>
          <a:lstStyle/>
          <a:p>
            <a:r>
              <a:rPr lang="en-US" altLang="zh-CN" sz="3400" dirty="0" smtClean="0"/>
              <a:t>Component replacement</a:t>
            </a:r>
          </a:p>
          <a:p>
            <a:pPr lvl="1"/>
            <a:r>
              <a:rPr lang="en-US" altLang="zh-CN" sz="2400" dirty="0" smtClean="0"/>
              <a:t>with similar or identical interfaces</a:t>
            </a:r>
          </a:p>
          <a:p>
            <a:pPr lvl="1"/>
            <a:r>
              <a:rPr lang="en-US" altLang="zh-CN" sz="2400" dirty="0" smtClean="0"/>
              <a:t>dynamic service selection and composition in service-oriented systems</a:t>
            </a:r>
          </a:p>
          <a:p>
            <a:r>
              <a:rPr lang="en-US" altLang="zh-CN" sz="3400" dirty="0" smtClean="0"/>
              <a:t>Structure reconfiguration</a:t>
            </a:r>
          </a:p>
          <a:p>
            <a:pPr lvl="1"/>
            <a:r>
              <a:rPr lang="en-US" altLang="zh-CN" sz="2400" dirty="0" smtClean="0"/>
              <a:t>add/remove components</a:t>
            </a:r>
          </a:p>
          <a:p>
            <a:pPr lvl="1"/>
            <a:r>
              <a:rPr lang="en-US" altLang="zh-CN" sz="2400" dirty="0" smtClean="0"/>
              <a:t>add/remove links between components/connectors</a:t>
            </a:r>
            <a:endParaRPr lang="en-US" altLang="zh-CN" sz="3400" dirty="0" smtClean="0"/>
          </a:p>
          <a:p>
            <a:r>
              <a:rPr lang="en-US" altLang="zh-CN" sz="3400" dirty="0" smtClean="0"/>
              <a:t>Behavior reconfiguration</a:t>
            </a:r>
          </a:p>
          <a:p>
            <a:pPr lvl="1"/>
            <a:r>
              <a:rPr lang="en-US" altLang="zh-CN" sz="2400" dirty="0" smtClean="0"/>
              <a:t>behavior of individual components</a:t>
            </a:r>
          </a:p>
          <a:p>
            <a:pPr lvl="1"/>
            <a:r>
              <a:rPr lang="en-US" altLang="zh-CN" sz="2400" dirty="0" smtClean="0"/>
              <a:t>interaction behavior among components</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0" y="-3748"/>
            <a:ext cx="133350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4"/>
          <p:cNvSpPr>
            <a:spLocks noChangeShapeType="1"/>
          </p:cNvSpPr>
          <p:nvPr/>
        </p:nvSpPr>
        <p:spPr bwMode="auto">
          <a:xfrm>
            <a:off x="3347864" y="1052736"/>
            <a:ext cx="5796136" cy="0"/>
          </a:xfrm>
          <a:prstGeom prst="line">
            <a:avLst/>
          </a:prstGeom>
          <a:noFill/>
          <a:ln w="38100">
            <a:solidFill>
              <a:srgbClr val="FF99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rgbClr val="995C00"/>
                  </a:outerShdw>
                </a:effectLst>
              </a14:hiddenEffects>
            </a:ext>
          </a:extLst>
        </p:spPr>
        <p:txBody>
          <a:bodyPr wrap="none"/>
          <a:lstStyle/>
          <a:p>
            <a:endParaRPr lang="zh-CN" altLang="en-US"/>
          </a:p>
        </p:txBody>
      </p:sp>
      <p:sp>
        <p:nvSpPr>
          <p:cNvPr id="6" name="日期占位符 5"/>
          <p:cNvSpPr>
            <a:spLocks noGrp="1"/>
          </p:cNvSpPr>
          <p:nvPr>
            <p:ph type="dt" sz="half" idx="10"/>
          </p:nvPr>
        </p:nvSpPr>
        <p:spPr/>
        <p:txBody>
          <a:bodyPr/>
          <a:lstStyle/>
          <a:p>
            <a:fld id="{796C13D0-7A80-419B-8B25-77D39B17A9FA}" type="datetime1">
              <a:rPr lang="en-US" altLang="zh-CN" smtClean="0"/>
              <a:pPr/>
              <a:t>11-9-27</a:t>
            </a:fld>
            <a:endParaRPr lang="zh-CN" altLang="en-US"/>
          </a:p>
        </p:txBody>
      </p:sp>
      <p:sp>
        <p:nvSpPr>
          <p:cNvPr id="7" name="灯片编号占位符 6"/>
          <p:cNvSpPr>
            <a:spLocks noGrp="1"/>
          </p:cNvSpPr>
          <p:nvPr>
            <p:ph type="sldNum" sz="quarter" idx="12"/>
          </p:nvPr>
        </p:nvSpPr>
        <p:spPr/>
        <p:txBody>
          <a:bodyPr/>
          <a:lstStyle/>
          <a:p>
            <a:fld id="{FB66567B-6BB6-477E-BC27-473F1BE5CFAB}" type="slidenum">
              <a:rPr lang="zh-CN" altLang="en-US" smtClean="0"/>
              <a:pPr/>
              <a:t>47</a:t>
            </a:fld>
            <a:endParaRPr lang="zh-CN" altLang="en-US"/>
          </a:p>
        </p:txBody>
      </p:sp>
    </p:spTree>
    <p:extLst>
      <p:ext uri="{BB962C8B-B14F-4D97-AF65-F5344CB8AC3E}">
        <p14:creationId xmlns:p14="http://schemas.microsoft.com/office/powerpoint/2010/main" val="246076150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Line 4"/>
          <p:cNvSpPr>
            <a:spLocks noChangeShapeType="1"/>
          </p:cNvSpPr>
          <p:nvPr/>
        </p:nvSpPr>
        <p:spPr bwMode="auto">
          <a:xfrm>
            <a:off x="2123728" y="861649"/>
            <a:ext cx="7009159" cy="0"/>
          </a:xfrm>
          <a:prstGeom prst="line">
            <a:avLst/>
          </a:prstGeom>
          <a:noFill/>
          <a:ln w="38100">
            <a:solidFill>
              <a:srgbClr val="FF99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rgbClr val="995C00"/>
                  </a:outerShdw>
                </a:effectLst>
              </a14:hiddenEffects>
            </a:ext>
          </a:extLst>
        </p:spPr>
        <p:txBody>
          <a:bodyPr wrap="none"/>
          <a:lstStyle/>
          <a:p>
            <a:endParaRPr lang="zh-CN" altLang="en-US"/>
          </a:p>
        </p:txBody>
      </p:sp>
      <p:sp>
        <p:nvSpPr>
          <p:cNvPr id="911369" name="Rectangle 9"/>
          <p:cNvSpPr>
            <a:spLocks noChangeArrowheads="1"/>
          </p:cNvSpPr>
          <p:nvPr/>
        </p:nvSpPr>
        <p:spPr bwMode="auto">
          <a:xfrm>
            <a:off x="1066800" y="158750"/>
            <a:ext cx="7877175" cy="606425"/>
          </a:xfrm>
          <a:prstGeom prst="rect">
            <a:avLst/>
          </a:prstGeom>
          <a:solidFill>
            <a:srgbClr val="FFFFFF"/>
          </a:solidFill>
          <a:ln>
            <a:noFill/>
          </a:ln>
          <a:effectLst/>
          <a:extLs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a:defRPr/>
            </a:pPr>
            <a:r>
              <a:rPr lang="en-US" altLang="zh-CN" sz="2800" b="1" dirty="0">
                <a:solidFill>
                  <a:srgbClr val="0000FF"/>
                </a:solidFill>
                <a:effectLst>
                  <a:outerShdw blurRad="38100" dist="38100" dir="2700000" algn="tl">
                    <a:srgbClr val="C0C0C0"/>
                  </a:outerShdw>
                </a:effectLst>
                <a:latin typeface="Comic Sans MS" pitchFamily="66" charset="0"/>
                <a:ea typeface="黑体" pitchFamily="2" charset="-122"/>
              </a:rPr>
              <a:t>Representative Research Groups (5/5)</a:t>
            </a:r>
          </a:p>
        </p:txBody>
      </p:sp>
      <p:sp>
        <p:nvSpPr>
          <p:cNvPr id="23558" name="Text Box 10"/>
          <p:cNvSpPr txBox="1">
            <a:spLocks noChangeArrowheads="1"/>
          </p:cNvSpPr>
          <p:nvPr/>
        </p:nvSpPr>
        <p:spPr bwMode="auto">
          <a:xfrm>
            <a:off x="288925" y="1327150"/>
            <a:ext cx="8675688"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5125" indent="-365125" eaLnBrk="0" hangingPunct="0">
              <a:defRPr kumimoji="1" sz="2400">
                <a:solidFill>
                  <a:schemeClr val="tx1"/>
                </a:solidFill>
                <a:latin typeface="Tahoma" pitchFamily="34" charset="0"/>
                <a:ea typeface="宋体" pitchFamily="2" charset="-122"/>
              </a:defRPr>
            </a:lvl1pPr>
            <a:lvl2pPr marL="742950" indent="-285750" eaLnBrk="0" hangingPunct="0">
              <a:defRPr kumimoji="1" sz="2400">
                <a:solidFill>
                  <a:schemeClr val="tx1"/>
                </a:solidFill>
                <a:latin typeface="Tahoma" pitchFamily="34" charset="0"/>
                <a:ea typeface="宋体" pitchFamily="2" charset="-122"/>
              </a:defRPr>
            </a:lvl2pPr>
            <a:lvl3pPr marL="1143000" indent="-228600" eaLnBrk="0" hangingPunct="0">
              <a:defRPr kumimoji="1" sz="2400">
                <a:solidFill>
                  <a:schemeClr val="tx1"/>
                </a:solidFill>
                <a:latin typeface="Tahoma" pitchFamily="34" charset="0"/>
                <a:ea typeface="宋体" pitchFamily="2" charset="-122"/>
              </a:defRPr>
            </a:lvl3pPr>
            <a:lvl4pPr marL="1600200" indent="-228600" eaLnBrk="0" hangingPunct="0">
              <a:defRPr kumimoji="1" sz="2400">
                <a:solidFill>
                  <a:schemeClr val="tx1"/>
                </a:solidFill>
                <a:latin typeface="Tahoma" pitchFamily="34" charset="0"/>
                <a:ea typeface="宋体" pitchFamily="2" charset="-122"/>
              </a:defRPr>
            </a:lvl4pPr>
            <a:lvl5pPr marL="2057400" indent="-228600" eaLnBrk="0" hangingPunct="0">
              <a:defRPr kumimoji="1"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pitchFamily="34" charset="0"/>
                <a:ea typeface="宋体" pitchFamily="2" charset="-122"/>
              </a:defRPr>
            </a:lvl9pPr>
          </a:lstStyle>
          <a:p>
            <a:pPr eaLnBrk="1" hangingPunct="1">
              <a:lnSpc>
                <a:spcPct val="150000"/>
              </a:lnSpc>
            </a:pPr>
            <a:r>
              <a:rPr lang="en-US" altLang="zh-CN" dirty="0">
                <a:solidFill>
                  <a:schemeClr val="accent2"/>
                </a:solidFill>
              </a:rPr>
              <a:t>Nanjing University</a:t>
            </a:r>
          </a:p>
          <a:p>
            <a:pPr eaLnBrk="1" hangingPunct="1">
              <a:lnSpc>
                <a:spcPct val="150000"/>
              </a:lnSpc>
              <a:buFontTx/>
              <a:buChar char="•"/>
            </a:pPr>
            <a:r>
              <a:rPr lang="en-US" altLang="zh-CN" dirty="0">
                <a:solidFill>
                  <a:srgbClr val="0000FF"/>
                </a:solidFill>
              </a:rPr>
              <a:t>Focus</a:t>
            </a:r>
            <a:r>
              <a:rPr lang="en-US" altLang="zh-CN" dirty="0"/>
              <a:t>: dynamically reconfigurable systems   </a:t>
            </a:r>
          </a:p>
          <a:p>
            <a:pPr eaLnBrk="1" hangingPunct="1">
              <a:lnSpc>
                <a:spcPct val="150000"/>
              </a:lnSpc>
              <a:buFontTx/>
              <a:buChar char="•"/>
            </a:pPr>
            <a:r>
              <a:rPr lang="en-US" altLang="zh-CN" dirty="0">
                <a:solidFill>
                  <a:srgbClr val="0000FF"/>
                </a:solidFill>
              </a:rPr>
              <a:t>Typical project</a:t>
            </a:r>
            <a:r>
              <a:rPr lang="en-US" altLang="zh-CN" dirty="0"/>
              <a:t> </a:t>
            </a:r>
          </a:p>
          <a:p>
            <a:pPr eaLnBrk="1" hangingPunct="1">
              <a:lnSpc>
                <a:spcPct val="150000"/>
              </a:lnSpc>
            </a:pPr>
            <a:r>
              <a:rPr lang="en-US" altLang="zh-CN" dirty="0"/>
              <a:t>    </a:t>
            </a:r>
            <a:r>
              <a:rPr lang="en-US" altLang="zh-CN" sz="1800" dirty="0"/>
              <a:t>ARTEMIS : Agent-</a:t>
            </a:r>
            <a:r>
              <a:rPr lang="en-US" altLang="zh-CN" sz="1800" dirty="0" err="1"/>
              <a:t>oRiented</a:t>
            </a:r>
            <a:r>
              <a:rPr lang="en-US" altLang="zh-CN" sz="1800" dirty="0"/>
              <a:t> </a:t>
            </a:r>
            <a:r>
              <a:rPr lang="en-US" altLang="zh-CN" sz="1800" dirty="0" err="1"/>
              <a:t>TEchnology</a:t>
            </a:r>
            <a:r>
              <a:rPr lang="en-US" altLang="zh-CN" sz="1800" dirty="0"/>
              <a:t> and Methodology for Internet Software </a:t>
            </a:r>
          </a:p>
          <a:p>
            <a:pPr eaLnBrk="1" hangingPunct="1">
              <a:lnSpc>
                <a:spcPct val="150000"/>
              </a:lnSpc>
              <a:buFontTx/>
              <a:buChar char="•"/>
            </a:pPr>
            <a:r>
              <a:rPr lang="en-US" altLang="zh-CN" dirty="0">
                <a:solidFill>
                  <a:srgbClr val="0000FF"/>
                </a:solidFill>
              </a:rPr>
              <a:t>Website</a:t>
            </a:r>
            <a:r>
              <a:rPr lang="en-US" altLang="zh-CN" dirty="0"/>
              <a:t>: </a:t>
            </a:r>
            <a:r>
              <a:rPr lang="en-US" altLang="zh-CN" sz="1800" dirty="0">
                <a:hlinkClick r:id="rId3"/>
              </a:rPr>
              <a:t>http://moon.nju.edu.cn/cgi-bin/twiki/view/ICSatNJU/ARTEMIS</a:t>
            </a:r>
            <a:r>
              <a:rPr lang="en-US" altLang="zh-CN" sz="1800" dirty="0"/>
              <a:t> </a:t>
            </a:r>
            <a:r>
              <a:rPr lang="en-US" altLang="zh-CN" dirty="0"/>
              <a:t> </a:t>
            </a:r>
          </a:p>
          <a:p>
            <a:pPr eaLnBrk="1" hangingPunct="1">
              <a:lnSpc>
                <a:spcPct val="150000"/>
              </a:lnSpc>
              <a:buFontTx/>
              <a:buChar char="•"/>
            </a:pPr>
            <a:r>
              <a:rPr lang="en-US" altLang="zh-CN" dirty="0">
                <a:solidFill>
                  <a:srgbClr val="0000FF"/>
                </a:solidFill>
              </a:rPr>
              <a:t>Main </a:t>
            </a:r>
            <a:r>
              <a:rPr lang="en-US" altLang="zh-CN" dirty="0" smtClean="0">
                <a:solidFill>
                  <a:srgbClr val="0000FF"/>
                </a:solidFill>
              </a:rPr>
              <a:t>publications</a:t>
            </a:r>
            <a:r>
              <a:rPr lang="en-US" altLang="zh-CN" dirty="0" smtClean="0"/>
              <a:t>:</a:t>
            </a:r>
            <a:endParaRPr lang="en-US" altLang="zh-CN" dirty="0"/>
          </a:p>
          <a:p>
            <a:pPr eaLnBrk="1" hangingPunct="1">
              <a:lnSpc>
                <a:spcPct val="150000"/>
              </a:lnSpc>
            </a:pPr>
            <a:r>
              <a:rPr lang="en-US" altLang="zh-CN" sz="1800" dirty="0" smtClean="0">
                <a:latin typeface="Times New Roman" pitchFamily="18" charset="0"/>
                <a:cs typeface="Times New Roman" pitchFamily="18" charset="0"/>
              </a:rPr>
              <a:t>      FSE</a:t>
            </a:r>
            <a:r>
              <a:rPr lang="en-US" altLang="zh-CN" sz="1800" dirty="0">
                <a:latin typeface="Times New Roman" pitchFamily="18" charset="0"/>
                <a:cs typeface="Times New Roman" pitchFamily="18" charset="0"/>
              </a:rPr>
              <a:t>, ICWS, Science in China, Software: Practice &amp; Experience, Journal of Computers, Journal of Software…</a:t>
            </a:r>
            <a:r>
              <a:rPr lang="en-US" altLang="zh-CN" dirty="0"/>
              <a:t>     </a:t>
            </a:r>
          </a:p>
        </p:txBody>
      </p:sp>
      <p:grpSp>
        <p:nvGrpSpPr>
          <p:cNvPr id="2" name="组合 1"/>
          <p:cNvGrpSpPr/>
          <p:nvPr/>
        </p:nvGrpSpPr>
        <p:grpSpPr>
          <a:xfrm>
            <a:off x="0" y="0"/>
            <a:ext cx="2009775" cy="781050"/>
            <a:chOff x="0" y="0"/>
            <a:chExt cx="2009775" cy="781050"/>
          </a:xfrm>
        </p:grpSpPr>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81915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9150" y="26233"/>
              <a:ext cx="119062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9150" y="494414"/>
              <a:ext cx="1190625" cy="270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日期占位符 2"/>
          <p:cNvSpPr>
            <a:spLocks noGrp="1"/>
          </p:cNvSpPr>
          <p:nvPr>
            <p:ph type="dt" sz="half" idx="10"/>
          </p:nvPr>
        </p:nvSpPr>
        <p:spPr/>
        <p:txBody>
          <a:bodyPr/>
          <a:lstStyle/>
          <a:p>
            <a:fld id="{DCF301D5-0D9D-4552-8EB8-0179BAEAF4E7}" type="datetime1">
              <a:rPr lang="en-US" altLang="zh-CN" smtClean="0"/>
              <a:pPr/>
              <a:t>11-9-27</a:t>
            </a:fld>
            <a:endParaRPr lang="zh-CN" altLang="en-US"/>
          </a:p>
        </p:txBody>
      </p:sp>
      <p:sp>
        <p:nvSpPr>
          <p:cNvPr id="11" name="灯片编号占位符 3"/>
          <p:cNvSpPr>
            <a:spLocks noGrp="1"/>
          </p:cNvSpPr>
          <p:nvPr>
            <p:ph type="sldNum" sz="quarter" idx="12"/>
          </p:nvPr>
        </p:nvSpPr>
        <p:spPr>
          <a:xfrm>
            <a:off x="8647272" y="6407944"/>
            <a:ext cx="365760" cy="365125"/>
          </a:xfrm>
        </p:spPr>
        <p:txBody>
          <a:bodyPr/>
          <a:lstStyle/>
          <a:p>
            <a:fld id="{FB66567B-6BB6-477E-BC27-473F1BE5CFAB}" type="slidenum">
              <a:rPr lang="zh-CN" altLang="en-US" smtClean="0"/>
              <a:pPr/>
              <a:t>48</a:t>
            </a:fld>
            <a:endParaRPr lang="zh-CN" altLang="en-US"/>
          </a:p>
        </p:txBody>
      </p:sp>
    </p:spTree>
    <p:extLst>
      <p:ext uri="{BB962C8B-B14F-4D97-AF65-F5344CB8AC3E}">
        <p14:creationId xmlns:p14="http://schemas.microsoft.com/office/powerpoint/2010/main" val="1377698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zh-CN" dirty="0" smtClean="0"/>
              <a:t>Enriched </a:t>
            </a:r>
            <a:r>
              <a:rPr lang="zh-CN" altLang="zh-CN" dirty="0"/>
              <a:t>component wires based on mobile agent </a:t>
            </a:r>
            <a:r>
              <a:rPr lang="zh-CN" altLang="zh-CN" dirty="0" smtClean="0"/>
              <a:t>technology</a:t>
            </a:r>
            <a:endParaRPr lang="en-US" altLang="zh-CN" dirty="0" smtClean="0"/>
          </a:p>
          <a:p>
            <a:r>
              <a:rPr lang="zh-CN" altLang="zh-CN" dirty="0" smtClean="0"/>
              <a:t>Wiring </a:t>
            </a:r>
            <a:r>
              <a:rPr lang="zh-CN" altLang="zh-CN" dirty="0"/>
              <a:t>logic</a:t>
            </a:r>
          </a:p>
          <a:p>
            <a:pPr lvl="1"/>
            <a:r>
              <a:rPr lang="zh-CN" altLang="zh-CN" dirty="0"/>
              <a:t>Group Table: Combination of available components.</a:t>
            </a:r>
          </a:p>
          <a:p>
            <a:pPr lvl="1"/>
            <a:r>
              <a:rPr lang="zh-CN" altLang="zh-CN" dirty="0"/>
              <a:t>Location Table: Locations of the components in the GT. </a:t>
            </a:r>
          </a:p>
          <a:p>
            <a:r>
              <a:rPr lang="zh-CN" altLang="zh-CN" dirty="0"/>
              <a:t>The GT and LT are translated into a mobile agent.</a:t>
            </a:r>
          </a:p>
          <a:p>
            <a:r>
              <a:rPr lang="zh-CN" altLang="zh-CN" dirty="0"/>
              <a:t>The components are wired up by the agent.</a:t>
            </a:r>
          </a:p>
          <a:p>
            <a:endParaRPr lang="zh-CN" altLang="en-US" dirty="0"/>
          </a:p>
        </p:txBody>
      </p:sp>
      <p:sp>
        <p:nvSpPr>
          <p:cNvPr id="3" name="日期占位符 2"/>
          <p:cNvSpPr>
            <a:spLocks noGrp="1"/>
          </p:cNvSpPr>
          <p:nvPr>
            <p:ph type="dt" sz="half" idx="10"/>
          </p:nvPr>
        </p:nvSpPr>
        <p:spPr/>
        <p:txBody>
          <a:bodyPr/>
          <a:lstStyle/>
          <a:p>
            <a:fld id="{A71DA013-F950-45AD-B270-5AADC50E1789}" type="datetime1">
              <a:rPr lang="en-US" altLang="zh-CN" smtClean="0"/>
              <a:pPr/>
              <a:t>11-9-27</a:t>
            </a:fld>
            <a:endParaRPr lang="zh-CN" altLang="en-US"/>
          </a:p>
        </p:txBody>
      </p:sp>
      <p:sp>
        <p:nvSpPr>
          <p:cNvPr id="4" name="灯片编号占位符 3"/>
          <p:cNvSpPr>
            <a:spLocks noGrp="1"/>
          </p:cNvSpPr>
          <p:nvPr>
            <p:ph type="sldNum" sz="quarter" idx="12"/>
          </p:nvPr>
        </p:nvSpPr>
        <p:spPr/>
        <p:txBody>
          <a:bodyPr/>
          <a:lstStyle/>
          <a:p>
            <a:fld id="{FB66567B-6BB6-477E-BC27-473F1BE5CFAB}" type="slidenum">
              <a:rPr lang="zh-CN" altLang="en-US" smtClean="0"/>
              <a:pPr/>
              <a:t>49</a:t>
            </a:fld>
            <a:endParaRPr lang="zh-CN" altLang="en-US"/>
          </a:p>
        </p:txBody>
      </p:sp>
      <p:sp>
        <p:nvSpPr>
          <p:cNvPr id="6" name="Rectangle 2"/>
          <p:cNvSpPr txBox="1">
            <a:spLocks noChangeArrowheads="1"/>
          </p:cNvSpPr>
          <p:nvPr/>
        </p:nvSpPr>
        <p:spPr>
          <a:xfrm>
            <a:off x="409117" y="193675"/>
            <a:ext cx="8229600" cy="1143000"/>
          </a:xfrm>
          <a:prstGeom prst="rect">
            <a:avLst/>
          </a:prstGeom>
          <a:noFill/>
          <a:ln/>
          <a:extLst>
            <a:ext uri="{91240B29-F687-4f45-9708-019B960494DF}">
              <a14:hiddenLine xmlns:a14="http://schemas.microsoft.com/office/drawing/2010/main" w="9525" cap="flat" cmpd="sng">
                <a:solidFill>
                  <a:srgbClr val="000000"/>
                </a:solidFill>
                <a:miter lim="800000"/>
                <a:headEnd/>
                <a:tailEnd/>
              </a14:hiddenLine>
            </a:ext>
          </a:extLst>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r"/>
            <a:r>
              <a:rPr lang="zh-CN" altLang="zh-CN" sz="2800" smtClean="0"/>
              <a:t>Smart wire</a:t>
            </a:r>
            <a:endParaRPr lang="zh-CN" altLang="zh-CN" sz="2800" dirty="0"/>
          </a:p>
        </p:txBody>
      </p:sp>
      <p:sp>
        <p:nvSpPr>
          <p:cNvPr id="7" name="Line 4"/>
          <p:cNvSpPr>
            <a:spLocks noChangeShapeType="1"/>
          </p:cNvSpPr>
          <p:nvPr/>
        </p:nvSpPr>
        <p:spPr bwMode="auto">
          <a:xfrm>
            <a:off x="2123728" y="1124744"/>
            <a:ext cx="7009159" cy="0"/>
          </a:xfrm>
          <a:prstGeom prst="line">
            <a:avLst/>
          </a:prstGeom>
          <a:noFill/>
          <a:ln w="38100">
            <a:solidFill>
              <a:srgbClr val="FF99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rgbClr val="995C00"/>
                  </a:outerShdw>
                </a:effectLst>
              </a14:hiddenEffects>
            </a:ext>
          </a:extLst>
        </p:spPr>
        <p:txBody>
          <a:bodyPr wrap="none"/>
          <a:lstStyle/>
          <a:p>
            <a:endParaRPr lang="zh-CN" altLang="en-US"/>
          </a:p>
        </p:txBody>
      </p:sp>
      <p:grpSp>
        <p:nvGrpSpPr>
          <p:cNvPr id="8" name="组合 7"/>
          <p:cNvGrpSpPr/>
          <p:nvPr/>
        </p:nvGrpSpPr>
        <p:grpSpPr>
          <a:xfrm>
            <a:off x="0" y="0"/>
            <a:ext cx="2009775" cy="781050"/>
            <a:chOff x="0" y="0"/>
            <a:chExt cx="2009775" cy="78105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1915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150" y="26233"/>
              <a:ext cx="119062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9150" y="494414"/>
              <a:ext cx="1190625" cy="270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0180999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smtClean="0"/>
              <a:t>Introduction</a:t>
            </a:r>
          </a:p>
          <a:p>
            <a:r>
              <a:rPr lang="en-US" altLang="zh-CN" dirty="0" smtClean="0">
                <a:solidFill>
                  <a:schemeClr val="accent2"/>
                </a:solidFill>
              </a:rPr>
              <a:t>Founding Support</a:t>
            </a:r>
          </a:p>
          <a:p>
            <a:r>
              <a:rPr lang="en-US" altLang="zh-CN" dirty="0" smtClean="0"/>
              <a:t>Basic Research and Program</a:t>
            </a:r>
          </a:p>
          <a:p>
            <a:r>
              <a:rPr lang="en-US" altLang="zh-CN" dirty="0" smtClean="0"/>
              <a:t>Representative Research Groups</a:t>
            </a:r>
          </a:p>
          <a:p>
            <a:r>
              <a:rPr lang="en-US" altLang="zh-CN" dirty="0" smtClean="0"/>
              <a:t>Conclusion</a:t>
            </a:r>
            <a:endParaRPr lang="zh-CN" altLang="en-US" dirty="0"/>
          </a:p>
        </p:txBody>
      </p:sp>
      <p:sp>
        <p:nvSpPr>
          <p:cNvPr id="3" name="标题 2"/>
          <p:cNvSpPr>
            <a:spLocks noGrp="1"/>
          </p:cNvSpPr>
          <p:nvPr>
            <p:ph type="title"/>
          </p:nvPr>
        </p:nvSpPr>
        <p:spPr/>
        <p:txBody>
          <a:bodyPr/>
          <a:lstStyle/>
          <a:p>
            <a:r>
              <a:rPr lang="en-US" altLang="zh-CN" dirty="0" smtClean="0"/>
              <a:t>Agenda</a:t>
            </a:r>
            <a:endParaRPr lang="zh-CN" altLang="en-US" dirty="0"/>
          </a:p>
        </p:txBody>
      </p:sp>
      <p:sp>
        <p:nvSpPr>
          <p:cNvPr id="4" name="Line 4"/>
          <p:cNvSpPr>
            <a:spLocks noChangeShapeType="1"/>
          </p:cNvSpPr>
          <p:nvPr/>
        </p:nvSpPr>
        <p:spPr bwMode="auto">
          <a:xfrm>
            <a:off x="1" y="1268760"/>
            <a:ext cx="6444208" cy="0"/>
          </a:xfrm>
          <a:prstGeom prst="line">
            <a:avLst/>
          </a:prstGeom>
          <a:noFill/>
          <a:ln w="38100">
            <a:solidFill>
              <a:srgbClr val="FF99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rgbClr val="995C00"/>
                  </a:outerShdw>
                </a:effectLst>
              </a14:hiddenEffects>
            </a:ext>
          </a:extLst>
        </p:spPr>
        <p:txBody>
          <a:bodyPr wrap="none"/>
          <a:lstStyle/>
          <a:p>
            <a:endParaRPr lang="zh-CN" altLang="en-US"/>
          </a:p>
        </p:txBody>
      </p:sp>
      <p:sp>
        <p:nvSpPr>
          <p:cNvPr id="5" name="日期占位符 4"/>
          <p:cNvSpPr>
            <a:spLocks noGrp="1"/>
          </p:cNvSpPr>
          <p:nvPr>
            <p:ph type="dt" sz="half" idx="10"/>
          </p:nvPr>
        </p:nvSpPr>
        <p:spPr/>
        <p:txBody>
          <a:bodyPr/>
          <a:lstStyle/>
          <a:p>
            <a:fld id="{33BAE404-6FBE-4061-980F-F117786D78F0}" type="datetime1">
              <a:rPr lang="en-US" altLang="zh-CN" smtClean="0"/>
              <a:pPr/>
              <a:t>11-9-27</a:t>
            </a:fld>
            <a:endParaRPr lang="zh-CN" altLang="en-US"/>
          </a:p>
        </p:txBody>
      </p:sp>
      <p:sp>
        <p:nvSpPr>
          <p:cNvPr id="6" name="灯片编号占位符 5"/>
          <p:cNvSpPr>
            <a:spLocks noGrp="1"/>
          </p:cNvSpPr>
          <p:nvPr>
            <p:ph type="sldNum" sz="quarter" idx="12"/>
          </p:nvPr>
        </p:nvSpPr>
        <p:spPr/>
        <p:txBody>
          <a:bodyPr/>
          <a:lstStyle/>
          <a:p>
            <a:fld id="{FB66567B-6BB6-477E-BC27-473F1BE5CFAB}" type="slidenum">
              <a:rPr lang="zh-CN" altLang="en-US" smtClean="0"/>
              <a:pPr/>
              <a:t>5</a:t>
            </a:fld>
            <a:endParaRPr lang="zh-CN" altLang="en-US"/>
          </a:p>
        </p:txBody>
      </p:sp>
    </p:spTree>
    <p:extLst>
      <p:ext uri="{BB962C8B-B14F-4D97-AF65-F5344CB8AC3E}">
        <p14:creationId xmlns:p14="http://schemas.microsoft.com/office/powerpoint/2010/main" val="154041293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smtClean="0">
                <a:latin typeface="Times New Roman" pitchFamily="18" charset="0"/>
                <a:cs typeface="Times New Roman" pitchFamily="18" charset="0"/>
              </a:rPr>
              <a:t>“</a:t>
            </a:r>
            <a:r>
              <a:rPr lang="zh-CN" altLang="zh-CN" dirty="0" smtClean="0">
                <a:latin typeface="Times New Roman" pitchFamily="18" charset="0"/>
                <a:cs typeface="Times New Roman" pitchFamily="18" charset="0"/>
              </a:rPr>
              <a:t>Factorize</a:t>
            </a:r>
            <a:r>
              <a:rPr lang="en-US" altLang="zh-CN" dirty="0" smtClean="0">
                <a:latin typeface="Times New Roman" pitchFamily="18" charset="0"/>
                <a:cs typeface="Times New Roman" pitchFamily="18" charset="0"/>
              </a:rPr>
              <a:t>” </a:t>
            </a:r>
            <a:r>
              <a:rPr lang="zh-CN" altLang="zh-CN" dirty="0" smtClean="0">
                <a:latin typeface="Times New Roman" pitchFamily="18" charset="0"/>
                <a:cs typeface="Times New Roman" pitchFamily="18" charset="0"/>
              </a:rPr>
              <a:t>the </a:t>
            </a:r>
            <a:r>
              <a:rPr lang="zh-CN" altLang="zh-CN" dirty="0">
                <a:latin typeface="Times New Roman" pitchFamily="18" charset="0"/>
                <a:cs typeface="Times New Roman" pitchFamily="18" charset="0"/>
              </a:rPr>
              <a:t>Interaction modes into basic interaction </a:t>
            </a:r>
            <a:r>
              <a:rPr lang="en-US" altLang="zh-CN" dirty="0" smtClean="0">
                <a:latin typeface="Times New Roman" pitchFamily="18" charset="0"/>
                <a:cs typeface="Times New Roman" pitchFamily="18" charset="0"/>
              </a:rPr>
              <a:t>“</a:t>
            </a:r>
            <a:r>
              <a:rPr lang="zh-CN" altLang="zh-CN" dirty="0" smtClean="0">
                <a:latin typeface="Times New Roman" pitchFamily="18" charset="0"/>
                <a:cs typeface="Times New Roman" pitchFamily="18" charset="0"/>
              </a:rPr>
              <a:t>factors</a:t>
            </a:r>
            <a:r>
              <a:rPr lang="en-US" altLang="zh-CN" dirty="0" smtClean="0">
                <a:latin typeface="Times New Roman" pitchFamily="18" charset="0"/>
                <a:cs typeface="Times New Roman" pitchFamily="18" charset="0"/>
              </a:rPr>
              <a:t>”</a:t>
            </a:r>
            <a:endParaRPr lang="zh-CN" altLang="zh-CN" dirty="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a:t>
            </a:r>
            <a:r>
              <a:rPr lang="zh-CN" altLang="zh-CN" dirty="0" smtClean="0">
                <a:latin typeface="Times New Roman" pitchFamily="18" charset="0"/>
                <a:cs typeface="Times New Roman" pitchFamily="18" charset="0"/>
              </a:rPr>
              <a:t>Synthesize</a:t>
            </a:r>
            <a:r>
              <a:rPr lang="en-US" altLang="zh-CN" dirty="0" smtClean="0">
                <a:latin typeface="Times New Roman" pitchFamily="18" charset="0"/>
                <a:cs typeface="Times New Roman" pitchFamily="18" charset="0"/>
              </a:rPr>
              <a:t>” </a:t>
            </a:r>
            <a:r>
              <a:rPr lang="zh-CN" altLang="zh-CN" dirty="0" smtClean="0">
                <a:latin typeface="Times New Roman" pitchFamily="18" charset="0"/>
                <a:cs typeface="Times New Roman" pitchFamily="18" charset="0"/>
              </a:rPr>
              <a:t>the </a:t>
            </a:r>
            <a:r>
              <a:rPr lang="zh-CN" altLang="zh-CN" dirty="0">
                <a:latin typeface="Times New Roman" pitchFamily="18" charset="0"/>
                <a:cs typeface="Times New Roman" pitchFamily="18" charset="0"/>
              </a:rPr>
              <a:t>factors to form different interaction modes</a:t>
            </a:r>
          </a:p>
          <a:p>
            <a:endParaRPr lang="zh-CN" altLang="en-US" dirty="0">
              <a:latin typeface="Times New Roman" pitchFamily="18" charset="0"/>
              <a:cs typeface="Times New Roman" pitchFamily="18" charset="0"/>
            </a:endParaRPr>
          </a:p>
        </p:txBody>
      </p:sp>
      <p:sp>
        <p:nvSpPr>
          <p:cNvPr id="3" name="日期占位符 2"/>
          <p:cNvSpPr>
            <a:spLocks noGrp="1"/>
          </p:cNvSpPr>
          <p:nvPr>
            <p:ph type="dt" sz="half" idx="10"/>
          </p:nvPr>
        </p:nvSpPr>
        <p:spPr/>
        <p:txBody>
          <a:bodyPr/>
          <a:lstStyle/>
          <a:p>
            <a:fld id="{A71DA013-F950-45AD-B270-5AADC50E1789}" type="datetime1">
              <a:rPr lang="en-US" altLang="zh-CN" smtClean="0"/>
              <a:pPr/>
              <a:t>11-9-27</a:t>
            </a:fld>
            <a:endParaRPr lang="zh-CN" altLang="en-US"/>
          </a:p>
        </p:txBody>
      </p:sp>
      <p:sp>
        <p:nvSpPr>
          <p:cNvPr id="4" name="灯片编号占位符 3"/>
          <p:cNvSpPr>
            <a:spLocks noGrp="1"/>
          </p:cNvSpPr>
          <p:nvPr>
            <p:ph type="sldNum" sz="quarter" idx="12"/>
          </p:nvPr>
        </p:nvSpPr>
        <p:spPr/>
        <p:txBody>
          <a:bodyPr/>
          <a:lstStyle/>
          <a:p>
            <a:fld id="{FB66567B-6BB6-477E-BC27-473F1BE5CFAB}" type="slidenum">
              <a:rPr lang="zh-CN" altLang="en-US" smtClean="0"/>
              <a:pPr/>
              <a:t>50</a:t>
            </a:fld>
            <a:endParaRPr lang="zh-CN" altLang="en-US"/>
          </a:p>
        </p:txBody>
      </p:sp>
      <p:sp>
        <p:nvSpPr>
          <p:cNvPr id="6" name="Rectangle 2"/>
          <p:cNvSpPr>
            <a:spLocks noGrp="1" noChangeArrowheads="1"/>
          </p:cNvSpPr>
          <p:nvPr>
            <p:ph type="title"/>
          </p:nvPr>
        </p:nvSpPr>
        <p:spPr>
          <a:xfrm>
            <a:off x="1331640" y="332656"/>
            <a:ext cx="7543800" cy="563562"/>
          </a:xfrm>
        </p:spPr>
        <p:txBody>
          <a:bodyPr>
            <a:normAutofit/>
          </a:bodyPr>
          <a:lstStyle/>
          <a:p>
            <a:pPr algn="r"/>
            <a:r>
              <a:rPr lang="zh-CN" altLang="zh-CN" sz="2800" dirty="0"/>
              <a:t>Multi-mode interaction</a:t>
            </a:r>
          </a:p>
        </p:txBody>
      </p:sp>
      <p:pic>
        <p:nvPicPr>
          <p:cNvPr id="7" name="Picture 5" descr="demo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3124200"/>
            <a:ext cx="4325938"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4"/>
          <p:cNvSpPr>
            <a:spLocks noChangeShapeType="1"/>
          </p:cNvSpPr>
          <p:nvPr/>
        </p:nvSpPr>
        <p:spPr bwMode="auto">
          <a:xfrm>
            <a:off x="2123728" y="1052736"/>
            <a:ext cx="7009159" cy="0"/>
          </a:xfrm>
          <a:prstGeom prst="line">
            <a:avLst/>
          </a:prstGeom>
          <a:noFill/>
          <a:ln w="38100">
            <a:solidFill>
              <a:srgbClr val="FF99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rgbClr val="995C00"/>
                  </a:outerShdw>
                </a:effectLst>
              </a14:hiddenEffects>
            </a:ext>
          </a:extLst>
        </p:spPr>
        <p:txBody>
          <a:bodyPr wrap="none"/>
          <a:lstStyle/>
          <a:p>
            <a:endParaRPr lang="zh-CN" altLang="en-US"/>
          </a:p>
        </p:txBody>
      </p:sp>
      <p:grpSp>
        <p:nvGrpSpPr>
          <p:cNvPr id="9" name="组合 8"/>
          <p:cNvGrpSpPr/>
          <p:nvPr/>
        </p:nvGrpSpPr>
        <p:grpSpPr>
          <a:xfrm>
            <a:off x="0" y="0"/>
            <a:ext cx="2009775" cy="781050"/>
            <a:chOff x="0" y="0"/>
            <a:chExt cx="2009775" cy="781050"/>
          </a:xfrm>
        </p:grpSpPr>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81915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9150" y="26233"/>
              <a:ext cx="119062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9150" y="494414"/>
              <a:ext cx="1190625" cy="270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内容占位符 1"/>
          <p:cNvSpPr txBox="1">
            <a:spLocks/>
          </p:cNvSpPr>
          <p:nvPr/>
        </p:nvSpPr>
        <p:spPr>
          <a:xfrm>
            <a:off x="452314" y="3356992"/>
            <a:ext cx="3903662" cy="3024336"/>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altLang="zh-CN" dirty="0" smtClean="0">
                <a:latin typeface="Times New Roman" pitchFamily="18" charset="0"/>
                <a:cs typeface="Times New Roman" pitchFamily="18" charset="0"/>
              </a:rPr>
              <a:t> </a:t>
            </a:r>
            <a:r>
              <a:rPr lang="zh-CN" altLang="zh-CN" sz="2600" dirty="0" smtClean="0">
                <a:latin typeface="Times New Roman" pitchFamily="18" charset="0"/>
                <a:cs typeface="Times New Roman" pitchFamily="18" charset="0"/>
              </a:rPr>
              <a:t>Artemis</a:t>
            </a:r>
            <a:r>
              <a:rPr lang="zh-CN" altLang="zh-CN" sz="2600" dirty="0">
                <a:latin typeface="Times New Roman" pitchFamily="18" charset="0"/>
                <a:cs typeface="Times New Roman" pitchFamily="18" charset="0"/>
              </a:rPr>
              <a:t>-M</a:t>
            </a:r>
            <a:r>
              <a:rPr lang="zh-CN" altLang="zh-CN" sz="2600" baseline="30000" dirty="0">
                <a:latin typeface="Times New Roman" pitchFamily="18" charset="0"/>
                <a:cs typeface="Times New Roman" pitchFamily="18" charset="0"/>
              </a:rPr>
              <a:t>3</a:t>
            </a:r>
            <a:r>
              <a:rPr lang="zh-CN" altLang="zh-CN" sz="2600" dirty="0">
                <a:latin typeface="Times New Roman" pitchFamily="18" charset="0"/>
                <a:cs typeface="Times New Roman" pitchFamily="18" charset="0"/>
              </a:rPr>
              <a:t>C system</a:t>
            </a:r>
            <a:r>
              <a:rPr lang="zh-CN" altLang="zh-CN" sz="2600" dirty="0" smtClean="0">
                <a:latin typeface="Times New Roman" pitchFamily="18" charset="0"/>
                <a:cs typeface="Times New Roman" pitchFamily="18" charset="0"/>
              </a:rPr>
              <a:t>：</a:t>
            </a:r>
            <a:endParaRPr lang="en-US" altLang="zh-CN" sz="2600" dirty="0" smtClean="0">
              <a:latin typeface="Times New Roman" pitchFamily="18" charset="0"/>
              <a:cs typeface="Times New Roman" pitchFamily="18" charset="0"/>
            </a:endParaRPr>
          </a:p>
          <a:p>
            <a:pPr lvl="1"/>
            <a:r>
              <a:rPr lang="zh-CN" altLang="zh-CN" sz="1800" dirty="0" smtClean="0">
                <a:latin typeface="Times New Roman" pitchFamily="18" charset="0"/>
                <a:cs typeface="Times New Roman" pitchFamily="18" charset="0"/>
              </a:rPr>
              <a:t>Software </a:t>
            </a:r>
            <a:r>
              <a:rPr lang="zh-CN" altLang="zh-CN" sz="1800" dirty="0">
                <a:latin typeface="Times New Roman" pitchFamily="18" charset="0"/>
                <a:cs typeface="Times New Roman" pitchFamily="18" charset="0"/>
              </a:rPr>
              <a:t>service integration and interaction mode </a:t>
            </a:r>
            <a:r>
              <a:rPr lang="zh-CN" altLang="zh-CN" sz="1800" dirty="0" smtClean="0">
                <a:latin typeface="Times New Roman" pitchFamily="18" charset="0"/>
                <a:cs typeface="Times New Roman" pitchFamily="18" charset="0"/>
              </a:rPr>
              <a:t>configuration</a:t>
            </a:r>
            <a:endParaRPr lang="en-US" altLang="zh-CN" sz="1800" dirty="0" smtClean="0">
              <a:latin typeface="Times New Roman" pitchFamily="18" charset="0"/>
              <a:cs typeface="Times New Roman" pitchFamily="18" charset="0"/>
            </a:endParaRPr>
          </a:p>
          <a:p>
            <a:pPr lvl="1"/>
            <a:r>
              <a:rPr lang="zh-CN" altLang="zh-CN" sz="2200" dirty="0" smtClean="0">
                <a:latin typeface="Times New Roman" pitchFamily="18" charset="0"/>
                <a:cs typeface="Times New Roman" pitchFamily="18" charset="0"/>
              </a:rPr>
              <a:t>Runtime </a:t>
            </a:r>
            <a:r>
              <a:rPr lang="zh-CN" altLang="zh-CN" sz="2200" dirty="0">
                <a:latin typeface="Times New Roman" pitchFamily="18" charset="0"/>
                <a:cs typeface="Times New Roman" pitchFamily="18" charset="0"/>
              </a:rPr>
              <a:t>support for multi-mode interaction</a:t>
            </a:r>
          </a:p>
          <a:p>
            <a:endParaRPr lang="zh-CN"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3371478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627783" y="269120"/>
            <a:ext cx="6093319" cy="639762"/>
          </a:xfrm>
        </p:spPr>
        <p:txBody>
          <a:bodyPr>
            <a:normAutofit/>
          </a:bodyPr>
          <a:lstStyle/>
          <a:p>
            <a:r>
              <a:rPr lang="zh-CN" altLang="zh-CN" sz="2800" dirty="0">
                <a:latin typeface="Arial"/>
                <a:cs typeface="Arial"/>
              </a:rPr>
              <a:t>Dynamic architecture</a:t>
            </a:r>
          </a:p>
        </p:txBody>
      </p:sp>
      <p:sp>
        <p:nvSpPr>
          <p:cNvPr id="7171" name="Rectangle 3"/>
          <p:cNvSpPr>
            <a:spLocks noGrp="1" noChangeArrowheads="1"/>
          </p:cNvSpPr>
          <p:nvPr>
            <p:ph type="body" idx="1"/>
          </p:nvPr>
        </p:nvSpPr>
        <p:spPr>
          <a:xfrm>
            <a:off x="457200" y="1066800"/>
            <a:ext cx="8229600" cy="3200400"/>
          </a:xfrm>
        </p:spPr>
        <p:txBody>
          <a:bodyPr/>
          <a:lstStyle/>
          <a:p>
            <a:r>
              <a:rPr lang="zh-CN" altLang="zh-CN" dirty="0">
                <a:latin typeface="Times New Roman" pitchFamily="18" charset="0"/>
                <a:cs typeface="Times New Roman" pitchFamily="18" charset="0"/>
              </a:rPr>
              <a:t>Program the architecture as an distributed shared object. </a:t>
            </a:r>
          </a:p>
          <a:p>
            <a:r>
              <a:rPr lang="zh-CN" altLang="zh-CN" dirty="0">
                <a:latin typeface="Times New Roman" pitchFamily="18" charset="0"/>
                <a:cs typeface="Times New Roman" pitchFamily="18" charset="0"/>
              </a:rPr>
              <a:t>Express the architectural style with the type of the object;</a:t>
            </a:r>
          </a:p>
          <a:p>
            <a:r>
              <a:rPr lang="zh-CN" altLang="zh-CN" dirty="0">
                <a:latin typeface="Times New Roman" pitchFamily="18" charset="0"/>
                <a:cs typeface="Times New Roman" pitchFamily="18" charset="0"/>
              </a:rPr>
              <a:t>Constrain the architectural evolution with the type and inheritance mechanism of OOPL.</a:t>
            </a:r>
          </a:p>
          <a:p>
            <a:endParaRPr lang="zh-CN" altLang="zh-CN" dirty="0">
              <a:latin typeface="Times New Roman" pitchFamily="18" charset="0"/>
              <a:cs typeface="Times New Roman" pitchFamily="18" charset="0"/>
            </a:endParaRPr>
          </a:p>
        </p:txBody>
      </p:sp>
      <p:sp>
        <p:nvSpPr>
          <p:cNvPr id="7172" name="Rectangle 4"/>
          <p:cNvSpPr>
            <a:spLocks noChangeArrowheads="1"/>
          </p:cNvSpPr>
          <p:nvPr/>
        </p:nvSpPr>
        <p:spPr bwMode="auto">
          <a:xfrm>
            <a:off x="488467" y="3861048"/>
            <a:ext cx="8229600" cy="231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tx2"/>
              </a:buClr>
              <a:buSzPct val="70000"/>
              <a:buFont typeface="Wingdings" pitchFamily="2" charset="2"/>
              <a:buChar char="l"/>
            </a:pPr>
            <a:r>
              <a:rPr lang="zh-CN" altLang="zh-CN" sz="3000" dirty="0">
                <a:latin typeface="Times New Roman" pitchFamily="18" charset="0"/>
                <a:cs typeface="Times New Roman" pitchFamily="18" charset="0"/>
              </a:rPr>
              <a:t>Support the dynamic reconfiguration </a:t>
            </a:r>
          </a:p>
          <a:p>
            <a:pPr marL="692150" lvl="1" indent="-347663">
              <a:spcBef>
                <a:spcPct val="20000"/>
              </a:spcBef>
              <a:buClr>
                <a:schemeClr val="accent2"/>
              </a:buClr>
              <a:buSzPct val="70000"/>
              <a:buFont typeface="Wingdings" pitchFamily="2" charset="2"/>
              <a:buChar char="l"/>
            </a:pPr>
            <a:r>
              <a:rPr lang="zh-CN" altLang="zh-CN" sz="2600" dirty="0">
                <a:latin typeface="Times New Roman" pitchFamily="18" charset="0"/>
                <a:cs typeface="Times New Roman" pitchFamily="18" charset="0"/>
              </a:rPr>
              <a:t>With programmed behavior of the architecture object   --- Planned</a:t>
            </a:r>
          </a:p>
          <a:p>
            <a:pPr marL="692150" lvl="1" indent="-347663">
              <a:spcBef>
                <a:spcPct val="20000"/>
              </a:spcBef>
              <a:buClr>
                <a:schemeClr val="accent2"/>
              </a:buClr>
              <a:buSzPct val="70000"/>
              <a:buFont typeface="Wingdings" pitchFamily="2" charset="2"/>
              <a:buChar char="l"/>
            </a:pPr>
            <a:r>
              <a:rPr lang="zh-CN" altLang="zh-CN" sz="2600" dirty="0">
                <a:latin typeface="Times New Roman" pitchFamily="18" charset="0"/>
                <a:cs typeface="Times New Roman" pitchFamily="18" charset="0"/>
              </a:rPr>
              <a:t>With polymorphic replacement of the architecture object  --- Unplanned</a:t>
            </a:r>
          </a:p>
        </p:txBody>
      </p:sp>
      <p:sp>
        <p:nvSpPr>
          <p:cNvPr id="5" name="Line 4"/>
          <p:cNvSpPr>
            <a:spLocks noChangeShapeType="1"/>
          </p:cNvSpPr>
          <p:nvPr/>
        </p:nvSpPr>
        <p:spPr bwMode="auto">
          <a:xfrm>
            <a:off x="2134841" y="980728"/>
            <a:ext cx="7009159" cy="0"/>
          </a:xfrm>
          <a:prstGeom prst="line">
            <a:avLst/>
          </a:prstGeom>
          <a:noFill/>
          <a:ln w="38100">
            <a:solidFill>
              <a:srgbClr val="FF99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rgbClr val="995C00"/>
                  </a:outerShdw>
                </a:effectLst>
              </a14:hiddenEffects>
            </a:ext>
          </a:extLst>
        </p:spPr>
        <p:txBody>
          <a:bodyPr wrap="none"/>
          <a:lstStyle/>
          <a:p>
            <a:endParaRPr lang="zh-CN" altLang="en-US"/>
          </a:p>
        </p:txBody>
      </p:sp>
      <p:grpSp>
        <p:nvGrpSpPr>
          <p:cNvPr id="6" name="组合 5"/>
          <p:cNvGrpSpPr/>
          <p:nvPr/>
        </p:nvGrpSpPr>
        <p:grpSpPr>
          <a:xfrm>
            <a:off x="0" y="0"/>
            <a:ext cx="2009775" cy="781050"/>
            <a:chOff x="0" y="0"/>
            <a:chExt cx="2009775" cy="78105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1915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150" y="26233"/>
              <a:ext cx="119062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9150" y="494414"/>
              <a:ext cx="1190625" cy="270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5705920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685800" y="1770063"/>
          <a:ext cx="7696200" cy="4560887"/>
        </p:xfrm>
        <a:graphic>
          <a:graphicData uri="http://schemas.openxmlformats.org/presentationml/2006/ole">
            <mc:AlternateContent xmlns:mc="http://schemas.openxmlformats.org/markup-compatibility/2006">
              <mc:Choice xmlns:v="urn:schemas-microsoft-com:vml" Requires="v">
                <p:oleObj spid="_x0000_s12343" r:id="rId4" imgW="9595866" imgH="5687589" progId="">
                  <p:embed/>
                </p:oleObj>
              </mc:Choice>
              <mc:Fallback>
                <p:oleObj r:id="rId4" imgW="9595866" imgH="5687589" progId="">
                  <p:embed/>
                  <p:pic>
                    <p:nvPicPr>
                      <p:cNvPr id="0"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770063"/>
                        <a:ext cx="7696200" cy="4560887"/>
                      </a:xfrm>
                      <a:prstGeom prst="rect">
                        <a:avLst/>
                      </a:prstGeom>
                      <a:noFill/>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Line 4"/>
          <p:cNvSpPr>
            <a:spLocks noChangeShapeType="1"/>
          </p:cNvSpPr>
          <p:nvPr/>
        </p:nvSpPr>
        <p:spPr bwMode="auto">
          <a:xfrm>
            <a:off x="2123728" y="1196752"/>
            <a:ext cx="7009159" cy="0"/>
          </a:xfrm>
          <a:prstGeom prst="line">
            <a:avLst/>
          </a:prstGeom>
          <a:noFill/>
          <a:ln w="38100">
            <a:solidFill>
              <a:srgbClr val="FF99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rgbClr val="995C00"/>
                  </a:outerShdw>
                </a:effectLst>
              </a14:hiddenEffects>
            </a:ext>
          </a:extLst>
        </p:spPr>
        <p:txBody>
          <a:bodyPr wrap="none"/>
          <a:lstStyle/>
          <a:p>
            <a:endParaRPr lang="zh-CN" altLang="en-US"/>
          </a:p>
        </p:txBody>
      </p:sp>
      <p:grpSp>
        <p:nvGrpSpPr>
          <p:cNvPr id="4" name="组合 3"/>
          <p:cNvGrpSpPr/>
          <p:nvPr/>
        </p:nvGrpSpPr>
        <p:grpSpPr>
          <a:xfrm>
            <a:off x="0" y="0"/>
            <a:ext cx="2009775" cy="781050"/>
            <a:chOff x="0" y="0"/>
            <a:chExt cx="2009775" cy="781050"/>
          </a:xfrm>
        </p:grpSpPr>
        <p:pic>
          <p:nvPicPr>
            <p:cNvPr id="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81915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9150" y="26233"/>
              <a:ext cx="119062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9150" y="494414"/>
              <a:ext cx="1190625" cy="270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Rectangle 2"/>
          <p:cNvSpPr txBox="1">
            <a:spLocks noChangeArrowheads="1"/>
          </p:cNvSpPr>
          <p:nvPr/>
        </p:nvSpPr>
        <p:spPr>
          <a:xfrm>
            <a:off x="251520" y="625252"/>
            <a:ext cx="8229600" cy="1143000"/>
          </a:xfrm>
          <a:prstGeom prst="rect">
            <a:avLst/>
          </a:prstGeom>
          <a:noFill/>
          <a:ln/>
          <a:extLst>
            <a:ext uri="{91240B29-F687-4f45-9708-019B960494DF}">
              <a14:hiddenLine xmlns:a14="http://schemas.microsoft.com/office/drawing/2010/main" w="9525" cap="flat" cmpd="sng">
                <a:solidFill>
                  <a:srgbClr val="000000"/>
                </a:solidFill>
                <a:miter lim="800000"/>
                <a:headEnd/>
                <a:tailEnd/>
              </a14:hiddenLine>
            </a:ext>
          </a:extLst>
        </p:spPr>
        <p:txBody>
          <a:bodyP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r"/>
            <a:r>
              <a:rPr lang="en-US" altLang="zh-CN" sz="2800" dirty="0" smtClean="0"/>
              <a:t>System Structure</a:t>
            </a:r>
            <a:endParaRPr lang="zh-CN" altLang="zh-CN" sz="2800" dirty="0"/>
          </a:p>
        </p:txBody>
      </p:sp>
    </p:spTree>
    <p:extLst>
      <p:ext uri="{BB962C8B-B14F-4D97-AF65-F5344CB8AC3E}">
        <p14:creationId xmlns:p14="http://schemas.microsoft.com/office/powerpoint/2010/main" val="152591159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smtClean="0"/>
              <a:t>Introduction</a:t>
            </a:r>
          </a:p>
          <a:p>
            <a:r>
              <a:rPr lang="en-US" altLang="zh-CN" dirty="0" smtClean="0"/>
              <a:t>Founding Support</a:t>
            </a:r>
          </a:p>
          <a:p>
            <a:r>
              <a:rPr lang="en-US" altLang="zh-CN" dirty="0" smtClean="0"/>
              <a:t>Basic Research and Program</a:t>
            </a:r>
          </a:p>
          <a:p>
            <a:r>
              <a:rPr lang="en-US" altLang="zh-CN" dirty="0" smtClean="0"/>
              <a:t>Representative Research Groups</a:t>
            </a:r>
          </a:p>
          <a:p>
            <a:r>
              <a:rPr lang="en-US" altLang="zh-CN" dirty="0" smtClean="0">
                <a:solidFill>
                  <a:schemeClr val="accent2"/>
                </a:solidFill>
              </a:rPr>
              <a:t>Conclusion</a:t>
            </a:r>
            <a:endParaRPr lang="zh-CN" altLang="en-US" dirty="0">
              <a:solidFill>
                <a:schemeClr val="accent2"/>
              </a:solidFill>
            </a:endParaRPr>
          </a:p>
        </p:txBody>
      </p:sp>
      <p:sp>
        <p:nvSpPr>
          <p:cNvPr id="3" name="标题 2"/>
          <p:cNvSpPr>
            <a:spLocks noGrp="1"/>
          </p:cNvSpPr>
          <p:nvPr>
            <p:ph type="title"/>
          </p:nvPr>
        </p:nvSpPr>
        <p:spPr/>
        <p:txBody>
          <a:bodyPr/>
          <a:lstStyle/>
          <a:p>
            <a:r>
              <a:rPr lang="en-US" altLang="zh-CN" dirty="0" smtClean="0"/>
              <a:t>Agenda</a:t>
            </a:r>
            <a:endParaRPr lang="zh-CN" altLang="en-US" dirty="0"/>
          </a:p>
        </p:txBody>
      </p:sp>
      <p:sp>
        <p:nvSpPr>
          <p:cNvPr id="4" name="Line 4"/>
          <p:cNvSpPr>
            <a:spLocks noChangeShapeType="1"/>
          </p:cNvSpPr>
          <p:nvPr/>
        </p:nvSpPr>
        <p:spPr bwMode="auto">
          <a:xfrm>
            <a:off x="0" y="1340768"/>
            <a:ext cx="7009159" cy="0"/>
          </a:xfrm>
          <a:prstGeom prst="line">
            <a:avLst/>
          </a:prstGeom>
          <a:noFill/>
          <a:ln w="38100">
            <a:solidFill>
              <a:srgbClr val="FF99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rgbClr val="995C00"/>
                  </a:outerShdw>
                </a:effectLst>
              </a14:hiddenEffects>
            </a:ext>
          </a:extLst>
        </p:spPr>
        <p:txBody>
          <a:bodyPr wrap="none"/>
          <a:lstStyle/>
          <a:p>
            <a:endParaRPr lang="zh-CN" altLang="en-US"/>
          </a:p>
        </p:txBody>
      </p:sp>
      <p:sp>
        <p:nvSpPr>
          <p:cNvPr id="5" name="日期占位符 4"/>
          <p:cNvSpPr>
            <a:spLocks noGrp="1"/>
          </p:cNvSpPr>
          <p:nvPr>
            <p:ph type="dt" sz="half" idx="10"/>
          </p:nvPr>
        </p:nvSpPr>
        <p:spPr/>
        <p:txBody>
          <a:bodyPr/>
          <a:lstStyle/>
          <a:p>
            <a:fld id="{0FB36104-B16B-4C94-A868-A6CB172B4DAF}" type="datetime1">
              <a:rPr lang="en-US" altLang="zh-CN" smtClean="0"/>
              <a:pPr/>
              <a:t>11-9-27</a:t>
            </a:fld>
            <a:endParaRPr lang="zh-CN" altLang="en-US"/>
          </a:p>
        </p:txBody>
      </p:sp>
      <p:sp>
        <p:nvSpPr>
          <p:cNvPr id="6" name="灯片编号占位符 5"/>
          <p:cNvSpPr>
            <a:spLocks noGrp="1"/>
          </p:cNvSpPr>
          <p:nvPr>
            <p:ph type="sldNum" sz="quarter" idx="12"/>
          </p:nvPr>
        </p:nvSpPr>
        <p:spPr/>
        <p:txBody>
          <a:bodyPr/>
          <a:lstStyle/>
          <a:p>
            <a:fld id="{FB66567B-6BB6-477E-BC27-473F1BE5CFAB}" type="slidenum">
              <a:rPr lang="zh-CN" altLang="en-US" smtClean="0"/>
              <a:pPr/>
              <a:t>53</a:t>
            </a:fld>
            <a:endParaRPr lang="zh-CN" altLang="en-US"/>
          </a:p>
        </p:txBody>
      </p:sp>
    </p:spTree>
    <p:extLst>
      <p:ext uri="{BB962C8B-B14F-4D97-AF65-F5344CB8AC3E}">
        <p14:creationId xmlns:p14="http://schemas.microsoft.com/office/powerpoint/2010/main" val="1202824051"/>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smtClean="0"/>
              <a:t>Several reasons caused many problems of software development in China</a:t>
            </a:r>
            <a:endParaRPr lang="zh-CN" altLang="en-US" dirty="0"/>
          </a:p>
        </p:txBody>
      </p:sp>
      <p:sp>
        <p:nvSpPr>
          <p:cNvPr id="3" name="标题 2"/>
          <p:cNvSpPr>
            <a:spLocks noGrp="1"/>
          </p:cNvSpPr>
          <p:nvPr>
            <p:ph type="title"/>
          </p:nvPr>
        </p:nvSpPr>
        <p:spPr/>
        <p:txBody>
          <a:bodyPr>
            <a:normAutofit/>
          </a:bodyPr>
          <a:lstStyle/>
          <a:p>
            <a:r>
              <a:rPr lang="en-US" altLang="zh-CN" sz="3200" dirty="0" smtClean="0"/>
              <a:t>Main problems in China  </a:t>
            </a:r>
            <a:endParaRPr lang="zh-CN" altLang="en-US" sz="3200" dirty="0"/>
          </a:p>
        </p:txBody>
      </p:sp>
      <p:pic>
        <p:nvPicPr>
          <p:cNvPr id="2050" name="Picture 2" descr="http://www.kollewin.com/EX/09-15-00/Q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0509" y="2313383"/>
            <a:ext cx="3779912" cy="377991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组合 10"/>
          <p:cNvGrpSpPr/>
          <p:nvPr/>
        </p:nvGrpSpPr>
        <p:grpSpPr>
          <a:xfrm>
            <a:off x="611560" y="2924944"/>
            <a:ext cx="3960440" cy="2331081"/>
            <a:chOff x="4463988" y="2996952"/>
            <a:chExt cx="3960440" cy="2331081"/>
          </a:xfrm>
        </p:grpSpPr>
        <p:sp>
          <p:nvSpPr>
            <p:cNvPr id="5" name="矩形 4"/>
            <p:cNvSpPr/>
            <p:nvPr/>
          </p:nvSpPr>
          <p:spPr>
            <a:xfrm>
              <a:off x="4463988" y="2996952"/>
              <a:ext cx="2052228" cy="777027"/>
            </a:xfrm>
            <a:prstGeom prst="rect">
              <a:avLst/>
            </a:prstGeom>
            <a:solidFill>
              <a:schemeClr val="accent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r>
                <a:rPr lang="en-US" altLang="zh-CN" dirty="0">
                  <a:solidFill>
                    <a:schemeClr val="tx1"/>
                  </a:solidFill>
                </a:rPr>
                <a:t> Custom </a:t>
              </a:r>
              <a:r>
                <a:rPr lang="en-US" altLang="zh-CN" dirty="0" smtClean="0">
                  <a:solidFill>
                    <a:schemeClr val="tx1"/>
                  </a:solidFill>
                </a:rPr>
                <a:t>Requirement</a:t>
              </a:r>
              <a:endParaRPr lang="zh-CN" altLang="en-US" dirty="0">
                <a:solidFill>
                  <a:schemeClr val="tx1"/>
                </a:solidFill>
              </a:endParaRPr>
            </a:p>
          </p:txBody>
        </p:sp>
        <p:sp>
          <p:nvSpPr>
            <p:cNvPr id="12" name="矩形 11"/>
            <p:cNvSpPr/>
            <p:nvPr/>
          </p:nvSpPr>
          <p:spPr>
            <a:xfrm>
              <a:off x="6372200" y="2996952"/>
              <a:ext cx="2052228" cy="777027"/>
            </a:xfrm>
            <a:prstGeom prst="rect">
              <a:avLst/>
            </a:prstGeom>
            <a:solidFill>
              <a:schemeClr val="accent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 Theory</a:t>
              </a:r>
            </a:p>
            <a:p>
              <a:pPr algn="ctr"/>
              <a:r>
                <a:rPr lang="en-US" altLang="zh-CN" dirty="0">
                  <a:solidFill>
                    <a:schemeClr val="tx1"/>
                  </a:solidFill>
                </a:rPr>
                <a:t>Supervise </a:t>
              </a:r>
            </a:p>
          </p:txBody>
        </p:sp>
        <p:sp>
          <p:nvSpPr>
            <p:cNvPr id="17" name="矩形 16"/>
            <p:cNvSpPr/>
            <p:nvPr/>
          </p:nvSpPr>
          <p:spPr>
            <a:xfrm>
              <a:off x="4463988" y="3773979"/>
              <a:ext cx="2052228" cy="777027"/>
            </a:xfrm>
            <a:prstGeom prst="rect">
              <a:avLst/>
            </a:prstGeom>
            <a:solidFill>
              <a:schemeClr val="accent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  Complexity</a:t>
              </a:r>
            </a:p>
            <a:p>
              <a:pPr algn="ctr"/>
              <a:r>
                <a:rPr lang="en-US" altLang="zh-CN" dirty="0">
                  <a:solidFill>
                    <a:schemeClr val="tx1"/>
                  </a:solidFill>
                </a:rPr>
                <a:t>Increasing</a:t>
              </a:r>
            </a:p>
          </p:txBody>
        </p:sp>
        <p:sp>
          <p:nvSpPr>
            <p:cNvPr id="19" name="矩形 18"/>
            <p:cNvSpPr/>
            <p:nvPr/>
          </p:nvSpPr>
          <p:spPr>
            <a:xfrm>
              <a:off x="6372200" y="3773979"/>
              <a:ext cx="2052228" cy="777027"/>
            </a:xfrm>
            <a:prstGeom prst="rect">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  Developer</a:t>
              </a:r>
            </a:p>
            <a:p>
              <a:pPr algn="ctr"/>
              <a:r>
                <a:rPr lang="en-US" altLang="zh-CN" dirty="0">
                  <a:solidFill>
                    <a:schemeClr val="tx1"/>
                  </a:solidFill>
                </a:rPr>
                <a:t>heterogeneity</a:t>
              </a:r>
            </a:p>
          </p:txBody>
        </p:sp>
        <p:sp>
          <p:nvSpPr>
            <p:cNvPr id="20" name="矩形 19"/>
            <p:cNvSpPr/>
            <p:nvPr/>
          </p:nvSpPr>
          <p:spPr>
            <a:xfrm>
              <a:off x="4463988" y="4542785"/>
              <a:ext cx="2052228" cy="777027"/>
            </a:xfrm>
            <a:prstGeom prst="rect">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  Developer</a:t>
              </a:r>
            </a:p>
            <a:p>
              <a:pPr algn="ctr"/>
              <a:r>
                <a:rPr lang="en-US" altLang="zh-CN" dirty="0">
                  <a:solidFill>
                    <a:schemeClr val="tx1"/>
                  </a:solidFill>
                </a:rPr>
                <a:t>Instability</a:t>
              </a:r>
            </a:p>
          </p:txBody>
        </p:sp>
        <p:sp>
          <p:nvSpPr>
            <p:cNvPr id="15" name="矩形 14"/>
            <p:cNvSpPr/>
            <p:nvPr/>
          </p:nvSpPr>
          <p:spPr>
            <a:xfrm>
              <a:off x="6372200" y="4551006"/>
              <a:ext cx="2052228" cy="777027"/>
            </a:xfrm>
            <a:prstGeom prst="rect">
              <a:avLst/>
            </a:prstGeom>
            <a:solidFill>
              <a:schemeClr val="bg1">
                <a:lumMod val="6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  Scale</a:t>
              </a:r>
            </a:p>
            <a:p>
              <a:pPr algn="ctr"/>
              <a:r>
                <a:rPr lang="en-US" altLang="zh-CN" dirty="0">
                  <a:solidFill>
                    <a:schemeClr val="tx1"/>
                  </a:solidFill>
                </a:rPr>
                <a:t>Increasing </a:t>
              </a:r>
            </a:p>
          </p:txBody>
        </p:sp>
      </p:grpSp>
      <p:sp>
        <p:nvSpPr>
          <p:cNvPr id="21" name="右箭头 20"/>
          <p:cNvSpPr/>
          <p:nvPr/>
        </p:nvSpPr>
        <p:spPr>
          <a:xfrm>
            <a:off x="4738830" y="4005064"/>
            <a:ext cx="648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Line 4"/>
          <p:cNvSpPr>
            <a:spLocks noChangeShapeType="1"/>
          </p:cNvSpPr>
          <p:nvPr/>
        </p:nvSpPr>
        <p:spPr bwMode="auto">
          <a:xfrm>
            <a:off x="41306" y="1268760"/>
            <a:ext cx="7009159" cy="0"/>
          </a:xfrm>
          <a:prstGeom prst="line">
            <a:avLst/>
          </a:prstGeom>
          <a:noFill/>
          <a:ln w="38100">
            <a:solidFill>
              <a:srgbClr val="FF99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rgbClr val="995C00"/>
                  </a:outerShdw>
                </a:effectLst>
              </a14:hiddenEffects>
            </a:ext>
          </a:extLst>
        </p:spPr>
        <p:txBody>
          <a:bodyPr wrap="none"/>
          <a:lstStyle/>
          <a:p>
            <a:endParaRPr lang="zh-CN" altLang="en-US"/>
          </a:p>
        </p:txBody>
      </p:sp>
      <p:sp>
        <p:nvSpPr>
          <p:cNvPr id="4" name="日期占位符 3"/>
          <p:cNvSpPr>
            <a:spLocks noGrp="1"/>
          </p:cNvSpPr>
          <p:nvPr>
            <p:ph type="dt" sz="half" idx="10"/>
          </p:nvPr>
        </p:nvSpPr>
        <p:spPr/>
        <p:txBody>
          <a:bodyPr/>
          <a:lstStyle/>
          <a:p>
            <a:fld id="{4292CDB3-4347-485B-BFFD-CC623803FAF7}" type="datetime1">
              <a:rPr lang="en-US" altLang="zh-CN" smtClean="0"/>
              <a:pPr/>
              <a:t>11-9-27</a:t>
            </a:fld>
            <a:endParaRPr lang="zh-CN" altLang="en-US"/>
          </a:p>
        </p:txBody>
      </p:sp>
      <p:sp>
        <p:nvSpPr>
          <p:cNvPr id="6" name="灯片编号占位符 5"/>
          <p:cNvSpPr>
            <a:spLocks noGrp="1"/>
          </p:cNvSpPr>
          <p:nvPr>
            <p:ph type="sldNum" sz="quarter" idx="12"/>
          </p:nvPr>
        </p:nvSpPr>
        <p:spPr/>
        <p:txBody>
          <a:bodyPr/>
          <a:lstStyle/>
          <a:p>
            <a:fld id="{FB66567B-6BB6-477E-BC27-473F1BE5CFAB}" type="slidenum">
              <a:rPr lang="zh-CN" altLang="en-US" smtClean="0"/>
              <a:pPr/>
              <a:t>54</a:t>
            </a:fld>
            <a:endParaRPr lang="zh-CN" altLang="en-US"/>
          </a:p>
        </p:txBody>
      </p:sp>
    </p:spTree>
    <p:extLst>
      <p:ext uri="{BB962C8B-B14F-4D97-AF65-F5344CB8AC3E}">
        <p14:creationId xmlns:p14="http://schemas.microsoft.com/office/powerpoint/2010/main" val="67542297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835696" y="1484784"/>
            <a:ext cx="6912768" cy="4104456"/>
          </a:xfrm>
        </p:spPr>
        <p:txBody>
          <a:bodyPr>
            <a:normAutofit fontScale="70000" lnSpcReduction="20000"/>
          </a:bodyPr>
          <a:lstStyle/>
          <a:p>
            <a:r>
              <a:rPr lang="en-US" altLang="zh-CN" dirty="0"/>
              <a:t>Legacy </a:t>
            </a:r>
            <a:r>
              <a:rPr lang="en-US" altLang="zh-CN" dirty="0" smtClean="0"/>
              <a:t>system</a:t>
            </a:r>
          </a:p>
          <a:p>
            <a:pPr lvl="1"/>
            <a:r>
              <a:rPr lang="en-US" altLang="zh-CN" dirty="0" smtClean="0"/>
              <a:t>reasonable </a:t>
            </a:r>
            <a:r>
              <a:rPr lang="en-US" altLang="zh-CN" dirty="0"/>
              <a:t>cost to maintain and update the system</a:t>
            </a:r>
            <a:endParaRPr lang="zh-CN" altLang="zh-CN" dirty="0"/>
          </a:p>
          <a:p>
            <a:pPr lvl="1"/>
            <a:r>
              <a:rPr lang="en-US" altLang="zh-CN" dirty="0"/>
              <a:t>integrate the important business information and services in the </a:t>
            </a:r>
            <a:r>
              <a:rPr lang="en-US" altLang="zh-CN" dirty="0" smtClean="0"/>
              <a:t>system</a:t>
            </a:r>
          </a:p>
          <a:p>
            <a:r>
              <a:rPr lang="en-US" altLang="zh-CN" dirty="0"/>
              <a:t>Heterogeneous system</a:t>
            </a:r>
            <a:endParaRPr lang="zh-CN" altLang="zh-CN" dirty="0"/>
          </a:p>
          <a:p>
            <a:pPr lvl="1"/>
            <a:r>
              <a:rPr lang="en-US" altLang="zh-CN" dirty="0"/>
              <a:t>Require new technology for development to run the developed software on different hardware platforms and system environments</a:t>
            </a:r>
            <a:endParaRPr lang="zh-CN" altLang="zh-CN" dirty="0"/>
          </a:p>
          <a:p>
            <a:r>
              <a:rPr lang="en-US" altLang="zh-CN" dirty="0"/>
              <a:t>High confidence requirements for software development</a:t>
            </a:r>
            <a:endParaRPr lang="zh-CN" altLang="zh-CN" dirty="0"/>
          </a:p>
          <a:p>
            <a:pPr lvl="1"/>
            <a:r>
              <a:rPr lang="en-US" altLang="zh-CN" dirty="0"/>
              <a:t>How to ensure the high confidence for software development and running</a:t>
            </a:r>
            <a:r>
              <a:rPr lang="en-US" altLang="zh-CN" dirty="0" smtClean="0"/>
              <a:t>?</a:t>
            </a:r>
          </a:p>
          <a:p>
            <a:r>
              <a:rPr lang="en-US" altLang="zh-CN" dirty="0"/>
              <a:t>Changing of software development</a:t>
            </a:r>
            <a:endParaRPr lang="zh-CN" altLang="zh-CN" dirty="0"/>
          </a:p>
          <a:p>
            <a:pPr lvl="1"/>
            <a:r>
              <a:rPr lang="en-US" altLang="zh-CN" dirty="0"/>
              <a:t>Research the architecture and development model of distributed software, explore the corresponding strategy of software </a:t>
            </a:r>
            <a:r>
              <a:rPr lang="en-US" altLang="zh-CN" dirty="0" smtClean="0"/>
              <a:t>engineering</a:t>
            </a:r>
            <a:endParaRPr lang="zh-CN" altLang="zh-CN" dirty="0"/>
          </a:p>
          <a:p>
            <a:endParaRPr lang="zh-CN" altLang="en-US" dirty="0"/>
          </a:p>
        </p:txBody>
      </p:sp>
      <p:sp>
        <p:nvSpPr>
          <p:cNvPr id="3" name="标题 2"/>
          <p:cNvSpPr>
            <a:spLocks noGrp="1"/>
          </p:cNvSpPr>
          <p:nvPr>
            <p:ph type="title"/>
          </p:nvPr>
        </p:nvSpPr>
        <p:spPr/>
        <p:txBody>
          <a:bodyPr>
            <a:normAutofit/>
          </a:bodyPr>
          <a:lstStyle/>
          <a:p>
            <a:pPr algn="r"/>
            <a:r>
              <a:rPr lang="en-US" altLang="zh-CN" sz="3200" dirty="0" smtClean="0"/>
              <a:t>Challenges of Software</a:t>
            </a:r>
            <a:endParaRPr lang="zh-CN" altLang="en-US" sz="3200" dirty="0"/>
          </a:p>
        </p:txBody>
      </p:sp>
      <p:sp>
        <p:nvSpPr>
          <p:cNvPr id="4" name="Line 4"/>
          <p:cNvSpPr>
            <a:spLocks noChangeShapeType="1"/>
          </p:cNvSpPr>
          <p:nvPr/>
        </p:nvSpPr>
        <p:spPr bwMode="auto">
          <a:xfrm>
            <a:off x="2134841" y="1311148"/>
            <a:ext cx="7009159" cy="0"/>
          </a:xfrm>
          <a:prstGeom prst="line">
            <a:avLst/>
          </a:prstGeom>
          <a:noFill/>
          <a:ln w="38100">
            <a:solidFill>
              <a:srgbClr val="FF99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rgbClr val="995C00"/>
                  </a:outerShdw>
                </a:effectLst>
              </a14:hiddenEffects>
            </a:ext>
          </a:extLst>
        </p:spPr>
        <p:txBody>
          <a:bodyPr wrap="none"/>
          <a:lstStyle/>
          <a:p>
            <a:endParaRPr lang="zh-CN" altLang="en-US"/>
          </a:p>
        </p:txBody>
      </p:sp>
      <p:sp>
        <p:nvSpPr>
          <p:cNvPr id="5" name="日期占位符 4"/>
          <p:cNvSpPr>
            <a:spLocks noGrp="1"/>
          </p:cNvSpPr>
          <p:nvPr>
            <p:ph type="dt" sz="half" idx="10"/>
          </p:nvPr>
        </p:nvSpPr>
        <p:spPr/>
        <p:txBody>
          <a:bodyPr/>
          <a:lstStyle/>
          <a:p>
            <a:fld id="{CFC9735F-F711-4D25-ACD0-2303A5DB1E69}" type="datetime1">
              <a:rPr lang="en-US" altLang="zh-CN" smtClean="0"/>
              <a:pPr/>
              <a:t>11-9-27</a:t>
            </a:fld>
            <a:endParaRPr lang="zh-CN" altLang="en-US"/>
          </a:p>
        </p:txBody>
      </p:sp>
      <p:sp>
        <p:nvSpPr>
          <p:cNvPr id="6" name="灯片编号占位符 5"/>
          <p:cNvSpPr>
            <a:spLocks noGrp="1"/>
          </p:cNvSpPr>
          <p:nvPr>
            <p:ph type="sldNum" sz="quarter" idx="12"/>
          </p:nvPr>
        </p:nvSpPr>
        <p:spPr/>
        <p:txBody>
          <a:bodyPr/>
          <a:lstStyle/>
          <a:p>
            <a:fld id="{FB66567B-6BB6-477E-BC27-473F1BE5CFAB}" type="slidenum">
              <a:rPr lang="zh-CN" altLang="en-US" smtClean="0"/>
              <a:pPr/>
              <a:t>55</a:t>
            </a:fld>
            <a:endParaRPr lang="zh-CN" altLang="en-US"/>
          </a:p>
        </p:txBody>
      </p:sp>
      <p:pic>
        <p:nvPicPr>
          <p:cNvPr id="7" name="Picture 3" descr="C:\Users\huakang-lee\AppData\Local\Microsoft\Windows\Temporary Internet Files\Content.IE5\IZ9ISUGR\MM900303472[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471" y="836712"/>
            <a:ext cx="1465726" cy="4564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50838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481329"/>
            <a:ext cx="8291264" cy="1875663"/>
          </a:xfrm>
        </p:spPr>
        <p:txBody>
          <a:bodyPr>
            <a:normAutofit fontScale="92500"/>
          </a:bodyPr>
          <a:lstStyle/>
          <a:p>
            <a:r>
              <a:rPr lang="en-US" altLang="zh-CN" dirty="0" smtClean="0"/>
              <a:t>The NSFC</a:t>
            </a:r>
            <a:r>
              <a:rPr lang="zh-CN" altLang="en-US" dirty="0" smtClean="0"/>
              <a:t>  </a:t>
            </a:r>
            <a:r>
              <a:rPr lang="en-US" altLang="zh-CN" dirty="0" smtClean="0"/>
              <a:t>major research project named ‘Basic Research on Trustworthy Software’ from 2007</a:t>
            </a:r>
          </a:p>
          <a:p>
            <a:r>
              <a:rPr lang="en-US" altLang="zh-CN" dirty="0" smtClean="0"/>
              <a:t>Research of major colleges and universities in the future</a:t>
            </a:r>
          </a:p>
        </p:txBody>
      </p:sp>
      <p:sp>
        <p:nvSpPr>
          <p:cNvPr id="3" name="标题 2"/>
          <p:cNvSpPr>
            <a:spLocks noGrp="1"/>
          </p:cNvSpPr>
          <p:nvPr>
            <p:ph type="title"/>
          </p:nvPr>
        </p:nvSpPr>
        <p:spPr/>
        <p:txBody>
          <a:bodyPr>
            <a:normAutofit/>
          </a:bodyPr>
          <a:lstStyle/>
          <a:p>
            <a:r>
              <a:rPr lang="en-US" altLang="zh-CN" sz="3200" b="0" dirty="0" smtClean="0">
                <a:effectLst/>
              </a:rPr>
              <a:t>Software</a:t>
            </a:r>
            <a:r>
              <a:rPr lang="en-US" altLang="zh-CN" sz="3200" b="0" dirty="0">
                <a:effectLst/>
              </a:rPr>
              <a:t> </a:t>
            </a:r>
            <a:r>
              <a:rPr lang="en-US" altLang="zh-CN" sz="3200" b="0" dirty="0" smtClean="0">
                <a:effectLst/>
              </a:rPr>
              <a:t>research in China</a:t>
            </a:r>
            <a:endParaRPr lang="zh-CN" altLang="en-US" sz="3200" dirty="0"/>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345" y="3573016"/>
            <a:ext cx="2830534" cy="1064165"/>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3728" y="3501008"/>
            <a:ext cx="2814089" cy="1057983"/>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8815" y="3361682"/>
            <a:ext cx="2777401" cy="1044189"/>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5086" y="4894042"/>
            <a:ext cx="2806789" cy="1055238"/>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1566" y="4756642"/>
            <a:ext cx="2806790" cy="1055238"/>
          </a:xfrm>
          <a:prstGeom prst="rect">
            <a:avLst/>
          </a:prstGeom>
        </p:spPr>
      </p:pic>
      <p:pic>
        <p:nvPicPr>
          <p:cNvPr id="10"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52480" y="3212976"/>
            <a:ext cx="2807952" cy="1055675"/>
          </a:xfrm>
          <a:prstGeom prst="rect">
            <a:avLst/>
          </a:prstGeom>
        </p:spPr>
      </p:pic>
      <p:pic>
        <p:nvPicPr>
          <p:cNvPr id="11" name="图片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64116" y="4626333"/>
            <a:ext cx="2803707" cy="1054079"/>
          </a:xfrm>
          <a:prstGeom prst="rect">
            <a:avLst/>
          </a:prstGeom>
        </p:spPr>
      </p:pic>
      <p:pic>
        <p:nvPicPr>
          <p:cNvPr id="9" name="图片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52120" y="4455374"/>
            <a:ext cx="2806790" cy="1055238"/>
          </a:xfrm>
          <a:prstGeom prst="rect">
            <a:avLst/>
          </a:prstGeom>
        </p:spPr>
      </p:pic>
      <p:sp>
        <p:nvSpPr>
          <p:cNvPr id="12" name="Line 4"/>
          <p:cNvSpPr>
            <a:spLocks noChangeShapeType="1"/>
          </p:cNvSpPr>
          <p:nvPr/>
        </p:nvSpPr>
        <p:spPr bwMode="auto">
          <a:xfrm>
            <a:off x="46356" y="1268760"/>
            <a:ext cx="7009159" cy="0"/>
          </a:xfrm>
          <a:prstGeom prst="line">
            <a:avLst/>
          </a:prstGeom>
          <a:noFill/>
          <a:ln w="38100">
            <a:solidFill>
              <a:srgbClr val="FF99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rgbClr val="995C00"/>
                  </a:outerShdw>
                </a:effectLst>
              </a14:hiddenEffects>
            </a:ext>
          </a:extLst>
        </p:spPr>
        <p:txBody>
          <a:bodyPr wrap="none"/>
          <a:lstStyle/>
          <a:p>
            <a:endParaRPr lang="zh-CN" altLang="en-US"/>
          </a:p>
        </p:txBody>
      </p:sp>
      <p:sp>
        <p:nvSpPr>
          <p:cNvPr id="13" name="日期占位符 12"/>
          <p:cNvSpPr>
            <a:spLocks noGrp="1"/>
          </p:cNvSpPr>
          <p:nvPr>
            <p:ph type="dt" sz="half" idx="10"/>
          </p:nvPr>
        </p:nvSpPr>
        <p:spPr/>
        <p:txBody>
          <a:bodyPr/>
          <a:lstStyle/>
          <a:p>
            <a:fld id="{0389C702-D1DB-487C-B04F-DF071559190F}" type="datetime1">
              <a:rPr lang="en-US" altLang="zh-CN" smtClean="0"/>
              <a:pPr/>
              <a:t>11-9-27</a:t>
            </a:fld>
            <a:endParaRPr lang="zh-CN" altLang="en-US"/>
          </a:p>
        </p:txBody>
      </p:sp>
      <p:sp>
        <p:nvSpPr>
          <p:cNvPr id="14" name="灯片编号占位符 13"/>
          <p:cNvSpPr>
            <a:spLocks noGrp="1"/>
          </p:cNvSpPr>
          <p:nvPr>
            <p:ph type="sldNum" sz="quarter" idx="12"/>
          </p:nvPr>
        </p:nvSpPr>
        <p:spPr/>
        <p:txBody>
          <a:bodyPr/>
          <a:lstStyle/>
          <a:p>
            <a:fld id="{FB66567B-6BB6-477E-BC27-473F1BE5CFAB}" type="slidenum">
              <a:rPr lang="zh-CN" altLang="en-US" smtClean="0"/>
              <a:pPr/>
              <a:t>56</a:t>
            </a:fld>
            <a:endParaRPr lang="zh-CN" altLang="en-US"/>
          </a:p>
        </p:txBody>
      </p:sp>
    </p:spTree>
    <p:extLst>
      <p:ext uri="{BB962C8B-B14F-4D97-AF65-F5344CB8AC3E}">
        <p14:creationId xmlns:p14="http://schemas.microsoft.com/office/powerpoint/2010/main" val="219824397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A71DA013-F950-45AD-B270-5AADC50E1789}" type="datetime1">
              <a:rPr lang="en-US" altLang="zh-CN" smtClean="0"/>
              <a:pPr/>
              <a:t>11-9-27</a:t>
            </a:fld>
            <a:endParaRPr lang="zh-CN" altLang="en-US"/>
          </a:p>
        </p:txBody>
      </p:sp>
      <p:sp>
        <p:nvSpPr>
          <p:cNvPr id="4" name="灯片编号占位符 3"/>
          <p:cNvSpPr>
            <a:spLocks noGrp="1"/>
          </p:cNvSpPr>
          <p:nvPr>
            <p:ph type="sldNum" sz="quarter" idx="12"/>
          </p:nvPr>
        </p:nvSpPr>
        <p:spPr/>
        <p:txBody>
          <a:bodyPr/>
          <a:lstStyle/>
          <a:p>
            <a:fld id="{FB66567B-6BB6-477E-BC27-473F1BE5CFAB}" type="slidenum">
              <a:rPr lang="zh-CN" altLang="en-US" smtClean="0"/>
              <a:pPr/>
              <a:t>57</a:t>
            </a:fld>
            <a:endParaRPr lang="zh-CN" altLang="en-US"/>
          </a:p>
        </p:txBody>
      </p:sp>
      <p:sp>
        <p:nvSpPr>
          <p:cNvPr id="5" name="标题 4"/>
          <p:cNvSpPr>
            <a:spLocks noGrp="1"/>
          </p:cNvSpPr>
          <p:nvPr>
            <p:ph type="title"/>
          </p:nvPr>
        </p:nvSpPr>
        <p:spPr>
          <a:xfrm>
            <a:off x="395536" y="2636912"/>
            <a:ext cx="8229600" cy="1143000"/>
          </a:xfrm>
        </p:spPr>
        <p:txBody>
          <a:bodyPr>
            <a:normAutofit fontScale="90000"/>
          </a:bodyPr>
          <a:lstStyle/>
          <a:p>
            <a:pPr algn="ctr"/>
            <a:r>
              <a:rPr lang="en-US" altLang="zh-CN" dirty="0" smtClean="0">
                <a:solidFill>
                  <a:srgbClr val="FF0000"/>
                </a:solidFill>
              </a:rPr>
              <a:t>Thanks for your attention!!</a:t>
            </a:r>
            <a:br>
              <a:rPr lang="en-US" altLang="zh-CN" dirty="0" smtClean="0">
                <a:solidFill>
                  <a:srgbClr val="FF0000"/>
                </a:solidFill>
              </a:rPr>
            </a:br>
            <a:r>
              <a:rPr lang="en-US" altLang="zh-CN" dirty="0" smtClean="0">
                <a:solidFill>
                  <a:srgbClr val="FF0000"/>
                </a:solidFill>
              </a:rPr>
              <a:t>Q &amp; A</a:t>
            </a:r>
            <a:endParaRPr lang="zh-CN" altLang="en-US" dirty="0">
              <a:solidFill>
                <a:srgbClr val="FF0000"/>
              </a:solidFill>
            </a:endParaRPr>
          </a:p>
        </p:txBody>
      </p:sp>
    </p:spTree>
    <p:extLst>
      <p:ext uri="{BB962C8B-B14F-4D97-AF65-F5344CB8AC3E}">
        <p14:creationId xmlns:p14="http://schemas.microsoft.com/office/powerpoint/2010/main" val="10687011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7"/>
          <p:cNvGraphicFramePr>
            <a:graphicFrameLocks noGrp="1"/>
          </p:cNvGraphicFramePr>
          <p:nvPr>
            <p:ph sz="half" idx="4294967295"/>
            <p:extLst>
              <p:ext uri="{D42A27DB-BD31-4B8C-83A1-F6EECF244321}">
                <p14:modId xmlns:p14="http://schemas.microsoft.com/office/powerpoint/2010/main" val="2625921111"/>
              </p:ext>
            </p:extLst>
          </p:nvPr>
        </p:nvGraphicFramePr>
        <p:xfrm>
          <a:off x="228600" y="1844823"/>
          <a:ext cx="4631432" cy="4860777"/>
        </p:xfrm>
        <a:graphic>
          <a:graphicData uri="http://schemas.openxmlformats.org/drawingml/2006/chart">
            <c:chart xmlns:c="http://schemas.openxmlformats.org/drawingml/2006/chart" xmlns:r="http://schemas.openxmlformats.org/officeDocument/2006/relationships" r:id="rId3"/>
          </a:graphicData>
        </a:graphic>
      </p:graphicFrame>
      <p:sp>
        <p:nvSpPr>
          <p:cNvPr id="5" name="标题 3"/>
          <p:cNvSpPr>
            <a:spLocks noGrp="1"/>
          </p:cNvSpPr>
          <p:nvPr>
            <p:ph type="title"/>
          </p:nvPr>
        </p:nvSpPr>
        <p:spPr>
          <a:xfrm>
            <a:off x="457200" y="274638"/>
            <a:ext cx="8229600" cy="1143000"/>
          </a:xfrm>
        </p:spPr>
        <p:txBody>
          <a:bodyPr>
            <a:noAutofit/>
          </a:bodyPr>
          <a:lstStyle/>
          <a:p>
            <a:r>
              <a:rPr lang="en-US" sz="3200" dirty="0" smtClean="0"/>
              <a:t>National Investment in Computer Science and Software Architecture</a:t>
            </a:r>
            <a:endParaRPr lang="en-US" sz="3200" dirty="0"/>
          </a:p>
        </p:txBody>
      </p:sp>
      <p:sp>
        <p:nvSpPr>
          <p:cNvPr id="6" name="内容占位符 5"/>
          <p:cNvSpPr>
            <a:spLocks noGrp="1"/>
          </p:cNvSpPr>
          <p:nvPr>
            <p:ph sz="half" idx="1"/>
          </p:nvPr>
        </p:nvSpPr>
        <p:spPr>
          <a:xfrm>
            <a:off x="457200" y="1600201"/>
            <a:ext cx="4038600" cy="685800"/>
          </a:xfrm>
        </p:spPr>
        <p:txBody>
          <a:bodyPr>
            <a:normAutofit lnSpcReduction="10000"/>
          </a:bodyPr>
          <a:lstStyle/>
          <a:p>
            <a:pPr marL="0" indent="0">
              <a:buNone/>
            </a:pPr>
            <a:r>
              <a:rPr lang="en-US" sz="2000" dirty="0" smtClean="0"/>
              <a:t>NSFC Funding for Computer Science(2001~2010)</a:t>
            </a:r>
          </a:p>
          <a:p>
            <a:pPr marL="0" indent="0">
              <a:buNone/>
            </a:pPr>
            <a:endParaRPr lang="en-US" dirty="0"/>
          </a:p>
        </p:txBody>
      </p:sp>
      <p:sp>
        <p:nvSpPr>
          <p:cNvPr id="7" name="内容占位符 5"/>
          <p:cNvSpPr txBox="1">
            <a:spLocks/>
          </p:cNvSpPr>
          <p:nvPr/>
        </p:nvSpPr>
        <p:spPr>
          <a:xfrm>
            <a:off x="4677137" y="1600200"/>
            <a:ext cx="4038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US" sz="2000" dirty="0" smtClean="0"/>
              <a:t>NSFC Funding for Software Architecture(2001~2010)</a:t>
            </a:r>
          </a:p>
          <a:p>
            <a:pPr marL="0" indent="0">
              <a:buFont typeface="Arial" pitchFamily="34" charset="0"/>
              <a:buNone/>
            </a:pPr>
            <a:endParaRPr lang="en-US" dirty="0"/>
          </a:p>
        </p:txBody>
      </p:sp>
      <p:grpSp>
        <p:nvGrpSpPr>
          <p:cNvPr id="8" name="组合 7"/>
          <p:cNvGrpSpPr/>
          <p:nvPr/>
        </p:nvGrpSpPr>
        <p:grpSpPr>
          <a:xfrm>
            <a:off x="-180528" y="2514572"/>
            <a:ext cx="872072" cy="3769380"/>
            <a:chOff x="27520" y="2608892"/>
            <a:chExt cx="616471" cy="3621415"/>
          </a:xfrm>
        </p:grpSpPr>
        <p:sp>
          <p:nvSpPr>
            <p:cNvPr id="9" name="TextBox 8"/>
            <p:cNvSpPr txBox="1"/>
            <p:nvPr/>
          </p:nvSpPr>
          <p:spPr>
            <a:xfrm rot="19447888">
              <a:off x="32283" y="5964181"/>
              <a:ext cx="610482" cy="266126"/>
            </a:xfrm>
            <a:prstGeom prst="rect">
              <a:avLst/>
            </a:prstGeom>
            <a:noFill/>
          </p:spPr>
          <p:txBody>
            <a:bodyPr wrap="square" rtlCol="0">
              <a:spAutoFit/>
            </a:bodyPr>
            <a:lstStyle/>
            <a:p>
              <a:pPr algn="r"/>
              <a:r>
                <a:rPr lang="en-US" sz="1200" dirty="0" smtClean="0"/>
                <a:t>2001</a:t>
              </a:r>
              <a:endParaRPr lang="en-US" sz="1200" dirty="0"/>
            </a:p>
          </p:txBody>
        </p:sp>
        <p:sp>
          <p:nvSpPr>
            <p:cNvPr id="10" name="TextBox 9"/>
            <p:cNvSpPr txBox="1"/>
            <p:nvPr/>
          </p:nvSpPr>
          <p:spPr>
            <a:xfrm rot="19447888">
              <a:off x="32283" y="5580692"/>
              <a:ext cx="610482" cy="266126"/>
            </a:xfrm>
            <a:prstGeom prst="rect">
              <a:avLst/>
            </a:prstGeom>
            <a:noFill/>
          </p:spPr>
          <p:txBody>
            <a:bodyPr wrap="square" rtlCol="0">
              <a:spAutoFit/>
            </a:bodyPr>
            <a:lstStyle/>
            <a:p>
              <a:pPr algn="r"/>
              <a:r>
                <a:rPr lang="en-US" sz="1200" dirty="0" smtClean="0"/>
                <a:t>2002</a:t>
              </a:r>
              <a:endParaRPr lang="en-US" sz="1200" dirty="0"/>
            </a:p>
          </p:txBody>
        </p:sp>
        <p:sp>
          <p:nvSpPr>
            <p:cNvPr id="11" name="TextBox 10"/>
            <p:cNvSpPr txBox="1"/>
            <p:nvPr/>
          </p:nvSpPr>
          <p:spPr>
            <a:xfrm rot="19447888">
              <a:off x="32283" y="5199692"/>
              <a:ext cx="610482" cy="266126"/>
            </a:xfrm>
            <a:prstGeom prst="rect">
              <a:avLst/>
            </a:prstGeom>
            <a:noFill/>
          </p:spPr>
          <p:txBody>
            <a:bodyPr wrap="square" rtlCol="0">
              <a:spAutoFit/>
            </a:bodyPr>
            <a:lstStyle/>
            <a:p>
              <a:pPr algn="r"/>
              <a:r>
                <a:rPr lang="en-US" sz="1200" dirty="0" smtClean="0"/>
                <a:t>2003</a:t>
              </a:r>
              <a:endParaRPr lang="en-US" sz="1200" dirty="0"/>
            </a:p>
          </p:txBody>
        </p:sp>
        <p:sp>
          <p:nvSpPr>
            <p:cNvPr id="12" name="TextBox 11"/>
            <p:cNvSpPr txBox="1"/>
            <p:nvPr/>
          </p:nvSpPr>
          <p:spPr>
            <a:xfrm rot="19447888">
              <a:off x="32283" y="4818691"/>
              <a:ext cx="610482" cy="266126"/>
            </a:xfrm>
            <a:prstGeom prst="rect">
              <a:avLst/>
            </a:prstGeom>
            <a:noFill/>
          </p:spPr>
          <p:txBody>
            <a:bodyPr wrap="square" rtlCol="0">
              <a:spAutoFit/>
            </a:bodyPr>
            <a:lstStyle/>
            <a:p>
              <a:pPr algn="r"/>
              <a:r>
                <a:rPr lang="en-US" sz="1200" dirty="0" smtClean="0"/>
                <a:t>2004</a:t>
              </a:r>
              <a:endParaRPr lang="en-US" sz="1200" dirty="0"/>
            </a:p>
          </p:txBody>
        </p:sp>
        <p:sp>
          <p:nvSpPr>
            <p:cNvPr id="13" name="TextBox 12"/>
            <p:cNvSpPr txBox="1"/>
            <p:nvPr/>
          </p:nvSpPr>
          <p:spPr>
            <a:xfrm rot="19447888">
              <a:off x="28746" y="4437692"/>
              <a:ext cx="610482" cy="266126"/>
            </a:xfrm>
            <a:prstGeom prst="rect">
              <a:avLst/>
            </a:prstGeom>
            <a:noFill/>
          </p:spPr>
          <p:txBody>
            <a:bodyPr wrap="square" rtlCol="0">
              <a:spAutoFit/>
            </a:bodyPr>
            <a:lstStyle/>
            <a:p>
              <a:pPr algn="r"/>
              <a:r>
                <a:rPr lang="en-US" sz="1200" dirty="0" smtClean="0"/>
                <a:t>2005</a:t>
              </a:r>
              <a:endParaRPr lang="en-US" sz="1200" dirty="0"/>
            </a:p>
          </p:txBody>
        </p:sp>
        <p:sp>
          <p:nvSpPr>
            <p:cNvPr id="14" name="TextBox 13"/>
            <p:cNvSpPr txBox="1"/>
            <p:nvPr/>
          </p:nvSpPr>
          <p:spPr>
            <a:xfrm rot="19447888">
              <a:off x="32283" y="4064521"/>
              <a:ext cx="610482" cy="266126"/>
            </a:xfrm>
            <a:prstGeom prst="rect">
              <a:avLst/>
            </a:prstGeom>
            <a:noFill/>
          </p:spPr>
          <p:txBody>
            <a:bodyPr wrap="square" rtlCol="0">
              <a:spAutoFit/>
            </a:bodyPr>
            <a:lstStyle/>
            <a:p>
              <a:pPr algn="r"/>
              <a:r>
                <a:rPr lang="en-US" sz="1200" dirty="0" smtClean="0"/>
                <a:t>2006</a:t>
              </a:r>
              <a:endParaRPr lang="en-US" sz="1200" dirty="0"/>
            </a:p>
          </p:txBody>
        </p:sp>
        <p:sp>
          <p:nvSpPr>
            <p:cNvPr id="15" name="TextBox 14"/>
            <p:cNvSpPr txBox="1"/>
            <p:nvPr/>
          </p:nvSpPr>
          <p:spPr>
            <a:xfrm rot="19447888">
              <a:off x="32283" y="3730116"/>
              <a:ext cx="610482" cy="266126"/>
            </a:xfrm>
            <a:prstGeom prst="rect">
              <a:avLst/>
            </a:prstGeom>
            <a:noFill/>
          </p:spPr>
          <p:txBody>
            <a:bodyPr wrap="square" rtlCol="0">
              <a:spAutoFit/>
            </a:bodyPr>
            <a:lstStyle/>
            <a:p>
              <a:pPr algn="r"/>
              <a:r>
                <a:rPr lang="en-US" sz="1200" dirty="0" smtClean="0"/>
                <a:t>2007</a:t>
              </a:r>
              <a:endParaRPr lang="en-US" sz="1200" dirty="0"/>
            </a:p>
          </p:txBody>
        </p:sp>
        <p:sp>
          <p:nvSpPr>
            <p:cNvPr id="16" name="TextBox 15"/>
            <p:cNvSpPr txBox="1"/>
            <p:nvPr/>
          </p:nvSpPr>
          <p:spPr>
            <a:xfrm rot="19447888">
              <a:off x="27520" y="3370892"/>
              <a:ext cx="610482" cy="266126"/>
            </a:xfrm>
            <a:prstGeom prst="rect">
              <a:avLst/>
            </a:prstGeom>
            <a:noFill/>
          </p:spPr>
          <p:txBody>
            <a:bodyPr wrap="square" rtlCol="0">
              <a:spAutoFit/>
            </a:bodyPr>
            <a:lstStyle/>
            <a:p>
              <a:pPr algn="r"/>
              <a:r>
                <a:rPr lang="en-US" sz="1200" dirty="0" smtClean="0"/>
                <a:t>2008</a:t>
              </a:r>
              <a:endParaRPr lang="en-US" sz="1200" dirty="0"/>
            </a:p>
          </p:txBody>
        </p:sp>
        <p:sp>
          <p:nvSpPr>
            <p:cNvPr id="17" name="TextBox 16"/>
            <p:cNvSpPr txBox="1"/>
            <p:nvPr/>
          </p:nvSpPr>
          <p:spPr>
            <a:xfrm rot="19447888">
              <a:off x="33509" y="2989891"/>
              <a:ext cx="610482" cy="266126"/>
            </a:xfrm>
            <a:prstGeom prst="rect">
              <a:avLst/>
            </a:prstGeom>
            <a:noFill/>
          </p:spPr>
          <p:txBody>
            <a:bodyPr wrap="square" rtlCol="0">
              <a:spAutoFit/>
            </a:bodyPr>
            <a:lstStyle/>
            <a:p>
              <a:pPr algn="r"/>
              <a:r>
                <a:rPr lang="en-US" sz="1200" dirty="0" smtClean="0"/>
                <a:t>2009</a:t>
              </a:r>
              <a:endParaRPr lang="en-US" sz="1200" dirty="0"/>
            </a:p>
          </p:txBody>
        </p:sp>
        <p:sp>
          <p:nvSpPr>
            <p:cNvPr id="18" name="TextBox 17"/>
            <p:cNvSpPr txBox="1"/>
            <p:nvPr/>
          </p:nvSpPr>
          <p:spPr>
            <a:xfrm rot="19447888">
              <a:off x="33509" y="2608892"/>
              <a:ext cx="610482" cy="266126"/>
            </a:xfrm>
            <a:prstGeom prst="rect">
              <a:avLst/>
            </a:prstGeom>
            <a:noFill/>
          </p:spPr>
          <p:txBody>
            <a:bodyPr wrap="square" rtlCol="0">
              <a:spAutoFit/>
            </a:bodyPr>
            <a:lstStyle/>
            <a:p>
              <a:pPr algn="r"/>
              <a:r>
                <a:rPr lang="en-US" sz="1200" dirty="0" smtClean="0"/>
                <a:t>2010</a:t>
              </a:r>
              <a:endParaRPr lang="en-US" sz="1200" dirty="0"/>
            </a:p>
          </p:txBody>
        </p:sp>
      </p:grpSp>
      <p:pic>
        <p:nvPicPr>
          <p:cNvPr id="20"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7087" y="4440871"/>
            <a:ext cx="4543425" cy="215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21" name="Line 4"/>
          <p:cNvSpPr>
            <a:spLocks noChangeShapeType="1"/>
          </p:cNvSpPr>
          <p:nvPr/>
        </p:nvSpPr>
        <p:spPr bwMode="auto">
          <a:xfrm>
            <a:off x="0" y="1484784"/>
            <a:ext cx="8715737" cy="0"/>
          </a:xfrm>
          <a:prstGeom prst="line">
            <a:avLst/>
          </a:prstGeom>
          <a:noFill/>
          <a:ln w="38100">
            <a:solidFill>
              <a:srgbClr val="FF99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rgbClr val="995C00"/>
                  </a:outerShdw>
                </a:effectLst>
              </a14:hiddenEffects>
            </a:ext>
          </a:extLst>
        </p:spPr>
        <p:txBody>
          <a:bodyPr wrap="none"/>
          <a:lstStyle/>
          <a:p>
            <a:endParaRPr lang="zh-CN" altLang="en-US"/>
          </a:p>
        </p:txBody>
      </p:sp>
      <p:sp>
        <p:nvSpPr>
          <p:cNvPr id="2" name="日期占位符 1"/>
          <p:cNvSpPr>
            <a:spLocks noGrp="1"/>
          </p:cNvSpPr>
          <p:nvPr>
            <p:ph type="dt" sz="half" idx="10"/>
          </p:nvPr>
        </p:nvSpPr>
        <p:spPr/>
        <p:txBody>
          <a:bodyPr/>
          <a:lstStyle/>
          <a:p>
            <a:fld id="{F79F4A2C-1D2D-4283-A27E-21781B794A9D}" type="datetime1">
              <a:rPr lang="en-US" altLang="zh-CN" smtClean="0"/>
              <a:pPr/>
              <a:t>11-9-27</a:t>
            </a:fld>
            <a:endParaRPr lang="zh-CN" altLang="en-US"/>
          </a:p>
        </p:txBody>
      </p:sp>
      <p:sp>
        <p:nvSpPr>
          <p:cNvPr id="3" name="灯片编号占位符 2"/>
          <p:cNvSpPr>
            <a:spLocks noGrp="1"/>
          </p:cNvSpPr>
          <p:nvPr>
            <p:ph type="sldNum" sz="quarter" idx="12"/>
          </p:nvPr>
        </p:nvSpPr>
        <p:spPr/>
        <p:txBody>
          <a:bodyPr/>
          <a:lstStyle/>
          <a:p>
            <a:fld id="{FB66567B-6BB6-477E-BC27-473F1BE5CFAB}" type="slidenum">
              <a:rPr lang="zh-CN" altLang="en-US" smtClean="0"/>
              <a:pPr/>
              <a:t>6</a:t>
            </a:fld>
            <a:endParaRPr lang="zh-CN" altLang="en-US"/>
          </a:p>
        </p:txBody>
      </p:sp>
      <p:grpSp>
        <p:nvGrpSpPr>
          <p:cNvPr id="24" name="组合 23"/>
          <p:cNvGrpSpPr/>
          <p:nvPr/>
        </p:nvGrpSpPr>
        <p:grpSpPr>
          <a:xfrm>
            <a:off x="4450673" y="2204864"/>
            <a:ext cx="4729839" cy="2367136"/>
            <a:chOff x="4450673" y="2204864"/>
            <a:chExt cx="4729839" cy="2367136"/>
          </a:xfrm>
        </p:grpSpPr>
        <p:pic>
          <p:nvPicPr>
            <p:cNvPr id="19"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50673" y="2327040"/>
              <a:ext cx="4729839" cy="2244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23" name="TextBox 22"/>
            <p:cNvSpPr txBox="1"/>
            <p:nvPr/>
          </p:nvSpPr>
          <p:spPr>
            <a:xfrm>
              <a:off x="7955569" y="2204864"/>
              <a:ext cx="772969" cy="276999"/>
            </a:xfrm>
            <a:prstGeom prst="rect">
              <a:avLst/>
            </a:prstGeom>
            <a:noFill/>
          </p:spPr>
          <p:txBody>
            <a:bodyPr wrap="none" rtlCol="0">
              <a:spAutoFit/>
            </a:bodyPr>
            <a:lstStyle/>
            <a:p>
              <a:r>
                <a:rPr lang="en-US" altLang="zh-CN" sz="1200" i="1" dirty="0" smtClean="0"/>
                <a:t>Projects</a:t>
              </a:r>
              <a:endParaRPr lang="zh-CN" altLang="en-US" sz="1200" i="1" dirty="0"/>
            </a:p>
          </p:txBody>
        </p:sp>
      </p:grpSp>
    </p:spTree>
    <p:extLst>
      <p:ext uri="{BB962C8B-B14F-4D97-AF65-F5344CB8AC3E}">
        <p14:creationId xmlns:p14="http://schemas.microsoft.com/office/powerpoint/2010/main" val="3185733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p:cNvSpPr>
            <a:spLocks noGrp="1"/>
          </p:cNvSpPr>
          <p:nvPr>
            <p:ph type="title"/>
          </p:nvPr>
        </p:nvSpPr>
        <p:spPr>
          <a:xfrm>
            <a:off x="107504" y="274638"/>
            <a:ext cx="8784976" cy="1143000"/>
          </a:xfrm>
        </p:spPr>
        <p:txBody>
          <a:bodyPr>
            <a:noAutofit/>
          </a:bodyPr>
          <a:lstStyle/>
          <a:p>
            <a:r>
              <a:rPr lang="en-US" sz="2800" dirty="0" smtClean="0"/>
              <a:t>International Cooperation and communication</a:t>
            </a:r>
            <a:endParaRPr lang="en-US" sz="2800" dirty="0"/>
          </a:p>
        </p:txBody>
      </p:sp>
      <p:graphicFrame>
        <p:nvGraphicFramePr>
          <p:cNvPr id="5" name="内容占位符 20"/>
          <p:cNvGraphicFramePr>
            <a:graphicFrameLocks noGrp="1"/>
          </p:cNvGraphicFramePr>
          <p:nvPr>
            <p:ph sz="quarter" idx="4294967295"/>
            <p:extLst>
              <p:ext uri="{D42A27DB-BD31-4B8C-83A1-F6EECF244321}">
                <p14:modId xmlns:p14="http://schemas.microsoft.com/office/powerpoint/2010/main" val="1860245619"/>
              </p:ext>
            </p:extLst>
          </p:nvPr>
        </p:nvGraphicFramePr>
        <p:xfrm>
          <a:off x="4645025" y="2174875"/>
          <a:ext cx="4041775" cy="3951288"/>
        </p:xfrm>
        <a:graphic>
          <a:graphicData uri="http://schemas.openxmlformats.org/drawingml/2006/chart">
            <c:chart xmlns:c="http://schemas.openxmlformats.org/drawingml/2006/chart" xmlns:r="http://schemas.openxmlformats.org/officeDocument/2006/relationships" r:id="rId3"/>
          </a:graphicData>
        </a:graphic>
      </p:graphicFrame>
      <p:sp>
        <p:nvSpPr>
          <p:cNvPr id="6" name="文本占位符 15"/>
          <p:cNvSpPr txBox="1">
            <a:spLocks/>
          </p:cNvSpPr>
          <p:nvPr/>
        </p:nvSpPr>
        <p:spPr>
          <a:xfrm>
            <a:off x="4645025" y="1535113"/>
            <a:ext cx="4041775" cy="639762"/>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mtClean="0"/>
              <a:t> By funding</a:t>
            </a:r>
            <a:endParaRPr lang="en-US" dirty="0"/>
          </a:p>
        </p:txBody>
      </p:sp>
      <p:sp>
        <p:nvSpPr>
          <p:cNvPr id="7" name="文本占位符 16"/>
          <p:cNvSpPr txBox="1">
            <a:spLocks/>
          </p:cNvSpPr>
          <p:nvPr/>
        </p:nvSpPr>
        <p:spPr>
          <a:xfrm>
            <a:off x="457200" y="1535113"/>
            <a:ext cx="4040188" cy="639762"/>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mtClean="0"/>
              <a:t>By projects</a:t>
            </a:r>
            <a:endParaRPr lang="en-US" dirty="0"/>
          </a:p>
        </p:txBody>
      </p:sp>
      <p:sp>
        <p:nvSpPr>
          <p:cNvPr id="8" name="文本占位符 11"/>
          <p:cNvSpPr txBox="1">
            <a:spLocks/>
          </p:cNvSpPr>
          <p:nvPr/>
        </p:nvSpPr>
        <p:spPr>
          <a:xfrm>
            <a:off x="323528" y="5943600"/>
            <a:ext cx="8496944"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en-US" sz="2000" b="0" dirty="0" smtClean="0"/>
              <a:t>International Cooperation and Communication Projects of NSFC</a:t>
            </a:r>
            <a:endParaRPr lang="en-US" sz="2000" b="0" dirty="0"/>
          </a:p>
        </p:txBody>
      </p:sp>
      <p:graphicFrame>
        <p:nvGraphicFramePr>
          <p:cNvPr id="9" name="内容占位符 22"/>
          <p:cNvGraphicFramePr>
            <a:graphicFrameLocks noGrp="1"/>
          </p:cNvGraphicFramePr>
          <p:nvPr>
            <p:ph sz="half" idx="4294967295"/>
            <p:extLst>
              <p:ext uri="{D42A27DB-BD31-4B8C-83A1-F6EECF244321}">
                <p14:modId xmlns:p14="http://schemas.microsoft.com/office/powerpoint/2010/main" val="45537977"/>
              </p:ext>
            </p:extLst>
          </p:nvPr>
        </p:nvGraphicFramePr>
        <p:xfrm>
          <a:off x="457200" y="2174875"/>
          <a:ext cx="4040188" cy="393192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7594168" y="2314575"/>
            <a:ext cx="886781" cy="261610"/>
          </a:xfrm>
          <a:prstGeom prst="rect">
            <a:avLst/>
          </a:prstGeom>
          <a:noFill/>
        </p:spPr>
        <p:txBody>
          <a:bodyPr wrap="none" rtlCol="0">
            <a:spAutoFit/>
          </a:bodyPr>
          <a:lstStyle/>
          <a:p>
            <a:r>
              <a:rPr lang="en-US" sz="1100" i="1" dirty="0" smtClean="0"/>
              <a:t>Million RMB</a:t>
            </a:r>
            <a:endParaRPr lang="en-US" sz="1100" i="1" dirty="0"/>
          </a:p>
        </p:txBody>
      </p:sp>
      <p:sp>
        <p:nvSpPr>
          <p:cNvPr id="11" name="Line 4"/>
          <p:cNvSpPr>
            <a:spLocks noChangeShapeType="1"/>
          </p:cNvSpPr>
          <p:nvPr/>
        </p:nvSpPr>
        <p:spPr bwMode="auto">
          <a:xfrm>
            <a:off x="0" y="1268760"/>
            <a:ext cx="8066087" cy="0"/>
          </a:xfrm>
          <a:prstGeom prst="line">
            <a:avLst/>
          </a:prstGeom>
          <a:noFill/>
          <a:ln w="38100">
            <a:solidFill>
              <a:srgbClr val="FF99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rgbClr val="995C00"/>
                  </a:outerShdw>
                </a:effectLst>
              </a14:hiddenEffects>
            </a:ext>
          </a:extLst>
        </p:spPr>
        <p:txBody>
          <a:bodyPr wrap="none"/>
          <a:lstStyle/>
          <a:p>
            <a:endParaRPr lang="zh-CN" altLang="en-US"/>
          </a:p>
        </p:txBody>
      </p:sp>
      <p:sp>
        <p:nvSpPr>
          <p:cNvPr id="2" name="日期占位符 1"/>
          <p:cNvSpPr>
            <a:spLocks noGrp="1"/>
          </p:cNvSpPr>
          <p:nvPr>
            <p:ph type="dt" sz="half" idx="10"/>
          </p:nvPr>
        </p:nvSpPr>
        <p:spPr/>
        <p:txBody>
          <a:bodyPr/>
          <a:lstStyle/>
          <a:p>
            <a:fld id="{2EDF5308-9D74-4063-B4C9-BC56F9F2125B}" type="datetime1">
              <a:rPr lang="en-US" altLang="zh-CN" smtClean="0"/>
              <a:pPr/>
              <a:t>11-9-27</a:t>
            </a:fld>
            <a:endParaRPr lang="zh-CN" altLang="en-US"/>
          </a:p>
        </p:txBody>
      </p:sp>
      <p:sp>
        <p:nvSpPr>
          <p:cNvPr id="3" name="灯片编号占位符 2"/>
          <p:cNvSpPr>
            <a:spLocks noGrp="1"/>
          </p:cNvSpPr>
          <p:nvPr>
            <p:ph type="sldNum" sz="quarter" idx="12"/>
          </p:nvPr>
        </p:nvSpPr>
        <p:spPr/>
        <p:txBody>
          <a:bodyPr/>
          <a:lstStyle/>
          <a:p>
            <a:fld id="{FB66567B-6BB6-477E-BC27-473F1BE5CFAB}" type="slidenum">
              <a:rPr lang="zh-CN" altLang="en-US" smtClean="0"/>
              <a:pPr/>
              <a:t>7</a:t>
            </a:fld>
            <a:endParaRPr lang="zh-CN" altLang="en-US"/>
          </a:p>
        </p:txBody>
      </p:sp>
    </p:spTree>
    <p:extLst>
      <p:ext uri="{BB962C8B-B14F-4D97-AF65-F5344CB8AC3E}">
        <p14:creationId xmlns:p14="http://schemas.microsoft.com/office/powerpoint/2010/main" val="100525005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smtClean="0"/>
              <a:t>Introduction</a:t>
            </a:r>
          </a:p>
          <a:p>
            <a:r>
              <a:rPr lang="en-US" altLang="zh-CN" dirty="0" smtClean="0"/>
              <a:t>Founding Support</a:t>
            </a:r>
          </a:p>
          <a:p>
            <a:r>
              <a:rPr lang="en-US" altLang="zh-CN" dirty="0" smtClean="0">
                <a:solidFill>
                  <a:schemeClr val="accent2"/>
                </a:solidFill>
              </a:rPr>
              <a:t>Basic Research and Program</a:t>
            </a:r>
          </a:p>
          <a:p>
            <a:r>
              <a:rPr lang="en-US" altLang="zh-CN" dirty="0" smtClean="0"/>
              <a:t>Representative Research Groups</a:t>
            </a:r>
          </a:p>
          <a:p>
            <a:r>
              <a:rPr lang="en-US" altLang="zh-CN" dirty="0" smtClean="0"/>
              <a:t>Conclusion</a:t>
            </a:r>
            <a:endParaRPr lang="zh-CN" altLang="en-US" dirty="0"/>
          </a:p>
        </p:txBody>
      </p:sp>
      <p:sp>
        <p:nvSpPr>
          <p:cNvPr id="3" name="标题 2"/>
          <p:cNvSpPr>
            <a:spLocks noGrp="1"/>
          </p:cNvSpPr>
          <p:nvPr>
            <p:ph type="title"/>
          </p:nvPr>
        </p:nvSpPr>
        <p:spPr/>
        <p:txBody>
          <a:bodyPr/>
          <a:lstStyle/>
          <a:p>
            <a:r>
              <a:rPr lang="en-US" altLang="zh-CN" dirty="0" smtClean="0"/>
              <a:t>Agenda</a:t>
            </a:r>
            <a:endParaRPr lang="zh-CN" altLang="en-US" dirty="0"/>
          </a:p>
        </p:txBody>
      </p:sp>
      <p:sp>
        <p:nvSpPr>
          <p:cNvPr id="4" name="Line 4"/>
          <p:cNvSpPr>
            <a:spLocks noChangeShapeType="1"/>
          </p:cNvSpPr>
          <p:nvPr/>
        </p:nvSpPr>
        <p:spPr bwMode="auto">
          <a:xfrm>
            <a:off x="1" y="1268760"/>
            <a:ext cx="6444208" cy="0"/>
          </a:xfrm>
          <a:prstGeom prst="line">
            <a:avLst/>
          </a:prstGeom>
          <a:noFill/>
          <a:ln w="38100">
            <a:solidFill>
              <a:srgbClr val="FF99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rgbClr val="995C00"/>
                  </a:outerShdw>
                </a:effectLst>
              </a14:hiddenEffects>
            </a:ext>
          </a:extLst>
        </p:spPr>
        <p:txBody>
          <a:bodyPr wrap="none"/>
          <a:lstStyle/>
          <a:p>
            <a:endParaRPr lang="zh-CN" altLang="en-US"/>
          </a:p>
        </p:txBody>
      </p:sp>
      <p:sp>
        <p:nvSpPr>
          <p:cNvPr id="5" name="日期占位符 4"/>
          <p:cNvSpPr>
            <a:spLocks noGrp="1"/>
          </p:cNvSpPr>
          <p:nvPr>
            <p:ph type="dt" sz="half" idx="10"/>
          </p:nvPr>
        </p:nvSpPr>
        <p:spPr/>
        <p:txBody>
          <a:bodyPr/>
          <a:lstStyle/>
          <a:p>
            <a:fld id="{9544CF7D-46B6-4F0B-9114-5845C583DB3D}" type="datetime1">
              <a:rPr lang="en-US" altLang="zh-CN" smtClean="0"/>
              <a:pPr/>
              <a:t>11-9-27</a:t>
            </a:fld>
            <a:endParaRPr lang="zh-CN" altLang="en-US"/>
          </a:p>
        </p:txBody>
      </p:sp>
      <p:sp>
        <p:nvSpPr>
          <p:cNvPr id="6" name="灯片编号占位符 5"/>
          <p:cNvSpPr>
            <a:spLocks noGrp="1"/>
          </p:cNvSpPr>
          <p:nvPr>
            <p:ph type="sldNum" sz="quarter" idx="12"/>
          </p:nvPr>
        </p:nvSpPr>
        <p:spPr/>
        <p:txBody>
          <a:bodyPr/>
          <a:lstStyle/>
          <a:p>
            <a:fld id="{FB66567B-6BB6-477E-BC27-473F1BE5CFAB}" type="slidenum">
              <a:rPr lang="zh-CN" altLang="en-US" smtClean="0"/>
              <a:pPr/>
              <a:t>8</a:t>
            </a:fld>
            <a:endParaRPr lang="zh-CN" altLang="en-US"/>
          </a:p>
        </p:txBody>
      </p:sp>
    </p:spTree>
    <p:extLst>
      <p:ext uri="{BB962C8B-B14F-4D97-AF65-F5344CB8AC3E}">
        <p14:creationId xmlns:p14="http://schemas.microsoft.com/office/powerpoint/2010/main" val="38858341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2800" dirty="0" smtClean="0"/>
              <a:t>Credible </a:t>
            </a:r>
            <a:r>
              <a:rPr lang="en-US" altLang="zh-CN" sz="2800" dirty="0"/>
              <a:t>computing environment based on Virtual machine architecture and credible software design</a:t>
            </a:r>
            <a:endParaRPr lang="zh-CN" altLang="en-US" sz="2800" dirty="0"/>
          </a:p>
        </p:txBody>
      </p:sp>
      <p:sp>
        <p:nvSpPr>
          <p:cNvPr id="3" name="内容占位符 2"/>
          <p:cNvSpPr>
            <a:spLocks noGrp="1"/>
          </p:cNvSpPr>
          <p:nvPr>
            <p:ph idx="1"/>
          </p:nvPr>
        </p:nvSpPr>
        <p:spPr/>
        <p:txBody>
          <a:bodyPr>
            <a:normAutofit/>
          </a:bodyPr>
          <a:lstStyle/>
          <a:p>
            <a:endParaRPr lang="en-US" altLang="zh-CN" sz="2200" dirty="0"/>
          </a:p>
          <a:p>
            <a:pPr marL="0" indent="0">
              <a:buNone/>
            </a:pPr>
            <a:r>
              <a:rPr lang="en-US" altLang="zh-CN" sz="2200" dirty="0"/>
              <a:t> </a:t>
            </a: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99" t="1882" r="2065" b="1926"/>
          <a:stretch/>
        </p:blipFill>
        <p:spPr bwMode="auto">
          <a:xfrm>
            <a:off x="1043608" y="1628800"/>
            <a:ext cx="7034924" cy="477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4"/>
          <p:cNvSpPr>
            <a:spLocks noChangeShapeType="1"/>
          </p:cNvSpPr>
          <p:nvPr/>
        </p:nvSpPr>
        <p:spPr bwMode="auto">
          <a:xfrm>
            <a:off x="12445" y="1340768"/>
            <a:ext cx="8066087" cy="0"/>
          </a:xfrm>
          <a:prstGeom prst="line">
            <a:avLst/>
          </a:prstGeom>
          <a:noFill/>
          <a:ln w="38100">
            <a:solidFill>
              <a:srgbClr val="FF9900"/>
            </a:solidFill>
            <a:miter lim="800000"/>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13500000" algn="ctr" rotWithShape="0">
                    <a:srgbClr val="995C00"/>
                  </a:outerShdw>
                </a:effectLst>
              </a14:hiddenEffects>
            </a:ext>
          </a:extLst>
        </p:spPr>
        <p:txBody>
          <a:bodyPr wrap="none"/>
          <a:lstStyle/>
          <a:p>
            <a:endParaRPr lang="zh-CN" altLang="en-US"/>
          </a:p>
        </p:txBody>
      </p:sp>
      <p:sp>
        <p:nvSpPr>
          <p:cNvPr id="4" name="日期占位符 3"/>
          <p:cNvSpPr>
            <a:spLocks noGrp="1"/>
          </p:cNvSpPr>
          <p:nvPr>
            <p:ph type="dt" sz="half" idx="10"/>
          </p:nvPr>
        </p:nvSpPr>
        <p:spPr/>
        <p:txBody>
          <a:bodyPr/>
          <a:lstStyle/>
          <a:p>
            <a:fld id="{416CB410-0C39-49A7-A47C-11240738CE90}" type="datetime1">
              <a:rPr lang="en-US" altLang="zh-CN" smtClean="0"/>
              <a:pPr/>
              <a:t>11-9-27</a:t>
            </a:fld>
            <a:endParaRPr lang="zh-CN" altLang="en-US"/>
          </a:p>
        </p:txBody>
      </p:sp>
      <p:sp>
        <p:nvSpPr>
          <p:cNvPr id="6" name="灯片编号占位符 5"/>
          <p:cNvSpPr>
            <a:spLocks noGrp="1"/>
          </p:cNvSpPr>
          <p:nvPr>
            <p:ph type="sldNum" sz="quarter" idx="12"/>
          </p:nvPr>
        </p:nvSpPr>
        <p:spPr/>
        <p:txBody>
          <a:bodyPr/>
          <a:lstStyle/>
          <a:p>
            <a:fld id="{FB66567B-6BB6-477E-BC27-473F1BE5CFAB}" type="slidenum">
              <a:rPr lang="zh-CN" altLang="en-US" smtClean="0"/>
              <a:pPr/>
              <a:t>9</a:t>
            </a:fld>
            <a:endParaRPr lang="zh-CN" altLang="en-US"/>
          </a:p>
        </p:txBody>
      </p:sp>
    </p:spTree>
    <p:extLst>
      <p:ext uri="{BB962C8B-B14F-4D97-AF65-F5344CB8AC3E}">
        <p14:creationId xmlns:p14="http://schemas.microsoft.com/office/powerpoint/2010/main" val="3524818560"/>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2|0.5|0.5|0.4|0.3|0.3"/>
</p:tagLst>
</file>

<file path=ppt/tags/tag2.xml><?xml version="1.0" encoding="utf-8"?>
<p:tagLst xmlns:a="http://schemas.openxmlformats.org/drawingml/2006/main" xmlns:r="http://schemas.openxmlformats.org/officeDocument/2006/relationships" xmlns:p="http://schemas.openxmlformats.org/presentationml/2006/main">
  <p:tag name="TIMING" val="|28.2|42.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993</TotalTime>
  <Words>3859</Words>
  <Application>Microsoft Macintosh PowerPoint</Application>
  <PresentationFormat>On-screen Show (4:3)</PresentationFormat>
  <Paragraphs>870</Paragraphs>
  <Slides>57</Slides>
  <Notes>57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60" baseType="lpstr">
      <vt:lpstr>聚合</vt:lpstr>
      <vt:lpstr>Visio</vt:lpstr>
      <vt:lpstr>位图图像</vt:lpstr>
      <vt:lpstr>A Brief Introduction of Software Architecture Research in China</vt:lpstr>
      <vt:lpstr>Agenda</vt:lpstr>
      <vt:lpstr>Cognition of SA</vt:lpstr>
      <vt:lpstr>Our Cognition of SA</vt:lpstr>
      <vt:lpstr>Agenda</vt:lpstr>
      <vt:lpstr>National Investment in Computer Science and Software Architecture</vt:lpstr>
      <vt:lpstr>International Cooperation and communication</vt:lpstr>
      <vt:lpstr>Agenda</vt:lpstr>
      <vt:lpstr>Credible computing environment based on Virtual machine architecture and credible software design</vt:lpstr>
      <vt:lpstr>The new generation network middleware architecture, protocol and implementation mechanism</vt:lpstr>
      <vt:lpstr>Agenda</vt:lpstr>
      <vt:lpstr>PowerPoint Presentation</vt:lpstr>
      <vt:lpstr>Compiler Optimization for on-chip multi-core processor</vt:lpstr>
      <vt:lpstr>Multi-core Processor Modeling</vt:lpstr>
      <vt:lpstr>Multi-thread parallelization</vt:lpstr>
      <vt:lpstr>Compiler optimization and low-power-cost method</vt:lpstr>
      <vt:lpstr>Multi-core simulation tools</vt:lpstr>
      <vt:lpstr>Distributed Architecture for multi CPU &amp; GPU cluster</vt:lpstr>
      <vt:lpstr>Distributed GPU parallel computing system</vt:lpstr>
      <vt:lpstr> Flow chat of System Layer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ABC Technical Framework</vt:lpstr>
      <vt:lpstr>Feature Oriented Modeling</vt:lpstr>
      <vt:lpstr>Software Architecture Modeling</vt:lpstr>
      <vt:lpstr>Architecture based Deployment</vt:lpstr>
      <vt:lpstr>Architecture based Deployment Process </vt:lpstr>
      <vt:lpstr>Architecture based Maintenance and Evolution</vt:lpstr>
      <vt:lpstr>Runtime Software Architecture</vt:lpstr>
      <vt:lpstr>Architecture based Reflective Framework</vt:lpstr>
      <vt:lpstr>Self-adaptive Software Architecture</vt:lpstr>
      <vt:lpstr>ABC Dissemination</vt:lpstr>
      <vt:lpstr>ABC Future</vt:lpstr>
      <vt:lpstr>PowerPoint Presentation</vt:lpstr>
      <vt:lpstr>Self-Adaptive Architecture</vt:lpstr>
      <vt:lpstr>Self-Management and Control Structure  of Self-Adaptive Systems</vt:lpstr>
      <vt:lpstr>MAPE Control Loop for Self-Adaptive Architecture</vt:lpstr>
      <vt:lpstr>Architecture Reconfiguration</vt:lpstr>
      <vt:lpstr>PowerPoint Presentation</vt:lpstr>
      <vt:lpstr>PowerPoint Presentation</vt:lpstr>
      <vt:lpstr>Multi-mode interaction</vt:lpstr>
      <vt:lpstr>Dynamic architecture</vt:lpstr>
      <vt:lpstr>PowerPoint Presentation</vt:lpstr>
      <vt:lpstr>Agenda</vt:lpstr>
      <vt:lpstr>Main problems in China  </vt:lpstr>
      <vt:lpstr>Challenges of Software</vt:lpstr>
      <vt:lpstr>Software research in China</vt:lpstr>
      <vt:lpstr>Thanks for your attention!! Q &amp; A</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Brief Introduction of Software Architecture Research in China</dc:title>
  <dc:creator>huakang-lee</dc:creator>
  <cp:lastModifiedBy>Yutong Lu</cp:lastModifiedBy>
  <cp:revision>134</cp:revision>
  <dcterms:created xsi:type="dcterms:W3CDTF">2011-09-25T05:26:20Z</dcterms:created>
  <dcterms:modified xsi:type="dcterms:W3CDTF">2011-09-27T14:53:12Z</dcterms:modified>
</cp:coreProperties>
</file>