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00" r:id="rId1"/>
  </p:sldMasterIdLst>
  <p:notesMasterIdLst>
    <p:notesMasterId r:id="rId14"/>
  </p:notesMasterIdLst>
  <p:sldIdLst>
    <p:sldId id="316" r:id="rId2"/>
    <p:sldId id="351" r:id="rId3"/>
    <p:sldId id="353" r:id="rId4"/>
    <p:sldId id="354" r:id="rId5"/>
    <p:sldId id="341" r:id="rId6"/>
    <p:sldId id="343" r:id="rId7"/>
    <p:sldId id="333" r:id="rId8"/>
    <p:sldId id="334" r:id="rId9"/>
    <p:sldId id="363" r:id="rId10"/>
    <p:sldId id="370" r:id="rId11"/>
    <p:sldId id="350" r:id="rId12"/>
    <p:sldId id="28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2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D0DFBA-AAEC-4B01-9A42-E06AA7276ABD}" type="datetimeFigureOut">
              <a:rPr lang="en-US" smtClean="0"/>
              <a:pPr/>
              <a:t>8/19/2014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FA9D6A-2030-479A-817F-330D2042B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8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pPr defTabSz="931774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BEFD28B8-678F-4F26-B6AC-5DCEFDBC11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5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/>
          <a:lstStyle/>
          <a:p>
            <a:pPr defTabSz="928147"/>
            <a:fld id="{B82C15BA-855E-42FA-934F-4F64A4310E93}" type="slidenum">
              <a:rPr lang="en-US" smtClean="0">
                <a:cs typeface="Arial" charset="0"/>
              </a:rPr>
              <a:pPr defTabSz="928147"/>
              <a:t>4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9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431428-F771-434D-B1E4-AEAFD4749A5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84213"/>
            <a:ext cx="4632325" cy="347503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086" y="4382814"/>
            <a:ext cx="5198230" cy="422892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CC27F-AB88-4156-A0AD-6216F7C8FFE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6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CSIA APM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 October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For 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35693B-9E84-4944-9BD7-B3561379B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8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2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0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71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038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038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nsf-new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2178" y="45719"/>
            <a:ext cx="1140822" cy="11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37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4864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500" kern="1200" dirty="0">
                <a:solidFill>
                  <a:prstClr val="white"/>
                </a:solidFill>
                <a:latin typeface="Engravers MT" pitchFamily="18" charset="0"/>
                <a:ea typeface="+mn-ea"/>
                <a:cs typeface="+mn-cs"/>
              </a:rPr>
              <a:t>DIRECTORATE FOR EDUCATION AND Human resources</a:t>
            </a:r>
          </a:p>
          <a:p>
            <a:pPr algn="l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rtl="0"/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rtl="0"/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rtl="0"/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62971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DIRECTORATE FOR EDUCATION </a:t>
            </a:r>
            <a:br>
              <a:rPr lang="en-US" sz="12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2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AND HUMAN RESOURCES</a:t>
            </a:r>
            <a:endParaRPr lang="en-US" sz="12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Picture 17" descr="nsf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" y="6233160"/>
            <a:ext cx="548640" cy="548640"/>
          </a:xfrm>
          <a:prstGeom prst="rect">
            <a:avLst/>
          </a:prstGeom>
        </p:spPr>
      </p:pic>
      <p:sp>
        <p:nvSpPr>
          <p:cNvPr id="19" name="Date Placeholder 3"/>
          <p:cNvSpPr txBox="1">
            <a:spLocks/>
          </p:cNvSpPr>
          <p:nvPr/>
        </p:nvSpPr>
        <p:spPr>
          <a:xfrm>
            <a:off x="8604504" y="6315456"/>
            <a:ext cx="463296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100">
                <a:solidFill>
                  <a:schemeClr val="bg1"/>
                </a:solidFill>
                <a:latin typeface="Engravers MT" pitchFamily="18" charset="0"/>
              </a:defRPr>
            </a:lvl1pPr>
          </a:lstStyle>
          <a:p>
            <a:pPr algn="r" rtl="0">
              <a:spcBef>
                <a:spcPct val="20000"/>
              </a:spcBef>
              <a:buFont typeface="Arial" pitchFamily="34" charset="0"/>
              <a:buNone/>
              <a:defRPr/>
            </a:pPr>
            <a:fld id="{2CF10AA1-CE69-4C86-AFBF-4366F5A2BC46}" type="slidenum">
              <a:rPr lang="en-US" kern="120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r>
              <a:rPr lang="en-US" kern="12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kern="1200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US" kern="1200" dirty="0" smtClean="0">
              <a:solidFill>
                <a:prstClr val="white"/>
              </a:solidFill>
              <a:ea typeface="+mn-ea"/>
              <a:cs typeface="+mn-cs"/>
            </a:endParaRPr>
          </a:p>
          <a:p>
            <a:pPr algn="l" rtl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1200" dirty="0" smtClean="0">
              <a:solidFill>
                <a:prstClr val="white"/>
              </a:solidFill>
              <a:ea typeface="+mn-ea"/>
              <a:cs typeface="+mn-cs"/>
            </a:endParaRPr>
          </a:p>
          <a:p>
            <a:pPr algn="l" rtl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604504" y="6315456"/>
            <a:ext cx="463296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100">
                <a:solidFill>
                  <a:schemeClr val="bg1"/>
                </a:solidFill>
                <a:latin typeface="Engravers MT" pitchFamily="18" charset="0"/>
              </a:defRPr>
            </a:lvl1pPr>
          </a:lstStyle>
          <a:p>
            <a:pPr algn="r" rtl="0">
              <a:spcBef>
                <a:spcPct val="20000"/>
              </a:spcBef>
              <a:buFont typeface="Arial" pitchFamily="34" charset="0"/>
              <a:buNone/>
              <a:defRPr/>
            </a:pPr>
            <a:fld id="{2CF10AA1-CE69-4C86-AFBF-4366F5A2BC46}" type="slidenum">
              <a:rPr lang="en-US" kern="120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r>
              <a:rPr lang="en-US" kern="12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kern="1200" dirty="0" smtClean="0">
                <a:solidFill>
                  <a:prstClr val="white"/>
                </a:solidFill>
                <a:ea typeface="+mn-ea"/>
                <a:cs typeface="+mn-cs"/>
              </a:rPr>
            </a:br>
            <a:endParaRPr lang="en-US" kern="1200" dirty="0" smtClean="0">
              <a:solidFill>
                <a:prstClr val="white"/>
              </a:solidFill>
              <a:ea typeface="+mn-ea"/>
              <a:cs typeface="+mn-cs"/>
            </a:endParaRPr>
          </a:p>
          <a:p>
            <a:pPr algn="l" rtl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1200" dirty="0" smtClean="0">
              <a:solidFill>
                <a:prstClr val="white"/>
              </a:solidFill>
              <a:ea typeface="+mn-ea"/>
              <a:cs typeface="+mn-cs"/>
            </a:endParaRPr>
          </a:p>
          <a:p>
            <a:pPr algn="l" rtl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7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c2.org/uploadedFiles/Industry_Resources/FS_WP_ISC%20Study_020811_MLW_Web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NSF Funding Opportunities </a:t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3600" b="1" dirty="0" smtClean="0">
                <a:solidFill>
                  <a:srgbClr val="000099"/>
                </a:solidFill>
              </a:rPr>
              <a:t>for Cybersecurity </a:t>
            </a:r>
            <a:r>
              <a:rPr lang="en-US" sz="3600" b="1" dirty="0">
                <a:solidFill>
                  <a:srgbClr val="000099"/>
                </a:solidFill>
              </a:rPr>
              <a:t>Education </a:t>
            </a:r>
            <a:r>
              <a:rPr lang="en-US" sz="3600" b="1" dirty="0" smtClean="0">
                <a:solidFill>
                  <a:srgbClr val="000099"/>
                </a:solidFill>
              </a:rPr>
              <a:t/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3600" b="1" dirty="0" smtClean="0">
                <a:solidFill>
                  <a:srgbClr val="000099"/>
                </a:solidFill>
              </a:rPr>
              <a:t>and Workforce Development</a:t>
            </a:r>
            <a:endParaRPr lang="en-US" sz="3600" b="1" i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7" name="Subtitle 8"/>
          <p:cNvSpPr txBox="1">
            <a:spLocks/>
          </p:cNvSpPr>
          <p:nvPr/>
        </p:nvSpPr>
        <p:spPr bwMode="auto">
          <a:xfrm>
            <a:off x="1095375" y="4024810"/>
            <a:ext cx="7010400" cy="214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9AA00"/>
              </a:buClr>
              <a:defRPr/>
            </a:pPr>
            <a:r>
              <a:rPr lang="en-US" b="1" dirty="0" smtClean="0">
                <a:solidFill>
                  <a:srgbClr val="000099"/>
                </a:solidFill>
                <a:latin typeface="Arial"/>
              </a:rPr>
              <a:t>Victor Piotrowski</a:t>
            </a:r>
          </a:p>
          <a:p>
            <a:pPr>
              <a:buClr>
                <a:srgbClr val="D9AA00"/>
              </a:buClr>
              <a:defRPr/>
            </a:pPr>
            <a:r>
              <a:rPr lang="en-US" b="1" dirty="0" smtClean="0">
                <a:solidFill>
                  <a:srgbClr val="000099"/>
                </a:solidFill>
                <a:latin typeface="Arial"/>
              </a:rPr>
              <a:t>Program Director</a:t>
            </a:r>
          </a:p>
          <a:p>
            <a:pPr>
              <a:buClr>
                <a:srgbClr val="D9AA00"/>
              </a:buClr>
              <a:defRPr/>
            </a:pPr>
            <a:r>
              <a:rPr lang="en-US" b="1" dirty="0" smtClean="0">
                <a:solidFill>
                  <a:srgbClr val="000099"/>
                </a:solidFill>
                <a:latin typeface="Arial"/>
              </a:rPr>
              <a:t>CyberCorps® (SFS) and </a:t>
            </a:r>
            <a:r>
              <a:rPr lang="en-US" b="1" dirty="0" err="1" smtClean="0">
                <a:solidFill>
                  <a:srgbClr val="000099"/>
                </a:solidFill>
                <a:latin typeface="Arial"/>
              </a:rPr>
              <a:t>SaTC</a:t>
            </a:r>
            <a:endParaRPr lang="en-US" b="1" dirty="0" smtClean="0">
              <a:solidFill>
                <a:srgbClr val="000099"/>
              </a:solidFill>
              <a:latin typeface="Arial"/>
            </a:endParaRPr>
          </a:p>
          <a:p>
            <a:pPr>
              <a:buClr>
                <a:srgbClr val="D9AA00"/>
              </a:buClr>
              <a:defRPr/>
            </a:pPr>
            <a:r>
              <a:rPr lang="en-US" b="1" dirty="0" smtClean="0">
                <a:solidFill>
                  <a:srgbClr val="000099"/>
                </a:solidFill>
                <a:latin typeface="Arial"/>
              </a:rPr>
              <a:t>Division of Graduate Education</a:t>
            </a:r>
          </a:p>
          <a:p>
            <a:pPr>
              <a:buClr>
                <a:srgbClr val="D9AA00"/>
              </a:buClr>
              <a:defRPr/>
            </a:pPr>
            <a:r>
              <a:rPr lang="en-US" b="1" dirty="0" smtClean="0">
                <a:solidFill>
                  <a:srgbClr val="000099"/>
                </a:solidFill>
                <a:latin typeface="Arial"/>
              </a:rPr>
              <a:t>National Science Foundation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48" y="2209800"/>
            <a:ext cx="3429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62072" cy="67343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</a:rPr>
              <a:t>NSF </a:t>
            </a:r>
            <a:r>
              <a:rPr lang="en-US" sz="2800" b="1" dirty="0" smtClean="0">
                <a:solidFill>
                  <a:srgbClr val="000099"/>
                </a:solidFill>
              </a:rPr>
              <a:t>SaTC Education Perspective – 2013 </a:t>
            </a:r>
            <a:r>
              <a:rPr lang="en-US" sz="2400" b="1" dirty="0" smtClean="0">
                <a:solidFill>
                  <a:srgbClr val="000099"/>
                </a:solidFill>
              </a:rPr>
              <a:t>Awards </a:t>
            </a:r>
            <a:endParaRPr lang="en-US" sz="3200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86862"/>
              </p:ext>
            </p:extLst>
          </p:nvPr>
        </p:nvGraphicFramePr>
        <p:xfrm>
          <a:off x="152400" y="838200"/>
          <a:ext cx="8604738" cy="5334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753"/>
                <a:gridCol w="1634836"/>
                <a:gridCol w="5834149"/>
              </a:tblGrid>
              <a:tr h="2461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PI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Institutions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Title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Hu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Morris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U of Alabama Mississippi State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A Multimedia-based Virtual Classroom for Cyber-Physical Systems Security Education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Murphy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Marymount</a:t>
                      </a:r>
                      <a:r>
                        <a:rPr lang="en-US" sz="1600" b="0" baseline="0" dirty="0" smtClean="0">
                          <a:solidFill>
                            <a:srgbClr val="000099"/>
                          </a:solidFill>
                        </a:rPr>
                        <a:t> U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Cybersecurity Competitions in the Healthcare Environment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Du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Yang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Yuan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Syracuse U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U of Tennessee N Carolina A&amp;T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Bolstering Security Education through Transiting Research on Browser Security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Williams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N Carolina SU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Software Security Education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Li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U of Georgia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Stepwise and Reusable Problem-solving Challenges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Chandy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U of</a:t>
                      </a:r>
                      <a:r>
                        <a:rPr lang="en-US" sz="1600" b="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Connecticut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A Virtual Lab for a Hardware Security Curriculum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>
                          <a:solidFill>
                            <a:srgbClr val="000099"/>
                          </a:solidFill>
                        </a:rPr>
                        <a:t>Goel</a:t>
                      </a:r>
                      <a:endParaRPr lang="en-US" sz="1600" b="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SUNY at Albany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Flipping the Security Classroom 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Hicks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U of Maryland</a:t>
                      </a:r>
                      <a:r>
                        <a:rPr lang="en-US" sz="1600" b="0" baseline="0" dirty="0" smtClean="0">
                          <a:solidFill>
                            <a:srgbClr val="000099"/>
                          </a:solidFill>
                        </a:rPr>
                        <a:t> CP</a:t>
                      </a:r>
                      <a:endParaRPr lang="en-US" sz="12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Build it, Break it, Fix it - A new security contest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Manson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Cal Poly Pomona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National Cybersecurity Sports Federation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Qaissaunee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Brookdale CC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New Jersey </a:t>
                      </a:r>
                      <a:r>
                        <a:rPr lang="en-US" sz="1600" b="0" dirty="0" err="1" smtClean="0">
                          <a:solidFill>
                            <a:srgbClr val="000099"/>
                          </a:solidFill>
                        </a:rPr>
                        <a:t>CyberCenter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Dark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Purdue U</a:t>
                      </a:r>
                      <a:endParaRPr lang="en-US" sz="11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Information Security Research and Education (</a:t>
                      </a:r>
                      <a:r>
                        <a:rPr lang="en-US" sz="1600" b="0" dirty="0" err="1" smtClean="0">
                          <a:solidFill>
                            <a:srgbClr val="000099"/>
                          </a:solidFill>
                        </a:rPr>
                        <a:t>INSuRE</a:t>
                      </a:r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) 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Bashir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Memon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U of Illinois U-C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9"/>
                          </a:solidFill>
                        </a:rPr>
                        <a:t>Enhancing the Cyber Security Workforce - The Human Angle</a:t>
                      </a:r>
                      <a:endParaRPr lang="en-US" sz="1600" b="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5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800" b="1" dirty="0" smtClean="0">
                <a:solidFill>
                  <a:srgbClr val="000099"/>
                </a:solidFill>
                <a:latin typeface="Calibri" pitchFamily="34" charset="0"/>
              </a:rPr>
              <a:t>Proposal Deadlines</a:t>
            </a:r>
            <a:endParaRPr lang="en-US" sz="66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0099"/>
                </a:solidFill>
              </a:rPr>
              <a:t>CyberCorps</a:t>
            </a:r>
            <a:r>
              <a:rPr lang="en-US" sz="6000" b="1" dirty="0" smtClean="0">
                <a:solidFill>
                  <a:srgbClr val="000099"/>
                </a:solidFill>
              </a:rPr>
              <a:t>®</a:t>
            </a:r>
            <a:r>
              <a:rPr lang="en-US" sz="4000" b="1" dirty="0" smtClean="0">
                <a:solidFill>
                  <a:srgbClr val="000099"/>
                </a:solidFill>
              </a:rPr>
              <a:t> (SFS)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99"/>
                </a:solidFill>
              </a:rPr>
              <a:t>Scholarships – October, 2014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99"/>
                </a:solidFill>
              </a:rPr>
              <a:t>Capacity – November, 2014</a:t>
            </a:r>
          </a:p>
          <a:p>
            <a:pPr lvl="1"/>
            <a:endParaRPr lang="en-US" sz="4000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000099"/>
                </a:solidFill>
              </a:rPr>
              <a:t>SaTC</a:t>
            </a:r>
            <a:endParaRPr lang="en-US" sz="4000" b="1" dirty="0" smtClean="0">
              <a:solidFill>
                <a:srgbClr val="000099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99"/>
                </a:solidFill>
              </a:rPr>
              <a:t>EDU Perspective – December, 2014</a:t>
            </a:r>
            <a:endParaRPr lang="en-US" sz="4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0" y="24384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</a:p>
          <a:p>
            <a:pPr algn="ctr"/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10" y="328301"/>
            <a:ext cx="404458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nsf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5396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125" y="2392583"/>
            <a:ext cx="8411750" cy="2353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958" y="5181600"/>
            <a:ext cx="799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</a:rPr>
              <a:t>Table 1 on page 9 of the 2011 (ISC)</a:t>
            </a:r>
            <a:r>
              <a:rPr lang="en-US" sz="1600" baseline="30000" dirty="0" smtClean="0">
                <a:solidFill>
                  <a:srgbClr val="000099"/>
                </a:solidFill>
              </a:rPr>
              <a:t>2</a:t>
            </a:r>
            <a:r>
              <a:rPr lang="en-US" sz="1600" dirty="0" smtClean="0">
                <a:solidFill>
                  <a:srgbClr val="000099"/>
                </a:solidFill>
              </a:rPr>
              <a:t> Global Information Security Workforce Study (</a:t>
            </a:r>
            <a:r>
              <a:rPr lang="en-US" sz="1600" dirty="0" smtClean="0">
                <a:solidFill>
                  <a:srgbClr val="000099"/>
                </a:solidFill>
                <a:hlinkClick r:id="rId3"/>
              </a:rPr>
              <a:t>https://www.isc2.org/uploadedFiles/Industry_Resources/FS_WP_ISC%20Study_020811_MLW_Web.pdf</a:t>
            </a:r>
            <a:r>
              <a:rPr lang="en-US" sz="1600" dirty="0" smtClean="0">
                <a:solidFill>
                  <a:srgbClr val="000099"/>
                </a:solidFill>
              </a:rPr>
              <a:t>) “Forecast for Information Security Professionals”.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851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+mj-lt"/>
              </a:rPr>
              <a:t>Estimate of the number of information security professionals (Frost &amp; Sullivan)</a:t>
            </a:r>
            <a:endParaRPr lang="en-US" sz="40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1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799" y="152401"/>
            <a:ext cx="82296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Challenge: Computer and IS Degrees in 2010-2020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USDegrees-AvgOpenings_rev20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295400"/>
            <a:ext cx="5212136" cy="4798475"/>
          </a:xfrm>
          <a:prstGeom prst="rect">
            <a:avLst/>
          </a:prstGeom>
          <a:ln w="1905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2718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0" y="1578712"/>
            <a:ext cx="3962400" cy="3447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99"/>
                </a:solidFill>
              </a:rPr>
              <a:t>“By 2018 the United States alone faces a shortage of 140,000 to 190,000 people with analytical expertise and 1.5 million managers and analysts with the skills to understand and make decisions based on the analysis of big data.”</a:t>
            </a:r>
            <a:r>
              <a:rPr lang="en-US" sz="1400" baseline="100000" dirty="0" smtClean="0">
                <a:solidFill>
                  <a:srgbClr val="000099"/>
                </a:solidFill>
              </a:rPr>
              <a:t>1</a:t>
            </a:r>
            <a:endParaRPr lang="en-US" sz="2400" baseline="100000" dirty="0">
              <a:solidFill>
                <a:srgbClr val="000099"/>
              </a:solidFill>
            </a:endParaRPr>
          </a:p>
        </p:txBody>
      </p:sp>
      <p:pic>
        <p:nvPicPr>
          <p:cNvPr id="3" name="Picture 2" descr="McKinsey Big Data Report Cover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74" y="1066800"/>
            <a:ext cx="3578825" cy="447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975" y="5715000"/>
            <a:ext cx="8529247" cy="584735"/>
          </a:xfrm>
          <a:prstGeom prst="rect">
            <a:avLst/>
          </a:prstGeom>
          <a:noFill/>
        </p:spPr>
        <p:txBody>
          <a:bodyPr wrap="square" lIns="91398" tIns="45700" rIns="91398" bIns="45700" rtlCol="0">
            <a:spAutoFit/>
          </a:bodyPr>
          <a:lstStyle/>
          <a:p>
            <a:r>
              <a:rPr lang="en-US" sz="1200" baseline="70000" dirty="0">
                <a:solidFill>
                  <a:srgbClr val="000099"/>
                </a:solidFill>
              </a:rPr>
              <a:t>1</a:t>
            </a: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McKinsey&amp;Company (May 2011), “Big data: The next frontier for innovation, competition, and productivity.” Available at: </a:t>
            </a:r>
            <a:r>
              <a:rPr lang="en-US" sz="1200" dirty="0">
                <a:solidFill>
                  <a:srgbClr val="000099"/>
                </a:solidFill>
              </a:rPr>
              <a:t>http://www.mckinsey.com/Insights/MGI/Research/Technology_and_Innovation/Big_data_The_next_frontier_for_innovation</a:t>
            </a:r>
          </a:p>
          <a:p>
            <a:endParaRPr lang="en-US" sz="800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11561" y="159523"/>
            <a:ext cx="7978073" cy="78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700" rIns="91398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1F497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215968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215968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215968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215968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215968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215968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215968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215968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Challenge: Cybersecurity and Big 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ata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2147" y="5040869"/>
            <a:ext cx="2633970" cy="369291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/>
                <a:cs typeface="Arial"/>
              </a:rPr>
              <a:t>McKinsey &amp; Company 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Cybersecurity Education - Funding Opportunities at NSF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3067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CyberCorps</a:t>
            </a:r>
            <a:r>
              <a:rPr lang="en-US" baseline="30000" dirty="0" smtClean="0">
                <a:solidFill>
                  <a:srgbClr val="000099"/>
                </a:solidFill>
              </a:rPr>
              <a:t>®</a:t>
            </a:r>
            <a:r>
              <a:rPr lang="en-US" sz="3200" dirty="0" smtClean="0">
                <a:solidFill>
                  <a:srgbClr val="000099"/>
                </a:solidFill>
              </a:rPr>
              <a:t>:Scholarship for Service (</a:t>
            </a:r>
            <a:r>
              <a:rPr lang="en-US" sz="3200" b="1" dirty="0" smtClean="0">
                <a:solidFill>
                  <a:srgbClr val="000099"/>
                </a:solidFill>
              </a:rPr>
              <a:t>SFS</a:t>
            </a:r>
            <a:r>
              <a:rPr lang="en-US" sz="3200" dirty="0" smtClean="0">
                <a:solidFill>
                  <a:srgbClr val="000099"/>
                </a:solidFill>
              </a:rPr>
              <a:t>) –$300-900K per Capacity project; $1-5M per Scholarship project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Secure </a:t>
            </a:r>
            <a:r>
              <a:rPr lang="en-US" sz="3200" dirty="0">
                <a:solidFill>
                  <a:srgbClr val="000099"/>
                </a:solidFill>
              </a:rPr>
              <a:t>and Trustworthy Cyberspace (</a:t>
            </a:r>
            <a:r>
              <a:rPr lang="en-US" sz="3200" b="1" dirty="0">
                <a:solidFill>
                  <a:srgbClr val="000099"/>
                </a:solidFill>
              </a:rPr>
              <a:t>SaTC</a:t>
            </a:r>
            <a:r>
              <a:rPr lang="en-US" sz="3200" dirty="0">
                <a:solidFill>
                  <a:srgbClr val="000099"/>
                </a:solidFill>
              </a:rPr>
              <a:t>) – up to $</a:t>
            </a:r>
            <a:r>
              <a:rPr lang="en-US" sz="3200" dirty="0" smtClean="0">
                <a:solidFill>
                  <a:srgbClr val="000099"/>
                </a:solidFill>
              </a:rPr>
              <a:t>300K/project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457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CyberCorps</a:t>
            </a:r>
            <a:r>
              <a:rPr kumimoji="0" lang="en-US" sz="3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®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Scholarship For Service (SFS)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859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880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invGray">
          <a:xfrm>
            <a:off x="228599" y="1111205"/>
            <a:ext cx="865268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33363" indent="-233363"/>
            <a:r>
              <a:rPr lang="en-US" sz="2400" b="1" dirty="0">
                <a:solidFill>
                  <a:srgbClr val="000099"/>
                </a:solidFill>
              </a:rPr>
              <a:t>	</a:t>
            </a:r>
            <a:r>
              <a:rPr lang="en-US" sz="2400" dirty="0" smtClean="0">
                <a:solidFill>
                  <a:srgbClr val="000099"/>
                </a:solidFill>
              </a:rPr>
              <a:t>The CyberCorps(R): </a:t>
            </a:r>
            <a:r>
              <a:rPr lang="en-US" sz="2400" dirty="0">
                <a:solidFill>
                  <a:srgbClr val="000099"/>
                </a:solidFill>
              </a:rPr>
              <a:t>Scholarship for Service (SFS) program seeks to </a:t>
            </a:r>
            <a:r>
              <a:rPr lang="en-US" sz="2400" b="1" dirty="0">
                <a:solidFill>
                  <a:srgbClr val="FF0000"/>
                </a:solidFill>
              </a:rPr>
              <a:t>increase the number of qualified students</a:t>
            </a:r>
            <a:r>
              <a:rPr lang="en-US" sz="2400" dirty="0">
                <a:solidFill>
                  <a:srgbClr val="000099"/>
                </a:solidFill>
              </a:rPr>
              <a:t> entering the fields of information assurance and computer security and to </a:t>
            </a:r>
            <a:r>
              <a:rPr lang="en-US" sz="2400" b="1" dirty="0">
                <a:solidFill>
                  <a:srgbClr val="FF0000"/>
                </a:solidFill>
              </a:rPr>
              <a:t>increase the capacity of the United States higher education enterprise</a:t>
            </a:r>
            <a:r>
              <a:rPr lang="en-US" sz="2400" dirty="0">
                <a:solidFill>
                  <a:srgbClr val="000099"/>
                </a:solidFill>
              </a:rPr>
              <a:t> to continue to produce professionals in these fields to meet the needs of our increasingly technological society. </a:t>
            </a:r>
          </a:p>
          <a:p>
            <a:pPr marL="233363" indent="-233363"/>
            <a:endParaRPr lang="en-US" sz="2000" dirty="0">
              <a:solidFill>
                <a:srgbClr val="000099"/>
              </a:solidFill>
            </a:endParaRPr>
          </a:p>
          <a:p>
            <a:pPr marL="233363" indent="-233363"/>
            <a:r>
              <a:rPr lang="en-US" sz="2400" dirty="0" smtClean="0">
                <a:solidFill>
                  <a:srgbClr val="000099"/>
                </a:solidFill>
              </a:rPr>
              <a:t>	The </a:t>
            </a:r>
            <a:r>
              <a:rPr lang="en-US" sz="2400" dirty="0">
                <a:solidFill>
                  <a:srgbClr val="000099"/>
                </a:solidFill>
              </a:rPr>
              <a:t>SFS program is composed of two tracks: </a:t>
            </a:r>
          </a:p>
          <a:p>
            <a:pPr marL="233363" indent="-233363"/>
            <a:endParaRPr lang="en-US" sz="2000" dirty="0">
              <a:solidFill>
                <a:srgbClr val="000099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rgbClr val="000099"/>
                </a:solidFill>
              </a:rPr>
              <a:t>The Scholarship Track </a:t>
            </a:r>
            <a:r>
              <a:rPr lang="en-US" sz="2400" dirty="0">
                <a:solidFill>
                  <a:srgbClr val="000099"/>
                </a:solidFill>
              </a:rPr>
              <a:t>provides funding to colleges and universities to award scholarships to students.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rgbClr val="000099"/>
                </a:solidFill>
              </a:rPr>
              <a:t>The Capacity Building Track </a:t>
            </a:r>
            <a:r>
              <a:rPr lang="en-US" sz="2400" dirty="0">
                <a:solidFill>
                  <a:srgbClr val="000099"/>
                </a:solidFill>
              </a:rPr>
              <a:t>providing funds to support curriculum, outreach, faculty, institutional, and/or partnership development.</a:t>
            </a:r>
          </a:p>
          <a:p>
            <a:pPr marL="742950" lvl="1" indent="-285750">
              <a:buFont typeface="Arial" charset="0"/>
              <a:buChar char="•"/>
            </a:pPr>
            <a:endParaRPr lang="en-US" dirty="0">
              <a:solidFill>
                <a:srgbClr val="000099"/>
              </a:solidFill>
            </a:endParaRPr>
          </a:p>
          <a:p>
            <a:pPr marL="233363" indent="-233363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140" y="152400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 b="1" kern="0" dirty="0" smtClean="0">
                <a:solidFill>
                  <a:srgbClr val="000099"/>
                </a:solidFill>
                <a:latin typeface="Arial"/>
              </a:rPr>
              <a:t>CyberCorps</a:t>
            </a:r>
            <a:r>
              <a:rPr lang="en-US" sz="3200" b="1" kern="0" baseline="30000" dirty="0" smtClean="0">
                <a:solidFill>
                  <a:srgbClr val="000099"/>
                </a:solidFill>
                <a:latin typeface="Arial"/>
              </a:rPr>
              <a:t>®</a:t>
            </a:r>
            <a:r>
              <a:rPr lang="en-US" sz="3200" b="1" kern="0" dirty="0" smtClean="0">
                <a:solidFill>
                  <a:srgbClr val="000099"/>
                </a:solidFill>
                <a:latin typeface="Arial"/>
              </a:rPr>
              <a:t>: SFS </a:t>
            </a:r>
            <a:r>
              <a:rPr lang="en-US" sz="3200" b="1" dirty="0">
                <a:solidFill>
                  <a:srgbClr val="000099"/>
                </a:solidFill>
              </a:rPr>
              <a:t>Mission and Structure</a:t>
            </a:r>
          </a:p>
        </p:txBody>
      </p:sp>
    </p:spTree>
    <p:extLst>
      <p:ext uri="{BB962C8B-B14F-4D97-AF65-F5344CB8AC3E}">
        <p14:creationId xmlns:p14="http://schemas.microsoft.com/office/powerpoint/2010/main" val="10035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333375" y="1066800"/>
            <a:ext cx="8534400" cy="5029200"/>
          </a:xfrm>
        </p:spPr>
        <p:txBody>
          <a:bodyPr>
            <a:noAutofit/>
          </a:bodyPr>
          <a:lstStyle/>
          <a:p>
            <a:pPr marL="231775" indent="-231775" eaLnBrk="1" hangingPunct="1">
              <a:lnSpc>
                <a:spcPct val="80000"/>
              </a:lnSpc>
              <a:tabLst>
                <a:tab pos="231775" algn="l"/>
              </a:tabLst>
              <a:defRPr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 Component: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b="0" dirty="0" smtClean="0">
                <a:solidFill>
                  <a:srgbClr val="000099"/>
                </a:solidFill>
              </a:rPr>
              <a:t>Funding: tuition, fees, and stipends ($20K/$32K per year)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b="0" dirty="0" smtClean="0">
                <a:solidFill>
                  <a:srgbClr val="000099"/>
                </a:solidFill>
              </a:rPr>
              <a:t>Length: 2-3 year scholarship for final years of undergraduate or graduate (master’s or doctoral) education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b="0" dirty="0" smtClean="0">
                <a:solidFill>
                  <a:srgbClr val="000099"/>
                </a:solidFill>
              </a:rPr>
              <a:t>Obligation: </a:t>
            </a:r>
            <a:r>
              <a:rPr lang="en-US" sz="2000" dirty="0" smtClean="0">
                <a:solidFill>
                  <a:srgbClr val="000099"/>
                </a:solidFill>
              </a:rPr>
              <a:t>Summer internship, post-graduation service requirement</a:t>
            </a:r>
            <a:r>
              <a:rPr lang="en-US" sz="2000" b="0" dirty="0" smtClean="0">
                <a:solidFill>
                  <a:srgbClr val="000099"/>
                </a:solidFill>
              </a:rPr>
              <a:t> (work in Federal agency equal to scholarship length)</a:t>
            </a:r>
          </a:p>
          <a:p>
            <a:pPr marL="231775" indent="-231775" eaLnBrk="1" hangingPunct="1">
              <a:lnSpc>
                <a:spcPct val="80000"/>
              </a:lnSpc>
              <a:tabLst>
                <a:tab pos="231775" algn="l"/>
              </a:tabLst>
              <a:defRPr/>
            </a:pPr>
            <a:endParaRPr lang="en-US" sz="900" b="0" dirty="0" smtClean="0">
              <a:solidFill>
                <a:srgbClr val="000099"/>
              </a:solidFill>
            </a:endParaRPr>
          </a:p>
          <a:p>
            <a:pPr marL="231775" indent="-231775" eaLnBrk="1" hangingPunct="1">
              <a:lnSpc>
                <a:spcPct val="80000"/>
              </a:lnSpc>
              <a:tabLst>
                <a:tab pos="231775" algn="l"/>
              </a:tabLst>
              <a:defRPr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Eligibility: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U.S. Citizen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b="0" dirty="0" smtClean="0">
                <a:solidFill>
                  <a:srgbClr val="000099"/>
                </a:solidFill>
              </a:rPr>
              <a:t>Enrolled in IA program, </a:t>
            </a:r>
            <a:r>
              <a:rPr lang="en-US" sz="2000" dirty="0" smtClean="0">
                <a:solidFill>
                  <a:srgbClr val="000099"/>
                </a:solidFill>
              </a:rPr>
              <a:t>within 2-3 years of graduation</a:t>
            </a:r>
            <a:r>
              <a:rPr lang="en-US" sz="2000" b="0" dirty="0" smtClean="0">
                <a:solidFill>
                  <a:srgbClr val="000099"/>
                </a:solidFill>
              </a:rPr>
              <a:t> 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b="0" dirty="0" smtClean="0">
                <a:solidFill>
                  <a:srgbClr val="000099"/>
                </a:solidFill>
              </a:rPr>
              <a:t>Eligible for Federal employment (</a:t>
            </a:r>
            <a:r>
              <a:rPr lang="en-US" sz="2000" dirty="0" smtClean="0">
                <a:solidFill>
                  <a:srgbClr val="000099"/>
                </a:solidFill>
              </a:rPr>
              <a:t>must be able to acquire security clearance</a:t>
            </a:r>
            <a:r>
              <a:rPr lang="en-US" sz="2000" b="0" dirty="0" smtClean="0">
                <a:solidFill>
                  <a:srgbClr val="000099"/>
                </a:solidFill>
              </a:rPr>
              <a:t>)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b="0" dirty="0" err="1" smtClean="0">
                <a:solidFill>
                  <a:srgbClr val="000099"/>
                </a:solidFill>
              </a:rPr>
              <a:t>Awardee</a:t>
            </a:r>
            <a:r>
              <a:rPr lang="en-US" sz="2000" b="0" dirty="0" smtClean="0">
                <a:solidFill>
                  <a:srgbClr val="000099"/>
                </a:solidFill>
              </a:rPr>
              <a:t> institutions set additional selection criteria</a:t>
            </a:r>
          </a:p>
          <a:p>
            <a:pPr marL="231775" indent="-231775" eaLnBrk="1" hangingPunct="1">
              <a:lnSpc>
                <a:spcPct val="80000"/>
              </a:lnSpc>
              <a:tabLst>
                <a:tab pos="231775" algn="l"/>
              </a:tabLst>
              <a:defRPr/>
            </a:pPr>
            <a:endParaRPr lang="en-US" sz="900" b="0" dirty="0" smtClean="0">
              <a:solidFill>
                <a:srgbClr val="000099"/>
              </a:solidFill>
            </a:endParaRPr>
          </a:p>
          <a:p>
            <a:pPr marL="231775" indent="-231775" eaLnBrk="1" hangingPunct="1">
              <a:lnSpc>
                <a:spcPct val="80000"/>
              </a:lnSpc>
              <a:tabLst>
                <a:tab pos="231775" algn="l"/>
              </a:tabLst>
              <a:defRPr/>
            </a:pP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 Eligibility: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dirty="0" smtClean="0">
                <a:solidFill>
                  <a:srgbClr val="000099"/>
                </a:solidFill>
              </a:rPr>
              <a:t>National CAE/IAE designation or equivalent (DC3 Forensics, NSA Cyber Ops or alternative evidence)</a:t>
            </a:r>
          </a:p>
          <a:p>
            <a:pPr marL="231775" indent="-231775" eaLnBrk="1" hangingPunct="1">
              <a:lnSpc>
                <a:spcPct val="80000"/>
              </a:lnSpc>
              <a:buFont typeface="Wingdings" pitchFamily="2" charset="2"/>
              <a:buChar char="§"/>
              <a:tabLst>
                <a:tab pos="231775" algn="l"/>
              </a:tabLst>
              <a:defRPr/>
            </a:pPr>
            <a:r>
              <a:rPr lang="en-US" sz="2000" b="0" dirty="0" smtClean="0">
                <a:solidFill>
                  <a:srgbClr val="000099"/>
                </a:solidFill>
              </a:rPr>
              <a:t>Offer full-time program of study in IA field(s)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5303" y="7620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 b="1" kern="0" dirty="0" smtClean="0">
                <a:solidFill>
                  <a:srgbClr val="000099"/>
                </a:solidFill>
                <a:latin typeface="Arial"/>
              </a:rPr>
              <a:t>CyberCorps</a:t>
            </a:r>
            <a:r>
              <a:rPr lang="en-US" sz="3200" b="1" kern="0" baseline="30000" dirty="0" smtClean="0">
                <a:solidFill>
                  <a:srgbClr val="000099"/>
                </a:solidFill>
                <a:latin typeface="Arial"/>
              </a:rPr>
              <a:t>®</a:t>
            </a:r>
            <a:r>
              <a:rPr lang="en-US" sz="3200" b="1" kern="0" dirty="0" smtClean="0">
                <a:solidFill>
                  <a:srgbClr val="000099"/>
                </a:solidFill>
                <a:latin typeface="Arial"/>
              </a:rPr>
              <a:t>: SFS </a:t>
            </a:r>
            <a:r>
              <a:rPr lang="en-US" sz="3200" b="1" dirty="0" smtClean="0">
                <a:solidFill>
                  <a:srgbClr val="000099"/>
                </a:solidFill>
              </a:rPr>
              <a:t>Scholarship Track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SFS Capacity Building - Myths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44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0" dirty="0" smtClean="0">
                <a:solidFill>
                  <a:srgbClr val="000099"/>
                </a:solidFill>
              </a:rPr>
              <a:t>Institutions need to be NSA/DHS designated as CAE (False)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0" dirty="0" smtClean="0">
                <a:solidFill>
                  <a:srgbClr val="000099"/>
                </a:solidFill>
              </a:rPr>
              <a:t>Projects must build capacity for Scholarship proposals (False)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0" dirty="0" smtClean="0">
                <a:solidFill>
                  <a:srgbClr val="000099"/>
                </a:solidFill>
              </a:rPr>
              <a:t>Projects are not allowed to target K-12 space (False)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0" dirty="0" smtClean="0">
                <a:solidFill>
                  <a:srgbClr val="000099"/>
                </a:solidFill>
              </a:rPr>
              <a:t>Identical projects may be submitted to both, SFS and </a:t>
            </a:r>
            <a:r>
              <a:rPr lang="en-US" sz="3200" b="0" dirty="0" err="1" smtClean="0">
                <a:solidFill>
                  <a:srgbClr val="000099"/>
                </a:solidFill>
              </a:rPr>
              <a:t>SaTC</a:t>
            </a:r>
            <a:r>
              <a:rPr lang="en-US" sz="3200" b="0" dirty="0" smtClean="0">
                <a:solidFill>
                  <a:srgbClr val="000099"/>
                </a:solidFill>
              </a:rPr>
              <a:t>-EDU (False)</a:t>
            </a:r>
            <a:endParaRPr lang="en-US" sz="2400" b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SF_EH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555</Words>
  <Application>Microsoft Office PowerPoint</Application>
  <PresentationFormat>On-screen Show (4:3)</PresentationFormat>
  <Paragraphs>106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1_NSF_EHR</vt:lpstr>
      <vt:lpstr>NSF Funding Opportunities  for Cybersecurity Education  and Workforce Development</vt:lpstr>
      <vt:lpstr>Estimate of the number of information security professionals (Frost &amp; Sullivan)</vt:lpstr>
      <vt:lpstr>PowerPoint Presentation</vt:lpstr>
      <vt:lpstr>PowerPoint Presentation</vt:lpstr>
      <vt:lpstr>Cybersecurity Education - Funding Opportunities at NSF</vt:lpstr>
      <vt:lpstr>PowerPoint Presentation</vt:lpstr>
      <vt:lpstr>PowerPoint Presentation</vt:lpstr>
      <vt:lpstr>PowerPoint Presentation</vt:lpstr>
      <vt:lpstr>SFS Capacity Building - Myths</vt:lpstr>
      <vt:lpstr>NSF SaTC Education Perspective – 2013 Awards </vt:lpstr>
      <vt:lpstr>Proposal Deadlines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2013-06-27T11:00:23Z</dcterms:created>
  <dcterms:modified xsi:type="dcterms:W3CDTF">2014-08-19T14:31:57Z</dcterms:modified>
</cp:coreProperties>
</file>