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49" r:id="rId5"/>
  </p:sldMasterIdLst>
  <p:notesMasterIdLst>
    <p:notesMasterId r:id="rId25"/>
  </p:notesMasterIdLst>
  <p:handoutMasterIdLst>
    <p:handoutMasterId r:id="rId26"/>
  </p:handoutMasterIdLst>
  <p:sldIdLst>
    <p:sldId id="309" r:id="rId6"/>
    <p:sldId id="352" r:id="rId7"/>
    <p:sldId id="332" r:id="rId8"/>
    <p:sldId id="322" r:id="rId9"/>
    <p:sldId id="324" r:id="rId10"/>
    <p:sldId id="325" r:id="rId11"/>
    <p:sldId id="326" r:id="rId12"/>
    <p:sldId id="339" r:id="rId13"/>
    <p:sldId id="327" r:id="rId14"/>
    <p:sldId id="328" r:id="rId15"/>
    <p:sldId id="350" r:id="rId16"/>
    <p:sldId id="329" r:id="rId17"/>
    <p:sldId id="343" r:id="rId18"/>
    <p:sldId id="331" r:id="rId19"/>
    <p:sldId id="338" r:id="rId20"/>
    <p:sldId id="353" r:id="rId21"/>
    <p:sldId id="354" r:id="rId22"/>
    <p:sldId id="345" r:id="rId23"/>
    <p:sldId id="349" r:id="rId24"/>
  </p:sldIdLst>
  <p:sldSz cx="9144000" cy="6858000" type="screen4x3"/>
  <p:notesSz cx="7023100" cy="9309100"/>
  <p:defaultTextStyle>
    <a:defPPr>
      <a:defRPr lang="en-US"/>
    </a:defPPr>
    <a:lvl1pPr algn="l" rtl="0" fontAlgn="base">
      <a:spcBef>
        <a:spcPts val="713"/>
      </a:spcBef>
      <a:spcAft>
        <a:spcPct val="0"/>
      </a:spcAft>
      <a:defRPr sz="3000" kern="1200">
        <a:solidFill>
          <a:srgbClr val="FFFFFF"/>
        </a:solidFill>
        <a:latin typeface="Tahoma" charset="0"/>
        <a:ea typeface="ヒラギノ角ゴ ProN W3" charset="0"/>
        <a:cs typeface="ヒラギノ角ゴ ProN W3" charset="0"/>
        <a:sym typeface="Tahoma" charset="0"/>
      </a:defRPr>
    </a:lvl1pPr>
    <a:lvl2pPr marL="457200" algn="l" rtl="0" fontAlgn="base">
      <a:spcBef>
        <a:spcPts val="713"/>
      </a:spcBef>
      <a:spcAft>
        <a:spcPct val="0"/>
      </a:spcAft>
      <a:defRPr sz="3000" kern="1200">
        <a:solidFill>
          <a:srgbClr val="FFFFFF"/>
        </a:solidFill>
        <a:latin typeface="Tahoma" charset="0"/>
        <a:ea typeface="ヒラギノ角ゴ ProN W3" charset="0"/>
        <a:cs typeface="ヒラギノ角ゴ ProN W3" charset="0"/>
        <a:sym typeface="Tahoma" charset="0"/>
      </a:defRPr>
    </a:lvl2pPr>
    <a:lvl3pPr marL="914400" algn="l" rtl="0" fontAlgn="base">
      <a:spcBef>
        <a:spcPts val="713"/>
      </a:spcBef>
      <a:spcAft>
        <a:spcPct val="0"/>
      </a:spcAft>
      <a:defRPr sz="3000" kern="1200">
        <a:solidFill>
          <a:srgbClr val="FFFFFF"/>
        </a:solidFill>
        <a:latin typeface="Tahoma" charset="0"/>
        <a:ea typeface="ヒラギノ角ゴ ProN W3" charset="0"/>
        <a:cs typeface="ヒラギノ角ゴ ProN W3" charset="0"/>
        <a:sym typeface="Tahoma" charset="0"/>
      </a:defRPr>
    </a:lvl3pPr>
    <a:lvl4pPr marL="1371600" algn="l" rtl="0" fontAlgn="base">
      <a:spcBef>
        <a:spcPts val="713"/>
      </a:spcBef>
      <a:spcAft>
        <a:spcPct val="0"/>
      </a:spcAft>
      <a:defRPr sz="3000" kern="1200">
        <a:solidFill>
          <a:srgbClr val="FFFFFF"/>
        </a:solidFill>
        <a:latin typeface="Tahoma" charset="0"/>
        <a:ea typeface="ヒラギノ角ゴ ProN W3" charset="0"/>
        <a:cs typeface="ヒラギノ角ゴ ProN W3" charset="0"/>
        <a:sym typeface="Tahoma" charset="0"/>
      </a:defRPr>
    </a:lvl4pPr>
    <a:lvl5pPr marL="1828800" algn="l" rtl="0" fontAlgn="base">
      <a:spcBef>
        <a:spcPts val="713"/>
      </a:spcBef>
      <a:spcAft>
        <a:spcPct val="0"/>
      </a:spcAft>
      <a:defRPr sz="3000" kern="1200">
        <a:solidFill>
          <a:srgbClr val="FFFFFF"/>
        </a:solidFill>
        <a:latin typeface="Tahoma" charset="0"/>
        <a:ea typeface="ヒラギノ角ゴ ProN W3" charset="0"/>
        <a:cs typeface="ヒラギノ角ゴ ProN W3" charset="0"/>
        <a:sym typeface="Tahoma" charset="0"/>
      </a:defRPr>
    </a:lvl5pPr>
    <a:lvl6pPr marL="2286000" algn="l" defTabSz="914400" rtl="0" eaLnBrk="1" latinLnBrk="0" hangingPunct="1">
      <a:defRPr sz="3000" kern="1200">
        <a:solidFill>
          <a:srgbClr val="FFFFFF"/>
        </a:solidFill>
        <a:latin typeface="Tahoma" charset="0"/>
        <a:ea typeface="ヒラギノ角ゴ ProN W3" charset="0"/>
        <a:cs typeface="ヒラギノ角ゴ ProN W3" charset="0"/>
        <a:sym typeface="Tahoma" charset="0"/>
      </a:defRPr>
    </a:lvl6pPr>
    <a:lvl7pPr marL="2743200" algn="l" defTabSz="914400" rtl="0" eaLnBrk="1" latinLnBrk="0" hangingPunct="1">
      <a:defRPr sz="3000" kern="1200">
        <a:solidFill>
          <a:srgbClr val="FFFFFF"/>
        </a:solidFill>
        <a:latin typeface="Tahoma" charset="0"/>
        <a:ea typeface="ヒラギノ角ゴ ProN W3" charset="0"/>
        <a:cs typeface="ヒラギノ角ゴ ProN W3" charset="0"/>
        <a:sym typeface="Tahoma" charset="0"/>
      </a:defRPr>
    </a:lvl7pPr>
    <a:lvl8pPr marL="3200400" algn="l" defTabSz="914400" rtl="0" eaLnBrk="1" latinLnBrk="0" hangingPunct="1">
      <a:defRPr sz="3000" kern="1200">
        <a:solidFill>
          <a:srgbClr val="FFFFFF"/>
        </a:solidFill>
        <a:latin typeface="Tahoma" charset="0"/>
        <a:ea typeface="ヒラギノ角ゴ ProN W3" charset="0"/>
        <a:cs typeface="ヒラギノ角ゴ ProN W3" charset="0"/>
        <a:sym typeface="Tahoma" charset="0"/>
      </a:defRPr>
    </a:lvl8pPr>
    <a:lvl9pPr marL="3657600" algn="l" defTabSz="914400" rtl="0" eaLnBrk="1" latinLnBrk="0" hangingPunct="1">
      <a:defRPr sz="3000" kern="1200">
        <a:solidFill>
          <a:srgbClr val="FFFFFF"/>
        </a:solidFill>
        <a:latin typeface="Tahoma" charset="0"/>
        <a:ea typeface="ヒラギノ角ゴ ProN W3" charset="0"/>
        <a:cs typeface="ヒラギノ角ゴ ProN W3" charset="0"/>
        <a:sym typeface="Tahom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2" autoAdjust="0"/>
    <p:restoredTop sz="93667" autoAdjust="0"/>
  </p:normalViewPr>
  <p:slideViewPr>
    <p:cSldViewPr>
      <p:cViewPr>
        <p:scale>
          <a:sx n="79" d="100"/>
          <a:sy n="79" d="100"/>
        </p:scale>
        <p:origin x="-1278"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D54CED4E-E917-4B8F-BE86-B2A6A9DD06AF}" type="datetimeFigureOut">
              <a:rPr lang="en-US" smtClean="0"/>
              <a:pPr/>
              <a:t>10/17/2012</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937648C9-A499-4E0B-91E9-DE6D3384FCA7}" type="slidenum">
              <a:rPr lang="en-US" smtClean="0"/>
              <a:pPr/>
              <a:t>‹#›</a:t>
            </a:fld>
            <a:endParaRPr lang="en-US"/>
          </a:p>
        </p:txBody>
      </p:sp>
    </p:spTree>
    <p:extLst>
      <p:ext uri="{BB962C8B-B14F-4D97-AF65-F5344CB8AC3E}">
        <p14:creationId xmlns:p14="http://schemas.microsoft.com/office/powerpoint/2010/main" val="1175705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1" name="Rectangle 1"/>
          <p:cNvSpPr>
            <a:spLocks noGrp="1" noRot="1" noChangeAspect="1" noChangeArrowheads="1" noTextEdit="1"/>
          </p:cNvSpPr>
          <p:nvPr>
            <p:ph type="sldImg"/>
          </p:nvPr>
        </p:nvSpPr>
        <p:spPr bwMode="auto">
          <a:xfrm>
            <a:off x="1184275" y="698500"/>
            <a:ext cx="4654550" cy="3490913"/>
          </a:xfrm>
          <a:prstGeom prst="rect">
            <a:avLst/>
          </a:prstGeom>
          <a:noFill/>
          <a:ln w="9525">
            <a:solidFill>
              <a:srgbClr val="000000"/>
            </a:solidFill>
            <a:miter lim="800000"/>
            <a:headEnd/>
            <a:tailEnd/>
          </a:ln>
          <a:effectLst/>
        </p:spPr>
      </p:sp>
      <p:sp>
        <p:nvSpPr>
          <p:cNvPr id="10242" name="Rectangle 2"/>
          <p:cNvSpPr>
            <a:spLocks noGrp="1" noChangeArrowheads="1"/>
          </p:cNvSpPr>
          <p:nvPr>
            <p:ph type="body" sz="quarter" idx="1"/>
          </p:nvPr>
        </p:nvSpPr>
        <p:spPr bwMode="auto">
          <a:xfrm>
            <a:off x="702310" y="4421823"/>
            <a:ext cx="5618480" cy="4189095"/>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498297961"/>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Tahoma" charset="0"/>
        <a:ea typeface="+mn-ea"/>
        <a:cs typeface="+mn-cs"/>
      </a:defRPr>
    </a:lvl1pPr>
    <a:lvl2pPr marL="457200" algn="l" rtl="0" fontAlgn="base">
      <a:spcBef>
        <a:spcPct val="0"/>
      </a:spcBef>
      <a:spcAft>
        <a:spcPct val="0"/>
      </a:spcAft>
      <a:defRPr sz="1200" kern="1200">
        <a:solidFill>
          <a:schemeClr val="tx1"/>
        </a:solidFill>
        <a:latin typeface="Tahoma" charset="0"/>
        <a:ea typeface="+mn-ea"/>
        <a:cs typeface="+mn-cs"/>
      </a:defRPr>
    </a:lvl2pPr>
    <a:lvl3pPr marL="914400" algn="l" rtl="0" fontAlgn="base">
      <a:spcBef>
        <a:spcPct val="0"/>
      </a:spcBef>
      <a:spcAft>
        <a:spcPct val="0"/>
      </a:spcAft>
      <a:defRPr sz="1200" kern="1200">
        <a:solidFill>
          <a:schemeClr val="tx1"/>
        </a:solidFill>
        <a:latin typeface="Tahoma" charset="0"/>
        <a:ea typeface="+mn-ea"/>
        <a:cs typeface="+mn-cs"/>
      </a:defRPr>
    </a:lvl3pPr>
    <a:lvl4pPr marL="1371600" algn="l" rtl="0" fontAlgn="base">
      <a:spcBef>
        <a:spcPct val="0"/>
      </a:spcBef>
      <a:spcAft>
        <a:spcPct val="0"/>
      </a:spcAft>
      <a:defRPr sz="1200" kern="1200">
        <a:solidFill>
          <a:schemeClr val="tx1"/>
        </a:solidFill>
        <a:latin typeface="Tahoma" charset="0"/>
        <a:ea typeface="+mn-ea"/>
        <a:cs typeface="+mn-cs"/>
      </a:defRPr>
    </a:lvl4pPr>
    <a:lvl5pPr marL="1828800" algn="l" rtl="0" fontAlgn="base">
      <a:spcBef>
        <a:spcPct val="0"/>
      </a:spcBef>
      <a:spcAft>
        <a:spcPct val="0"/>
      </a:spcAft>
      <a:defRPr sz="1200" kern="1200">
        <a:solidFill>
          <a:schemeClr val="tx1"/>
        </a:solidFill>
        <a:latin typeface="Tahoma"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listserv@nsf.gov"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Thank you.</a:t>
            </a:r>
          </a:p>
          <a:p>
            <a:r>
              <a:rPr lang="en-US" dirty="0" smtClean="0">
                <a:latin typeface="+mn-lt"/>
              </a:rPr>
              <a:t>Since our solicitation was published, we have received a number of questions.</a:t>
            </a:r>
          </a:p>
          <a:p>
            <a:r>
              <a:rPr lang="en-US" dirty="0" smtClean="0">
                <a:latin typeface="+mn-lt"/>
              </a:rPr>
              <a:t>One of the most common questions is the relationship between </a:t>
            </a:r>
            <a:r>
              <a:rPr lang="en-US" dirty="0" err="1" smtClean="0">
                <a:latin typeface="+mn-lt"/>
              </a:rPr>
              <a:t>SaTC</a:t>
            </a:r>
            <a:r>
              <a:rPr lang="en-US" dirty="0" smtClean="0">
                <a:latin typeface="+mn-lt"/>
              </a:rPr>
              <a:t> and the various directorate core programs, and how a researcher should decide where to submit their proposals.  This is a natural question, because our research field naturally overlaps with many others. </a:t>
            </a:r>
          </a:p>
          <a:p>
            <a:r>
              <a:rPr lang="en-US" dirty="0" smtClean="0">
                <a:latin typeface="+mn-lt"/>
              </a:rPr>
              <a:t>What you should do, as a researcher, is to consider the research field that your work will impact, and not its motivation.  For example, a secure networking proposal that uses standard security techniques but advances the field of networking should be submitted to the </a:t>
            </a:r>
            <a:r>
              <a:rPr lang="en-US" dirty="0" err="1" smtClean="0">
                <a:latin typeface="+mn-lt"/>
              </a:rPr>
              <a:t>NeTS</a:t>
            </a:r>
            <a:r>
              <a:rPr lang="en-US" dirty="0" smtClean="0">
                <a:latin typeface="+mn-lt"/>
              </a:rPr>
              <a:t> program, not </a:t>
            </a:r>
            <a:r>
              <a:rPr lang="en-US" dirty="0" err="1" smtClean="0">
                <a:latin typeface="+mn-lt"/>
              </a:rPr>
              <a:t>SaTC</a:t>
            </a:r>
            <a:r>
              <a:rPr lang="en-US" dirty="0" smtClean="0">
                <a:latin typeface="+mn-lt"/>
              </a:rPr>
              <a:t>.  A secure networking proposal that is suitable for </a:t>
            </a:r>
            <a:r>
              <a:rPr lang="en-US" dirty="0" err="1" smtClean="0">
                <a:latin typeface="+mn-lt"/>
              </a:rPr>
              <a:t>SaTC</a:t>
            </a:r>
            <a:r>
              <a:rPr lang="en-US" dirty="0" smtClean="0">
                <a:latin typeface="+mn-lt"/>
              </a:rPr>
              <a:t> is one in which the security field itself is advanced.  Similarly, a project that advances the field of program analysis to discover software bugs should not be submitted to </a:t>
            </a:r>
            <a:r>
              <a:rPr lang="en-US" dirty="0" err="1" smtClean="0">
                <a:latin typeface="+mn-lt"/>
              </a:rPr>
              <a:t>SaTC</a:t>
            </a:r>
            <a:r>
              <a:rPr lang="en-US" dirty="0" smtClean="0">
                <a:latin typeface="+mn-lt"/>
              </a:rPr>
              <a:t> just because some bugs are security bugs.  On the other hand, a project which used standard off-the-shelf program analysis techniques will be funded by  </a:t>
            </a:r>
            <a:r>
              <a:rPr lang="en-US" dirty="0" err="1" smtClean="0">
                <a:latin typeface="+mn-lt"/>
              </a:rPr>
              <a:t>SaTC</a:t>
            </a:r>
            <a:r>
              <a:rPr lang="en-US" dirty="0" smtClean="0">
                <a:latin typeface="+mn-lt"/>
              </a:rPr>
              <a:t> if it uses these techniques to make new contributions to system security or privacy.</a:t>
            </a:r>
          </a:p>
          <a:p>
            <a:r>
              <a:rPr lang="en-US" dirty="0" smtClean="0">
                <a:latin typeface="+mn-lt"/>
              </a:rPr>
              <a:t>Now we know that deciding between programs can be difficult, and NSF program officers share or transfer proposals between programs to ensure the best merit review.  However, we recommend that researchers consider carefully their options, to ensure that their proposal does target the solicitation it is submitted to.</a:t>
            </a:r>
          </a:p>
          <a:p>
            <a:endParaRPr lang="en-US" dirty="0"/>
          </a:p>
        </p:txBody>
      </p:sp>
      <p:sp>
        <p:nvSpPr>
          <p:cNvPr id="4" name="Slide Number Placeholder 3"/>
          <p:cNvSpPr>
            <a:spLocks noGrp="1"/>
          </p:cNvSpPr>
          <p:nvPr>
            <p:ph type="sldNum" sz="quarter" idx="10"/>
          </p:nvPr>
        </p:nvSpPr>
        <p:spPr>
          <a:xfrm>
            <a:off x="3978132" y="8842029"/>
            <a:ext cx="3043343" cy="465455"/>
          </a:xfrm>
          <a:prstGeom prst="rect">
            <a:avLst/>
          </a:prstGeom>
        </p:spPr>
        <p:txBody>
          <a:bodyPr lIns="93324" tIns="46662" rIns="93324" bIns="46662"/>
          <a:lstStyle/>
          <a:p>
            <a:fld id="{24C0CBDA-CFDC-42C0-A07D-B4F87A70A077}" type="slidenum">
              <a:rPr lang="en-US" smtClean="0"/>
              <a:pPr/>
              <a:t>16</a:t>
            </a:fld>
            <a:endParaRPr lang="en-US"/>
          </a:p>
        </p:txBody>
      </p:sp>
    </p:spTree>
    <p:extLst>
      <p:ext uri="{BB962C8B-B14F-4D97-AF65-F5344CB8AC3E}">
        <p14:creationId xmlns:p14="http://schemas.microsoft.com/office/powerpoint/2010/main" val="3583087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We’ve set up a mailing list for </a:t>
            </a:r>
            <a:r>
              <a:rPr lang="en-US" dirty="0" err="1" smtClean="0">
                <a:latin typeface="+mn-lt"/>
              </a:rPr>
              <a:t>SaTC</a:t>
            </a:r>
            <a:r>
              <a:rPr lang="en-US" dirty="0" smtClean="0">
                <a:latin typeface="+mn-lt"/>
              </a:rPr>
              <a:t>, which we will use to send infrequent notifications about events that might be useful to researchers in our community.  In order to sign up to this list, you should send email to </a:t>
            </a:r>
            <a:r>
              <a:rPr lang="en-US" u="sng" dirty="0" smtClean="0">
                <a:latin typeface="+mn-lt"/>
                <a:hlinkClick r:id="rId3"/>
              </a:rPr>
              <a:t>listserv@nsf.gov</a:t>
            </a:r>
            <a:r>
              <a:rPr lang="en-US" dirty="0" smtClean="0">
                <a:latin typeface="+mn-lt"/>
              </a:rPr>
              <a:t>  with the message shown on the slide.</a:t>
            </a:r>
          </a:p>
          <a:p>
            <a:r>
              <a:rPr lang="en-US" dirty="0" smtClean="0">
                <a:latin typeface="+mn-lt"/>
              </a:rPr>
              <a:t>Also shown here are the names and email addresses of all the </a:t>
            </a:r>
            <a:r>
              <a:rPr lang="en-US" dirty="0" err="1" smtClean="0">
                <a:latin typeface="+mn-lt"/>
              </a:rPr>
              <a:t>SaTC</a:t>
            </a:r>
            <a:r>
              <a:rPr lang="en-US" dirty="0" smtClean="0">
                <a:latin typeface="+mn-lt"/>
              </a:rPr>
              <a:t> Program Directors.  If you have specific questions about the program, feel free to contact the Program Director whose area is most relevant.</a:t>
            </a:r>
          </a:p>
          <a:p>
            <a:endParaRPr lang="en-US" dirty="0" smtClean="0">
              <a:latin typeface="+mn-lt"/>
            </a:endParaRPr>
          </a:p>
          <a:p>
            <a:r>
              <a:rPr lang="en-US" dirty="0" smtClean="0">
                <a:latin typeface="+mn-lt"/>
              </a:rPr>
              <a:t>And now, we’ll take questions from our audience.  </a:t>
            </a:r>
          </a:p>
          <a:p>
            <a:endParaRPr lang="en-US" dirty="0"/>
          </a:p>
        </p:txBody>
      </p:sp>
      <p:sp>
        <p:nvSpPr>
          <p:cNvPr id="4" name="Slide Number Placeholder 3"/>
          <p:cNvSpPr>
            <a:spLocks noGrp="1"/>
          </p:cNvSpPr>
          <p:nvPr>
            <p:ph type="sldNum" sz="quarter" idx="10"/>
          </p:nvPr>
        </p:nvSpPr>
        <p:spPr>
          <a:xfrm>
            <a:off x="3978132" y="8842029"/>
            <a:ext cx="3043343" cy="465455"/>
          </a:xfrm>
          <a:prstGeom prst="rect">
            <a:avLst/>
          </a:prstGeom>
        </p:spPr>
        <p:txBody>
          <a:bodyPr lIns="93324" tIns="46662" rIns="93324" bIns="46662"/>
          <a:lstStyle/>
          <a:p>
            <a:fld id="{24C0CBDA-CFDC-42C0-A07D-B4F87A70A077}" type="slidenum">
              <a:rPr lang="en-US" smtClean="0"/>
              <a:pPr/>
              <a:t>19</a:t>
            </a:fld>
            <a:endParaRPr lang="en-US"/>
          </a:p>
        </p:txBody>
      </p:sp>
    </p:spTree>
    <p:extLst>
      <p:ext uri="{BB962C8B-B14F-4D97-AF65-F5344CB8AC3E}">
        <p14:creationId xmlns:p14="http://schemas.microsoft.com/office/powerpoint/2010/main" val="588628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DD6918FE-C73D-4A61-B902-B216F4CCD737}"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E27D645-A6CE-43F8-BEEC-94947F978153}"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0"/>
            <a:ext cx="190500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0"/>
            <a:ext cx="556260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776DA85-427E-4932-8975-DE617E4E5B57}"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7E3C84E2-E424-49D4-9142-E5AB5AF056DE}"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BC31DA80-447F-4494-8452-94DE79BE298B}" type="slidenum">
              <a:rPr lang="en-US"/>
              <a:pPr/>
              <a:t>‹#›</a:t>
            </a:fld>
            <a:endParaRPr lang="en-US"/>
          </a:p>
        </p:txBody>
      </p:sp>
      <p:pic>
        <p:nvPicPr>
          <p:cNvPr id="5" name="Picture 2"/>
          <p:cNvPicPr>
            <a:picLocks noChangeAspect="1" noChangeArrowheads="1"/>
          </p:cNvPicPr>
          <p:nvPr userDrawn="1"/>
        </p:nvPicPr>
        <p:blipFill>
          <a:blip r:embed="rId2" cstate="print"/>
          <a:srcRect/>
          <a:stretch>
            <a:fillRect/>
          </a:stretch>
        </p:blipFill>
        <p:spPr bwMode="auto">
          <a:xfrm>
            <a:off x="0" y="304800"/>
            <a:ext cx="1295400" cy="1295400"/>
          </a:xfrm>
          <a:prstGeom prst="rect">
            <a:avLst/>
          </a:prstGeom>
          <a:noFill/>
          <a:ln w="12700" cap="rnd">
            <a:noFill/>
            <a:round/>
            <a:headEnd/>
            <a:tailEnd/>
          </a:ln>
        </p:spPr>
      </p:pic>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F91CE387-485D-4A51-932C-F6EF29773344}"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600200"/>
            <a:ext cx="3733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3733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A9B1DF0-7048-451E-8C54-979DCB17FE89}"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E66ACC4-3FB4-4245-8786-9DEF75376AE4}"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70FD351D-0699-406B-B9E5-F3A6E6F45D09}"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383D730-9CF9-4CEF-BB83-FE8614FC6C11}" type="slidenum">
              <a:rPr lang="en-US"/>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70DD1DE-A833-4721-8329-ADD38A5F960A}"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9184FAD8-0AC7-4412-9D72-9D090CEC6AC2}" type="slidenum">
              <a:rPr lang="en-US"/>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4405A9E-C0E0-4782-86A3-971E9B48448A}"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2323958-EAA8-4365-B15E-4CE9159D568C}"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0"/>
            <a:ext cx="190500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0"/>
            <a:ext cx="556260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617A9B8-648D-4489-85D8-5A4704DBAD3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BCEAFE46-C7EF-42B1-96F9-06F7BA770D9B}"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600200"/>
            <a:ext cx="3733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3733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0CBD0B5-06EC-424E-95FF-8BB6528C83FA}"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3529F09-1DE7-4938-9744-3A489FF5C4D5}"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F162575C-D93A-4C29-8224-11184D25EDC8}"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431FAB9-E3EF-4C77-BFE5-0D1A5C5F474A}"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34290CA-E3CA-4128-BFC6-DB984E9DCF2A}"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9196DE5-EBB9-48A1-A425-279F67E32E8F}"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838200" y="0"/>
            <a:ext cx="7315200" cy="1600200"/>
          </a:xfrm>
          <a:prstGeom prst="rect">
            <a:avLst/>
          </a:prstGeom>
          <a:noFill/>
          <a:ln w="12700">
            <a:noFill/>
            <a:miter lim="800000"/>
            <a:headEnd/>
            <a:tailEnd/>
          </a:ln>
          <a:effectLst/>
        </p:spPr>
        <p:txBody>
          <a:bodyPr vert="horz" wrap="square" lIns="50800" tIns="50800" rIns="91440" bIns="50800" numCol="1" anchor="ctr" anchorCtr="0" compatLnSpc="1">
            <a:prstTxWarp prst="textNoShape">
              <a:avLst/>
            </a:prstTxWarp>
          </a:bodyPr>
          <a:lstStyle/>
          <a:p>
            <a:pPr lvl="0"/>
            <a:r>
              <a:rPr lang="en-US" smtClean="0">
                <a:sym typeface="Tahoma" charset="0"/>
              </a:rPr>
              <a:t>Click to edit Master title style</a:t>
            </a:r>
          </a:p>
        </p:txBody>
      </p:sp>
      <p:sp>
        <p:nvSpPr>
          <p:cNvPr id="1026" name="Rectangle 2"/>
          <p:cNvSpPr>
            <a:spLocks noGrp="1" noChangeArrowheads="1"/>
          </p:cNvSpPr>
          <p:nvPr>
            <p:ph type="body" idx="1"/>
          </p:nvPr>
        </p:nvSpPr>
        <p:spPr bwMode="auto">
          <a:xfrm>
            <a:off x="838200" y="1600200"/>
            <a:ext cx="7620000" cy="5257800"/>
          </a:xfrm>
          <a:prstGeom prst="rect">
            <a:avLst/>
          </a:prstGeom>
          <a:noFill/>
          <a:ln w="12700">
            <a:noFill/>
            <a:miter lim="800000"/>
            <a:headEnd/>
            <a:tailEnd/>
          </a:ln>
          <a:effectLst/>
        </p:spPr>
        <p:txBody>
          <a:bodyPr vert="horz" wrap="square" lIns="50800" tIns="50800" rIns="91440" bIns="50800" numCol="1" anchor="t" anchorCtr="0" compatLnSpc="1">
            <a:prstTxWarp prst="textNoShape">
              <a:avLst/>
            </a:prstTxWarp>
          </a:bodyPr>
          <a:lstStyle/>
          <a:p>
            <a:pPr lvl="0"/>
            <a:r>
              <a:rPr lang="en-US" smtClean="0">
                <a:sym typeface="Tahoma" charset="0"/>
              </a:rPr>
              <a:t>Click to edit Master text styles</a:t>
            </a:r>
          </a:p>
          <a:p>
            <a:pPr lvl="1"/>
            <a:r>
              <a:rPr lang="en-US" smtClean="0">
                <a:sym typeface="Tahoma" charset="0"/>
              </a:rPr>
              <a:t>Second level</a:t>
            </a:r>
          </a:p>
          <a:p>
            <a:pPr lvl="2"/>
            <a:r>
              <a:rPr lang="en-US" smtClean="0">
                <a:sym typeface="Tahoma" charset="0"/>
              </a:rPr>
              <a:t>Third level</a:t>
            </a:r>
          </a:p>
          <a:p>
            <a:pPr lvl="3"/>
            <a:r>
              <a:rPr lang="en-US" smtClean="0">
                <a:sym typeface="Tahoma" charset="0"/>
              </a:rPr>
              <a:t>Fourth level</a:t>
            </a:r>
          </a:p>
          <a:p>
            <a:pPr lvl="4"/>
            <a:r>
              <a:rPr lang="en-US" smtClean="0">
                <a:sym typeface="Tahoma" charset="0"/>
              </a:rPr>
              <a:t>Fifth level</a:t>
            </a:r>
          </a:p>
        </p:txBody>
      </p:sp>
      <p:sp>
        <p:nvSpPr>
          <p:cNvPr id="1027" name="Text Box 3"/>
          <p:cNvSpPr txBox="1">
            <a:spLocks noGrp="1" noChangeArrowheads="1"/>
          </p:cNvSpPr>
          <p:nvPr>
            <p:ph type="sldNum" sz="quarter" idx="4"/>
          </p:nvPr>
        </p:nvSpPr>
        <p:spPr bwMode="auto">
          <a:xfrm>
            <a:off x="4530725" y="6248400"/>
            <a:ext cx="309563" cy="317500"/>
          </a:xfrm>
          <a:prstGeom prst="rect">
            <a:avLst/>
          </a:prstGeom>
          <a:noFill/>
          <a:ln w="12700">
            <a:noFill/>
            <a:miter lim="800000"/>
            <a:headEnd/>
            <a:tailEnd/>
          </a:ln>
          <a:effectLst/>
        </p:spPr>
        <p:txBody>
          <a:bodyPr vert="horz" wrap="none" lIns="91440" tIns="45720" rIns="91440" bIns="45720" numCol="1" anchor="t" anchorCtr="0" compatLnSpc="1">
            <a:prstTxWarp prst="textNoShape">
              <a:avLst/>
            </a:prstTxWarp>
          </a:bodyPr>
          <a:lstStyle>
            <a:lvl1pPr algn="ctr">
              <a:spcBef>
                <a:spcPct val="0"/>
              </a:spcBef>
              <a:defRPr sz="1400">
                <a:solidFill>
                  <a:schemeClr val="tx1"/>
                </a:solidFill>
                <a:cs typeface="Tahoma" charset="0"/>
              </a:defRPr>
            </a:lvl1pPr>
          </a:lstStyle>
          <a:p>
            <a:fld id="{48F766BF-F741-4115-B5B4-A2A747EDC60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hf hdr="0" ftr="0" dt="0"/>
  <p:txStyles>
    <p:titleStyle>
      <a:lvl1pPr marL="39688" algn="l" rtl="0" fontAlgn="base">
        <a:lnSpc>
          <a:spcPct val="85000"/>
        </a:lnSpc>
        <a:spcBef>
          <a:spcPct val="0"/>
        </a:spcBef>
        <a:spcAft>
          <a:spcPct val="0"/>
        </a:spcAft>
        <a:defRPr sz="3600">
          <a:solidFill>
            <a:srgbClr val="0000FF"/>
          </a:solidFill>
          <a:latin typeface="+mj-lt"/>
          <a:ea typeface="+mj-ea"/>
          <a:cs typeface="+mj-cs"/>
          <a:sym typeface="Tahoma" charset="0"/>
        </a:defRPr>
      </a:lvl1pPr>
      <a:lvl2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2pPr>
      <a:lvl3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3pPr>
      <a:lvl4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4pPr>
      <a:lvl5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5pPr>
      <a:lvl6pPr marL="4968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6pPr>
      <a:lvl7pPr marL="9540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7pPr>
      <a:lvl8pPr marL="14112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8pPr>
      <a:lvl9pPr marL="18684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9pPr>
    </p:titleStyle>
    <p:bodyStyle>
      <a:lvl1pPr marL="382588" indent="-342900" algn="l" rtl="0" fontAlgn="base">
        <a:spcBef>
          <a:spcPts val="17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1pPr>
      <a:lvl2pPr marL="731838" indent="-285750" algn="l" rtl="0" fontAlgn="base">
        <a:spcBef>
          <a:spcPts val="12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2pPr>
      <a:lvl3pPr marL="1131888" indent="-228600" algn="l" rtl="0" fontAlgn="base">
        <a:lnSpc>
          <a:spcPct val="95000"/>
        </a:lnSpc>
        <a:spcBef>
          <a:spcPts val="10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3pPr>
      <a:lvl4pPr marL="1589088" indent="-228600" algn="l" rtl="0" fontAlgn="base">
        <a:lnSpc>
          <a:spcPct val="75000"/>
        </a:lnSpc>
        <a:spcBef>
          <a:spcPts val="700"/>
        </a:spcBef>
        <a:spcAft>
          <a:spcPct val="0"/>
        </a:spcAft>
        <a:buClr>
          <a:srgbClr val="CC0000"/>
        </a:buClr>
        <a:buSzPct val="100000"/>
        <a:buFont typeface="Tahoma" charset="0"/>
        <a:buChar char="–"/>
        <a:defRPr sz="2000">
          <a:solidFill>
            <a:srgbClr val="0000FF"/>
          </a:solidFill>
          <a:latin typeface="+mn-lt"/>
          <a:ea typeface="+mn-ea"/>
          <a:cs typeface="+mn-cs"/>
          <a:sym typeface="Tahoma" charset="0"/>
        </a:defRPr>
      </a:lvl4pPr>
      <a:lvl5pPr marL="20462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5pPr>
      <a:lvl6pPr marL="25034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6pPr>
      <a:lvl7pPr marL="29606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7pPr>
      <a:lvl8pPr marL="34178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8pPr>
      <a:lvl9pPr marL="38750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838200" y="0"/>
            <a:ext cx="7315200" cy="1600200"/>
          </a:xfrm>
          <a:prstGeom prst="rect">
            <a:avLst/>
          </a:prstGeom>
          <a:noFill/>
          <a:ln w="12700">
            <a:noFill/>
            <a:miter lim="800000"/>
            <a:headEnd/>
            <a:tailEnd/>
          </a:ln>
          <a:effectLst/>
        </p:spPr>
        <p:txBody>
          <a:bodyPr vert="horz" wrap="square" lIns="50800" tIns="50800" rIns="91440" bIns="50800" numCol="1" anchor="ctr" anchorCtr="0" compatLnSpc="1">
            <a:prstTxWarp prst="textNoShape">
              <a:avLst/>
            </a:prstTxWarp>
          </a:bodyPr>
          <a:lstStyle/>
          <a:p>
            <a:pPr lvl="0"/>
            <a:r>
              <a:rPr lang="en-US" smtClean="0">
                <a:sym typeface="Tahoma" charset="0"/>
              </a:rPr>
              <a:t>Click to edit Master title style</a:t>
            </a:r>
          </a:p>
        </p:txBody>
      </p:sp>
      <p:sp>
        <p:nvSpPr>
          <p:cNvPr id="2050" name="Rectangle 2"/>
          <p:cNvSpPr>
            <a:spLocks noGrp="1" noChangeArrowheads="1"/>
          </p:cNvSpPr>
          <p:nvPr>
            <p:ph type="body" idx="1"/>
          </p:nvPr>
        </p:nvSpPr>
        <p:spPr bwMode="auto">
          <a:xfrm>
            <a:off x="838200" y="1600200"/>
            <a:ext cx="7620000" cy="5257800"/>
          </a:xfrm>
          <a:prstGeom prst="rect">
            <a:avLst/>
          </a:prstGeom>
          <a:noFill/>
          <a:ln w="12700">
            <a:noFill/>
            <a:miter lim="800000"/>
            <a:headEnd/>
            <a:tailEnd/>
          </a:ln>
          <a:effectLst/>
        </p:spPr>
        <p:txBody>
          <a:bodyPr vert="horz" wrap="square" lIns="50800" tIns="50800" rIns="91440" bIns="50800" numCol="1" anchor="t" anchorCtr="0" compatLnSpc="1">
            <a:prstTxWarp prst="textNoShape">
              <a:avLst/>
            </a:prstTxWarp>
          </a:bodyPr>
          <a:lstStyle/>
          <a:p>
            <a:pPr lvl="0"/>
            <a:r>
              <a:rPr lang="en-US" smtClean="0">
                <a:sym typeface="Tahoma" charset="0"/>
              </a:rPr>
              <a:t>Click to edit Master text styles</a:t>
            </a:r>
          </a:p>
          <a:p>
            <a:pPr lvl="1"/>
            <a:r>
              <a:rPr lang="en-US" smtClean="0">
                <a:sym typeface="Tahoma" charset="0"/>
              </a:rPr>
              <a:t>Second level</a:t>
            </a:r>
          </a:p>
          <a:p>
            <a:pPr lvl="2"/>
            <a:r>
              <a:rPr lang="en-US" smtClean="0">
                <a:sym typeface="Tahoma" charset="0"/>
              </a:rPr>
              <a:t>Third level</a:t>
            </a:r>
          </a:p>
          <a:p>
            <a:pPr lvl="3"/>
            <a:r>
              <a:rPr lang="en-US" smtClean="0">
                <a:sym typeface="Tahoma" charset="0"/>
              </a:rPr>
              <a:t>Fourth level</a:t>
            </a:r>
          </a:p>
          <a:p>
            <a:pPr lvl="4"/>
            <a:r>
              <a:rPr lang="en-US" smtClean="0">
                <a:sym typeface="Tahoma" charset="0"/>
              </a:rPr>
              <a:t>Fifth level</a:t>
            </a:r>
          </a:p>
        </p:txBody>
      </p:sp>
      <p:sp>
        <p:nvSpPr>
          <p:cNvPr id="2051" name="Text Box 3"/>
          <p:cNvSpPr txBox="1">
            <a:spLocks noGrp="1" noChangeArrowheads="1"/>
          </p:cNvSpPr>
          <p:nvPr>
            <p:ph type="sldNum" sz="quarter" idx="4"/>
          </p:nvPr>
        </p:nvSpPr>
        <p:spPr bwMode="auto">
          <a:xfrm>
            <a:off x="7842250" y="6248400"/>
            <a:ext cx="341313" cy="317500"/>
          </a:xfrm>
          <a:prstGeom prst="rect">
            <a:avLst/>
          </a:prstGeom>
          <a:noFill/>
          <a:ln w="12700">
            <a:noFill/>
            <a:miter lim="800000"/>
            <a:headEnd/>
            <a:tailEnd/>
          </a:ln>
          <a:effectLst/>
        </p:spPr>
        <p:txBody>
          <a:bodyPr vert="horz" wrap="none" lIns="91440" tIns="45720" rIns="91440" bIns="45720" numCol="1" anchor="t" anchorCtr="0" compatLnSpc="1">
            <a:prstTxWarp prst="textNoShape">
              <a:avLst/>
            </a:prstTxWarp>
          </a:bodyPr>
          <a:lstStyle>
            <a:lvl1pPr algn="ctr">
              <a:spcBef>
                <a:spcPct val="0"/>
              </a:spcBef>
              <a:defRPr sz="1400" b="1">
                <a:solidFill>
                  <a:srgbClr val="800000"/>
                </a:solidFill>
                <a:cs typeface="Tahoma" charset="0"/>
              </a:defRPr>
            </a:lvl1pPr>
          </a:lstStyle>
          <a:p>
            <a:fld id="{7AA73CED-2C9B-4523-A631-A179B8A8130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marL="39688" algn="l" rtl="0" fontAlgn="base">
        <a:lnSpc>
          <a:spcPct val="85000"/>
        </a:lnSpc>
        <a:spcBef>
          <a:spcPct val="0"/>
        </a:spcBef>
        <a:spcAft>
          <a:spcPct val="0"/>
        </a:spcAft>
        <a:defRPr sz="3600">
          <a:solidFill>
            <a:srgbClr val="0000FF"/>
          </a:solidFill>
          <a:latin typeface="+mj-lt"/>
          <a:ea typeface="+mj-ea"/>
          <a:cs typeface="+mj-cs"/>
          <a:sym typeface="Tahoma" charset="0"/>
        </a:defRPr>
      </a:lvl1pPr>
      <a:lvl2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2pPr>
      <a:lvl3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3pPr>
      <a:lvl4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4pPr>
      <a:lvl5pPr marL="396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5pPr>
      <a:lvl6pPr marL="4968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6pPr>
      <a:lvl7pPr marL="9540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7pPr>
      <a:lvl8pPr marL="14112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8pPr>
      <a:lvl9pPr marL="1868488" algn="l" rtl="0" fontAlgn="base">
        <a:lnSpc>
          <a:spcPct val="85000"/>
        </a:lnSpc>
        <a:spcBef>
          <a:spcPct val="0"/>
        </a:spcBef>
        <a:spcAft>
          <a:spcPct val="0"/>
        </a:spcAft>
        <a:defRPr sz="3600">
          <a:solidFill>
            <a:srgbClr val="0000FF"/>
          </a:solidFill>
          <a:latin typeface="Tahoma" charset="0"/>
          <a:ea typeface="ヒラギノ角ゴ ProN W3" charset="0"/>
          <a:cs typeface="ヒラギノ角ゴ ProN W3" charset="0"/>
          <a:sym typeface="Tahoma" charset="0"/>
        </a:defRPr>
      </a:lvl9pPr>
    </p:titleStyle>
    <p:bodyStyle>
      <a:lvl1pPr marL="382588" indent="-342900" algn="l" rtl="0" fontAlgn="base">
        <a:spcBef>
          <a:spcPts val="17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1pPr>
      <a:lvl2pPr marL="731838" indent="-285750" algn="l" rtl="0" fontAlgn="base">
        <a:spcBef>
          <a:spcPts val="12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2pPr>
      <a:lvl3pPr marL="1131888" indent="-228600" algn="l" rtl="0" fontAlgn="base">
        <a:lnSpc>
          <a:spcPct val="95000"/>
        </a:lnSpc>
        <a:spcBef>
          <a:spcPts val="1000"/>
        </a:spcBef>
        <a:spcAft>
          <a:spcPct val="0"/>
        </a:spcAft>
        <a:buClr>
          <a:srgbClr val="CC0000"/>
        </a:buClr>
        <a:buSzPct val="100000"/>
        <a:buFont typeface="Tahoma" charset="0"/>
        <a:buChar char="•"/>
        <a:defRPr sz="2400">
          <a:solidFill>
            <a:srgbClr val="0000FF"/>
          </a:solidFill>
          <a:latin typeface="+mn-lt"/>
          <a:ea typeface="+mn-ea"/>
          <a:cs typeface="+mn-cs"/>
          <a:sym typeface="Tahoma" charset="0"/>
        </a:defRPr>
      </a:lvl3pPr>
      <a:lvl4pPr marL="1589088" indent="-228600" algn="l" rtl="0" fontAlgn="base">
        <a:lnSpc>
          <a:spcPct val="75000"/>
        </a:lnSpc>
        <a:spcBef>
          <a:spcPts val="700"/>
        </a:spcBef>
        <a:spcAft>
          <a:spcPct val="0"/>
        </a:spcAft>
        <a:buClr>
          <a:srgbClr val="CC0000"/>
        </a:buClr>
        <a:buSzPct val="100000"/>
        <a:buFont typeface="Tahoma" charset="0"/>
        <a:buChar char="–"/>
        <a:defRPr sz="2000">
          <a:solidFill>
            <a:srgbClr val="0000FF"/>
          </a:solidFill>
          <a:latin typeface="+mn-lt"/>
          <a:ea typeface="+mn-ea"/>
          <a:cs typeface="+mn-cs"/>
          <a:sym typeface="Tahoma" charset="0"/>
        </a:defRPr>
      </a:lvl4pPr>
      <a:lvl5pPr marL="20462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5pPr>
      <a:lvl6pPr marL="25034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6pPr>
      <a:lvl7pPr marL="29606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7pPr>
      <a:lvl8pPr marL="34178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8pPr>
      <a:lvl9pPr marL="3875088" indent="-228600" algn="l" rtl="0" fontAlgn="base">
        <a:lnSpc>
          <a:spcPct val="75000"/>
        </a:lnSpc>
        <a:spcBef>
          <a:spcPts val="700"/>
        </a:spcBef>
        <a:spcAft>
          <a:spcPct val="0"/>
        </a:spcAft>
        <a:buClr>
          <a:srgbClr val="CC0000"/>
        </a:buClr>
        <a:buSzPct val="100000"/>
        <a:buFont typeface="Tahoma" charset="0"/>
        <a:buChar char="»"/>
        <a:defRPr>
          <a:solidFill>
            <a:srgbClr val="0000FF"/>
          </a:solidFill>
          <a:latin typeface="+mn-lt"/>
          <a:ea typeface="+mn-ea"/>
          <a:cs typeface="+mn-cs"/>
          <a:sym typeface="Tahom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hyperlink" Target="mailto:vatluri@nsf.gov" TargetMode="External"/><Relationship Id="rId13" Type="http://schemas.openxmlformats.org/officeDocument/2006/relationships/hyperlink" Target="mailto:ztian@nsf.gov" TargetMode="External"/><Relationship Id="rId3" Type="http://schemas.openxmlformats.org/officeDocument/2006/relationships/hyperlink" Target="mailto:jepstein@nsf.gov" TargetMode="External"/><Relationship Id="rId7" Type="http://schemas.openxmlformats.org/officeDocument/2006/relationships/hyperlink" Target="mailto:namla@nsf.gov" TargetMode="External"/><Relationship Id="rId12" Type="http://schemas.openxmlformats.org/officeDocument/2006/relationships/hyperlink" Target="mailto:vpiotrow@nsf.gov"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mailto:sgreensp@nsf.gov" TargetMode="External"/><Relationship Id="rId11" Type="http://schemas.openxmlformats.org/officeDocument/2006/relationships/hyperlink" Target="mailto:adpollin@nsf.gov" TargetMode="External"/><Relationship Id="rId5" Type="http://schemas.openxmlformats.org/officeDocument/2006/relationships/hyperlink" Target="mailto:rwachter@nsf.gov" TargetMode="External"/><Relationship Id="rId10" Type="http://schemas.openxmlformats.org/officeDocument/2006/relationships/hyperlink" Target="mailto:kthompso@nsf.gov" TargetMode="External"/><Relationship Id="rId4" Type="http://schemas.openxmlformats.org/officeDocument/2006/relationships/hyperlink" Target="mailto:sweber@nsf.gov" TargetMode="External"/><Relationship Id="rId9" Type="http://schemas.openxmlformats.org/officeDocument/2006/relationships/hyperlink" Target="mailto:pmuhlber@nsf.gov" TargetMode="External"/><Relationship Id="rId14" Type="http://schemas.openxmlformats.org/officeDocument/2006/relationships/hyperlink" Target="mailto:listserv@listserv.nsf.go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0" y="2743200"/>
            <a:ext cx="3355975" cy="122238"/>
          </a:xfrm>
          <a:prstGeom prst="rect">
            <a:avLst/>
          </a:prstGeom>
          <a:solidFill>
            <a:schemeClr val="accent1">
              <a:alpha val="49803"/>
            </a:schemeClr>
          </a:solidFill>
          <a:ln w="9525" cap="flat">
            <a:noFill/>
            <a:miter lim="800000"/>
            <a:headEnd type="none" w="med" len="med"/>
            <a:tailEnd type="none" w="med" len="med"/>
          </a:ln>
        </p:spPr>
        <p:txBody>
          <a:bodyPr wrap="none" lIns="0" tIns="0" rIns="0" bIns="0"/>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7620000" y="4876800"/>
            <a:ext cx="1295400" cy="1295400"/>
          </a:xfrm>
          <a:prstGeom prst="rect">
            <a:avLst/>
          </a:prstGeom>
          <a:noFill/>
          <a:ln w="12700" cap="rnd">
            <a:noFill/>
            <a:round/>
            <a:headEnd/>
            <a:tailEnd/>
          </a:ln>
        </p:spPr>
      </p:pic>
      <p:sp>
        <p:nvSpPr>
          <p:cNvPr id="7171" name="Rectangle 3"/>
          <p:cNvSpPr>
            <a:spLocks noGrp="1" noChangeArrowheads="1"/>
          </p:cNvSpPr>
          <p:nvPr>
            <p:ph type="title"/>
          </p:nvPr>
        </p:nvSpPr>
        <p:spPr>
          <a:xfrm>
            <a:off x="457200" y="2438400"/>
            <a:ext cx="8305800" cy="3429000"/>
          </a:xfrm>
          <a:ln/>
        </p:spPr>
        <p:txBody>
          <a:bodyPr/>
          <a:lstStyle/>
          <a:p>
            <a:pPr algn="ctr">
              <a:spcBef>
                <a:spcPct val="50000"/>
              </a:spcBef>
              <a:defRPr/>
            </a:pPr>
            <a:r>
              <a:rPr lang="en-US" b="1" dirty="0" smtClean="0">
                <a:solidFill>
                  <a:schemeClr val="accent2">
                    <a:lumMod val="75000"/>
                  </a:schemeClr>
                </a:solidFill>
                <a:latin typeface="Calibri" pitchFamily="34" charset="0"/>
              </a:rPr>
              <a:t/>
            </a:r>
            <a:br>
              <a:rPr lang="en-US" b="1" dirty="0" smtClean="0">
                <a:solidFill>
                  <a:schemeClr val="accent2">
                    <a:lumMod val="75000"/>
                  </a:schemeClr>
                </a:solidFill>
                <a:latin typeface="Calibri" pitchFamily="34" charset="0"/>
              </a:rPr>
            </a:br>
            <a:r>
              <a:rPr lang="en-US" b="1" dirty="0" smtClean="0">
                <a:solidFill>
                  <a:schemeClr val="accent2">
                    <a:lumMod val="75000"/>
                  </a:schemeClr>
                </a:solidFill>
                <a:latin typeface="Calibri" pitchFamily="34" charset="0"/>
              </a:rPr>
              <a:t>National Science Foundation</a:t>
            </a:r>
            <a:br>
              <a:rPr lang="en-US" b="1" dirty="0" smtClean="0">
                <a:solidFill>
                  <a:schemeClr val="accent2">
                    <a:lumMod val="75000"/>
                  </a:schemeClr>
                </a:solidFill>
                <a:latin typeface="Calibri" pitchFamily="34" charset="0"/>
              </a:rPr>
            </a:br>
            <a:r>
              <a:rPr lang="en-US" dirty="0" smtClean="0">
                <a:solidFill>
                  <a:schemeClr val="accent2">
                    <a:lumMod val="75000"/>
                  </a:schemeClr>
                </a:solidFill>
                <a:latin typeface="Calibri" pitchFamily="34" charset="0"/>
              </a:rPr>
              <a:t>Directorate for</a:t>
            </a:r>
            <a:br>
              <a:rPr lang="en-US" dirty="0" smtClean="0">
                <a:solidFill>
                  <a:schemeClr val="accent2">
                    <a:lumMod val="75000"/>
                  </a:schemeClr>
                </a:solidFill>
                <a:latin typeface="Calibri" pitchFamily="34" charset="0"/>
              </a:rPr>
            </a:br>
            <a:r>
              <a:rPr lang="en-US" dirty="0" smtClean="0">
                <a:solidFill>
                  <a:schemeClr val="accent2">
                    <a:lumMod val="75000"/>
                  </a:schemeClr>
                </a:solidFill>
                <a:latin typeface="Calibri" pitchFamily="34" charset="0"/>
              </a:rPr>
              <a:t>Computer &amp; Information Science &amp; Engineering (CISE)</a:t>
            </a:r>
            <a:br>
              <a:rPr lang="en-US" dirty="0" smtClean="0">
                <a:solidFill>
                  <a:schemeClr val="accent2">
                    <a:lumMod val="75000"/>
                  </a:schemeClr>
                </a:solidFill>
                <a:latin typeface="Calibri" pitchFamily="34" charset="0"/>
              </a:rPr>
            </a:br>
            <a:r>
              <a:rPr lang="en-US" sz="4400" b="1" dirty="0" smtClean="0">
                <a:solidFill>
                  <a:schemeClr val="accent2">
                    <a:lumMod val="75000"/>
                  </a:schemeClr>
                </a:solidFill>
                <a:latin typeface="Calibri" pitchFamily="34" charset="0"/>
              </a:rPr>
              <a:t/>
            </a:r>
            <a:br>
              <a:rPr lang="en-US" sz="4400" b="1" dirty="0" smtClean="0">
                <a:solidFill>
                  <a:schemeClr val="accent2">
                    <a:lumMod val="75000"/>
                  </a:schemeClr>
                </a:solidFill>
                <a:latin typeface="Calibri" pitchFamily="34" charset="0"/>
              </a:rPr>
            </a:br>
            <a:r>
              <a:rPr lang="en-US" sz="4400" i="1" dirty="0" smtClean="0"/>
              <a:t> </a:t>
            </a:r>
            <a:r>
              <a:rPr lang="en-US" sz="2400" dirty="0" smtClean="0"/>
              <a:t>Presentation to</a:t>
            </a:r>
            <a:br>
              <a:rPr lang="en-US" sz="2400" dirty="0" smtClean="0"/>
            </a:br>
            <a:r>
              <a:rPr lang="en-US" sz="2400" dirty="0" smtClean="0"/>
              <a:t>NSF/DIMACS Workshop for Aspiring PIs in </a:t>
            </a:r>
            <a:r>
              <a:rPr lang="en-US" sz="2400" dirty="0" err="1" smtClean="0"/>
              <a:t>SaTC</a:t>
            </a:r>
            <a:r>
              <a:rPr lang="en-US" sz="2400" dirty="0" smtClean="0"/>
              <a:t/>
            </a:r>
            <a:br>
              <a:rPr lang="en-US" sz="2400" dirty="0" smtClean="0"/>
            </a:br>
            <a:r>
              <a:rPr lang="en-US" sz="2400" dirty="0" smtClean="0"/>
              <a:t/>
            </a:r>
            <a:br>
              <a:rPr lang="en-US" sz="2400" dirty="0" smtClean="0"/>
            </a:br>
            <a:r>
              <a:rPr lang="en-US" sz="2400" dirty="0" smtClean="0"/>
              <a:t>Suggestions and Common Mistakes </a:t>
            </a:r>
            <a:r>
              <a:rPr lang="en-US" sz="4400" b="1" dirty="0" smtClean="0">
                <a:solidFill>
                  <a:schemeClr val="accent2">
                    <a:lumMod val="75000"/>
                  </a:schemeClr>
                </a:solidFill>
                <a:latin typeface="Calibri" pitchFamily="34" charset="0"/>
              </a:rPr>
              <a:t/>
            </a:r>
            <a:br>
              <a:rPr lang="en-US" sz="4400" b="1" dirty="0" smtClean="0">
                <a:solidFill>
                  <a:schemeClr val="accent2">
                    <a:lumMod val="75000"/>
                  </a:schemeClr>
                </a:solidFill>
                <a:latin typeface="Calibri" pitchFamily="34" charset="0"/>
              </a:rPr>
            </a:br>
            <a:r>
              <a:rPr lang="en-US" sz="4400" b="1" dirty="0" smtClean="0">
                <a:solidFill>
                  <a:schemeClr val="accent2">
                    <a:lumMod val="75000"/>
                  </a:schemeClr>
                </a:solidFill>
                <a:latin typeface="Calibri" pitchFamily="34" charset="0"/>
              </a:rPr>
              <a:t/>
            </a:r>
            <a:br>
              <a:rPr lang="en-US" sz="4400" b="1" dirty="0" smtClean="0">
                <a:solidFill>
                  <a:schemeClr val="accent2">
                    <a:lumMod val="75000"/>
                  </a:schemeClr>
                </a:solidFill>
                <a:latin typeface="Calibri" pitchFamily="34" charset="0"/>
              </a:rPr>
            </a:br>
            <a:r>
              <a:rPr lang="en-US" sz="4400" b="1" dirty="0" smtClean="0">
                <a:solidFill>
                  <a:srgbClr val="993300"/>
                </a:solidFill>
                <a:latin typeface="Calibri" pitchFamily="34" charset="0"/>
              </a:rPr>
              <a:t>Secure and Trustworthy Cyberspace (</a:t>
            </a:r>
            <a:r>
              <a:rPr lang="en-US" sz="4400" b="1" dirty="0" err="1" smtClean="0">
                <a:solidFill>
                  <a:srgbClr val="993300"/>
                </a:solidFill>
                <a:latin typeface="Calibri" pitchFamily="34" charset="0"/>
              </a:rPr>
              <a:t>SaTC</a:t>
            </a:r>
            <a:r>
              <a:rPr lang="en-US" sz="4400" b="1" dirty="0" smtClean="0">
                <a:solidFill>
                  <a:srgbClr val="993300"/>
                </a:solidFill>
                <a:latin typeface="Calibri" pitchFamily="34" charset="0"/>
              </a:rPr>
              <a:t>)</a:t>
            </a:r>
            <a:r>
              <a:rPr lang="en-US" sz="4400" b="1" i="1" dirty="0" smtClean="0">
                <a:solidFill>
                  <a:srgbClr val="993300"/>
                </a:solidFill>
                <a:latin typeface="Calibri" pitchFamily="34" charset="0"/>
              </a:rPr>
              <a:t/>
            </a:r>
            <a:br>
              <a:rPr lang="en-US" sz="4400" b="1" i="1" dirty="0" smtClean="0">
                <a:solidFill>
                  <a:srgbClr val="993300"/>
                </a:solidFill>
                <a:latin typeface="Calibri" pitchFamily="34" charset="0"/>
              </a:rPr>
            </a:br>
            <a:r>
              <a:rPr lang="en-US" sz="4400" dirty="0" smtClean="0"/>
              <a:t/>
            </a:r>
            <a:br>
              <a:rPr lang="en-US" sz="4400" dirty="0" smtClean="0"/>
            </a:br>
            <a:r>
              <a:rPr lang="en-US" sz="4400" b="1" i="1" dirty="0" smtClean="0">
                <a:solidFill>
                  <a:srgbClr val="993300"/>
                </a:solidFill>
                <a:latin typeface="Calibri" pitchFamily="34" charset="0"/>
              </a:rPr>
              <a:t/>
            </a:r>
            <a:br>
              <a:rPr lang="en-US" sz="4400" b="1" i="1" dirty="0" smtClean="0">
                <a:solidFill>
                  <a:srgbClr val="993300"/>
                </a:solidFill>
                <a:latin typeface="Calibri" pitchFamily="34" charset="0"/>
              </a:rPr>
            </a:br>
            <a:r>
              <a:rPr lang="en-US" sz="3200" dirty="0" smtClean="0"/>
              <a:t/>
            </a:r>
            <a:br>
              <a:rPr lang="en-US" sz="3200" dirty="0" smtClean="0"/>
            </a:br>
            <a:r>
              <a:rPr lang="en-US" sz="4000" dirty="0" smtClean="0"/>
              <a:t/>
            </a:r>
            <a:br>
              <a:rPr lang="en-US" sz="4000" dirty="0" smtClean="0"/>
            </a:br>
            <a:endParaRPr lang="en-US" sz="4000" dirty="0"/>
          </a:p>
        </p:txBody>
      </p:sp>
      <p:sp>
        <p:nvSpPr>
          <p:cNvPr id="5" name="Rectangle 4"/>
          <p:cNvSpPr/>
          <p:nvPr/>
        </p:nvSpPr>
        <p:spPr>
          <a:xfrm>
            <a:off x="2133600" y="5562600"/>
            <a:ext cx="6705600" cy="1379865"/>
          </a:xfrm>
          <a:prstGeom prst="rect">
            <a:avLst/>
          </a:prstGeom>
        </p:spPr>
        <p:txBody>
          <a:bodyPr wrap="square">
            <a:spAutoFit/>
          </a:bodyPr>
          <a:lstStyle/>
          <a:p>
            <a:endParaRPr lang="en-US" sz="2400" b="1" dirty="0" smtClean="0">
              <a:solidFill>
                <a:srgbClr val="993300"/>
              </a:solidFill>
              <a:latin typeface="Calibri" pitchFamily="34" charset="0"/>
            </a:endParaRPr>
          </a:p>
          <a:p>
            <a:r>
              <a:rPr lang="en-US" sz="2400" b="1" dirty="0" smtClean="0">
                <a:solidFill>
                  <a:srgbClr val="993300"/>
                </a:solidFill>
                <a:latin typeface="Calibri" pitchFamily="34" charset="0"/>
              </a:rPr>
              <a:t>Vijay </a:t>
            </a:r>
            <a:r>
              <a:rPr lang="en-US" sz="2400" b="1" dirty="0" err="1" smtClean="0">
                <a:solidFill>
                  <a:srgbClr val="993300"/>
                </a:solidFill>
                <a:latin typeface="Calibri" pitchFamily="34" charset="0"/>
              </a:rPr>
              <a:t>Atluri</a:t>
            </a:r>
            <a:r>
              <a:rPr lang="en-US" sz="2400" b="1" dirty="0" smtClean="0">
                <a:solidFill>
                  <a:srgbClr val="993300"/>
                </a:solidFill>
                <a:latin typeface="Calibri" pitchFamily="34" charset="0"/>
              </a:rPr>
              <a:t>, Program Officer</a:t>
            </a:r>
          </a:p>
          <a:p>
            <a:endParaRPr lang="en-US"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354013" y="363538"/>
            <a:ext cx="8478837" cy="576262"/>
          </a:xfrm>
        </p:spPr>
        <p:txBody>
          <a:bodyPr anchor="t"/>
          <a:lstStyle/>
          <a:p>
            <a:pPr algn="ctr" eaLnBrk="1" hangingPunct="1"/>
            <a:r>
              <a:rPr lang="en-US" sz="3200" b="1" dirty="0" smtClean="0">
                <a:solidFill>
                  <a:srgbClr val="00488F"/>
                </a:solidFill>
                <a:latin typeface="Arial" charset="0"/>
                <a:ea typeface="Geneva" pitchFamily="-111" charset="-128"/>
              </a:rPr>
              <a:t>Review Criteria: Broader Impact</a:t>
            </a:r>
          </a:p>
        </p:txBody>
      </p:sp>
      <p:sp>
        <p:nvSpPr>
          <p:cNvPr id="5" name="Rectangle 8"/>
          <p:cNvSpPr>
            <a:spLocks noChangeArrowheads="1"/>
          </p:cNvSpPr>
          <p:nvPr/>
        </p:nvSpPr>
        <p:spPr bwMode="auto">
          <a:xfrm>
            <a:off x="304800" y="1296988"/>
            <a:ext cx="8458200" cy="5004447"/>
          </a:xfrm>
          <a:prstGeom prst="rect">
            <a:avLst/>
          </a:prstGeom>
          <a:noFill/>
          <a:ln w="9525">
            <a:noFill/>
            <a:miter lim="800000"/>
            <a:headEnd/>
            <a:tailEnd/>
          </a:ln>
        </p:spPr>
        <p:txBody>
          <a:bodyPr wrap="square">
            <a:spAutoFit/>
          </a:bodyPr>
          <a:lstStyle/>
          <a:p>
            <a:pPr>
              <a:lnSpc>
                <a:spcPct val="105000"/>
              </a:lnSpc>
              <a:spcBef>
                <a:spcPct val="20000"/>
              </a:spcBef>
              <a:spcAft>
                <a:spcPct val="50000"/>
              </a:spcAft>
              <a:defRPr/>
            </a:pPr>
            <a:r>
              <a:rPr lang="en-US" sz="2400" dirty="0">
                <a:solidFill>
                  <a:srgbClr val="0000FF"/>
                </a:solidFill>
                <a:cs typeface="Times New Roman" pitchFamily="18" charset="0"/>
              </a:rPr>
              <a:t>There are many kinds of broader impact:</a:t>
            </a:r>
          </a:p>
          <a:p>
            <a:pPr marL="342900" indent="-342900">
              <a:lnSpc>
                <a:spcPct val="105000"/>
              </a:lnSpc>
              <a:spcBef>
                <a:spcPct val="20000"/>
              </a:spcBef>
              <a:spcAft>
                <a:spcPct val="50000"/>
              </a:spcAft>
              <a:buClr>
                <a:srgbClr val="C00000"/>
              </a:buClr>
              <a:buFont typeface="Arial"/>
              <a:buChar char="•"/>
              <a:defRPr/>
            </a:pPr>
            <a:r>
              <a:rPr lang="en-US" sz="2400" dirty="0">
                <a:solidFill>
                  <a:srgbClr val="0000FF"/>
                </a:solidFill>
                <a:cs typeface="Times New Roman" pitchFamily="18" charset="0"/>
              </a:rPr>
              <a:t>Promoting teaching, training, and learning.</a:t>
            </a:r>
          </a:p>
          <a:p>
            <a:pPr marL="342900" indent="-342900">
              <a:lnSpc>
                <a:spcPct val="105000"/>
              </a:lnSpc>
              <a:spcBef>
                <a:spcPct val="20000"/>
              </a:spcBef>
              <a:spcAft>
                <a:spcPct val="50000"/>
              </a:spcAft>
              <a:buClr>
                <a:srgbClr val="C00000"/>
              </a:buClr>
              <a:buFont typeface="Arial"/>
              <a:buChar char="•"/>
              <a:defRPr/>
            </a:pPr>
            <a:r>
              <a:rPr lang="en-US" sz="2400" dirty="0">
                <a:solidFill>
                  <a:srgbClr val="0000FF"/>
                </a:solidFill>
                <a:cs typeface="Times New Roman" pitchFamily="18" charset="0"/>
              </a:rPr>
              <a:t>Broadening participation by underrepresented groups.</a:t>
            </a:r>
          </a:p>
          <a:p>
            <a:pPr marL="342900" indent="-342900">
              <a:lnSpc>
                <a:spcPct val="105000"/>
              </a:lnSpc>
              <a:spcBef>
                <a:spcPct val="20000"/>
              </a:spcBef>
              <a:spcAft>
                <a:spcPct val="50000"/>
              </a:spcAft>
              <a:buClr>
                <a:srgbClr val="C00000"/>
              </a:buClr>
              <a:buFont typeface="Arial"/>
              <a:buChar char="•"/>
              <a:defRPr/>
            </a:pPr>
            <a:r>
              <a:rPr lang="en-US" sz="2400" dirty="0">
                <a:solidFill>
                  <a:srgbClr val="0000FF"/>
                </a:solidFill>
                <a:cs typeface="Times New Roman" pitchFamily="18" charset="0"/>
              </a:rPr>
              <a:t>Enhancing infrastructure for research and education.</a:t>
            </a:r>
          </a:p>
          <a:p>
            <a:pPr marL="342900" indent="-342900">
              <a:lnSpc>
                <a:spcPct val="105000"/>
              </a:lnSpc>
              <a:spcBef>
                <a:spcPct val="20000"/>
              </a:spcBef>
              <a:spcAft>
                <a:spcPct val="50000"/>
              </a:spcAft>
              <a:buClr>
                <a:srgbClr val="C00000"/>
              </a:buClr>
              <a:buFont typeface="Arial"/>
              <a:buChar char="•"/>
              <a:defRPr/>
            </a:pPr>
            <a:r>
              <a:rPr lang="en-US" sz="2400" dirty="0">
                <a:solidFill>
                  <a:srgbClr val="0000FF"/>
                </a:solidFill>
                <a:cs typeface="Times New Roman" pitchFamily="18" charset="0"/>
              </a:rPr>
              <a:t>Dissemination of results.</a:t>
            </a:r>
          </a:p>
          <a:p>
            <a:pPr marL="342900" indent="-342900">
              <a:lnSpc>
                <a:spcPct val="105000"/>
              </a:lnSpc>
              <a:spcBef>
                <a:spcPct val="20000"/>
              </a:spcBef>
              <a:spcAft>
                <a:spcPct val="50000"/>
              </a:spcAft>
              <a:buClr>
                <a:srgbClr val="C00000"/>
              </a:buClr>
              <a:buFont typeface="Arial"/>
              <a:buChar char="•"/>
              <a:defRPr/>
            </a:pPr>
            <a:r>
              <a:rPr lang="en-US" sz="2400" dirty="0">
                <a:solidFill>
                  <a:srgbClr val="0000FF"/>
                </a:solidFill>
                <a:cs typeface="Times New Roman" pitchFamily="18" charset="0"/>
              </a:rPr>
              <a:t>Benefits to society</a:t>
            </a:r>
            <a:r>
              <a:rPr lang="en-US" sz="2400" dirty="0" smtClean="0">
                <a:solidFill>
                  <a:srgbClr val="0000FF"/>
                </a:solidFill>
                <a:cs typeface="Times New Roman" pitchFamily="18" charset="0"/>
              </a:rPr>
              <a:t>.</a:t>
            </a:r>
          </a:p>
          <a:p>
            <a:pPr marL="342900" indent="-342900">
              <a:lnSpc>
                <a:spcPct val="105000"/>
              </a:lnSpc>
              <a:spcBef>
                <a:spcPct val="20000"/>
              </a:spcBef>
              <a:spcAft>
                <a:spcPct val="50000"/>
              </a:spcAft>
              <a:buClr>
                <a:srgbClr val="C00000"/>
              </a:buClr>
              <a:defRPr/>
            </a:pPr>
            <a:r>
              <a:rPr lang="en-US" sz="2400" dirty="0" smtClean="0">
                <a:solidFill>
                  <a:srgbClr val="FF0000"/>
                </a:solidFill>
                <a:cs typeface="Times New Roman" pitchFamily="18" charset="0"/>
              </a:rPr>
              <a:t>Proposals are not expected to address all the above aspects</a:t>
            </a:r>
          </a:p>
          <a:p>
            <a:pPr marL="342900" indent="-342900">
              <a:lnSpc>
                <a:spcPct val="105000"/>
              </a:lnSpc>
              <a:spcBef>
                <a:spcPct val="20000"/>
              </a:spcBef>
              <a:spcAft>
                <a:spcPct val="50000"/>
              </a:spcAft>
              <a:buFont typeface="Arial"/>
              <a:buChar char="•"/>
              <a:defRPr/>
            </a:pPr>
            <a:endParaRPr lang="en-US" sz="2400" dirty="0">
              <a:solidFill>
                <a:srgbClr val="0000FF"/>
              </a:solidFill>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600200"/>
          </a:xfrm>
        </p:spPr>
        <p:txBody>
          <a:bodyPr/>
          <a:lstStyle/>
          <a:p>
            <a:pPr algn="ctr"/>
            <a:r>
              <a:rPr lang="en-US" sz="3200" b="1" dirty="0" smtClean="0">
                <a:solidFill>
                  <a:srgbClr val="00488F"/>
                </a:solidFill>
                <a:latin typeface="Arial" charset="0"/>
                <a:ea typeface="Geneva" pitchFamily="-111" charset="-128"/>
              </a:rPr>
              <a:t>Other aspects</a:t>
            </a:r>
            <a:endParaRPr lang="en-US" sz="3200" b="1" dirty="0">
              <a:solidFill>
                <a:srgbClr val="00488F"/>
              </a:solidFill>
              <a:latin typeface="Arial" charset="0"/>
              <a:ea typeface="Geneva" pitchFamily="-111" charset="-128"/>
            </a:endParaRPr>
          </a:p>
        </p:txBody>
      </p:sp>
      <p:sp>
        <p:nvSpPr>
          <p:cNvPr id="3" name="Content Placeholder 2"/>
          <p:cNvSpPr>
            <a:spLocks noGrp="1"/>
          </p:cNvSpPr>
          <p:nvPr>
            <p:ph idx="1"/>
          </p:nvPr>
        </p:nvSpPr>
        <p:spPr/>
        <p:txBody>
          <a:bodyPr/>
          <a:lstStyle/>
          <a:p>
            <a:pPr marL="342900" lvl="1" indent="-342900">
              <a:lnSpc>
                <a:spcPct val="105000"/>
              </a:lnSpc>
              <a:spcBef>
                <a:spcPct val="20000"/>
              </a:spcBef>
              <a:spcAft>
                <a:spcPct val="50000"/>
              </a:spcAft>
              <a:buClr>
                <a:srgbClr val="C00000"/>
              </a:buClr>
              <a:buFont typeface="Arial"/>
              <a:buChar char="•"/>
              <a:defRPr/>
            </a:pPr>
            <a:r>
              <a:rPr lang="en-US" kern="1200" dirty="0" smtClean="0">
                <a:latin typeface="Tahoma" charset="0"/>
                <a:ea typeface="ヒラギノ角ゴ ProN W3" charset="0"/>
                <a:cs typeface="Times New Roman" pitchFamily="18" charset="0"/>
              </a:rPr>
              <a:t>Integration of Research and Education: </a:t>
            </a:r>
          </a:p>
          <a:p>
            <a:pPr marL="742950" lvl="2" indent="-342900">
              <a:lnSpc>
                <a:spcPct val="105000"/>
              </a:lnSpc>
              <a:spcBef>
                <a:spcPct val="20000"/>
              </a:spcBef>
              <a:spcAft>
                <a:spcPct val="50000"/>
              </a:spcAft>
              <a:buClr>
                <a:srgbClr val="C00000"/>
              </a:buClr>
              <a:buFont typeface="Arial"/>
              <a:buChar char="•"/>
              <a:defRPr/>
            </a:pPr>
            <a:r>
              <a:rPr lang="en-US" kern="1200" dirty="0" smtClean="0">
                <a:latin typeface="Tahoma" charset="0"/>
                <a:ea typeface="ヒラギノ角ゴ ProN W3" charset="0"/>
                <a:cs typeface="Times New Roman" pitchFamily="18" charset="0"/>
              </a:rPr>
              <a:t>level of engagement in joint efforts that infuse education with the excitement of discovery and enrich research through the diversity of learning perspectives.</a:t>
            </a:r>
          </a:p>
        </p:txBody>
      </p:sp>
      <p:sp>
        <p:nvSpPr>
          <p:cNvPr id="4" name="Slide Number Placeholder 3"/>
          <p:cNvSpPr>
            <a:spLocks noGrp="1"/>
          </p:cNvSpPr>
          <p:nvPr>
            <p:ph type="sldNum" sz="quarter" idx="10"/>
          </p:nvPr>
        </p:nvSpPr>
        <p:spPr/>
        <p:txBody>
          <a:bodyPr/>
          <a:lstStyle/>
          <a:p>
            <a:fld id="{BC31DA80-447F-4494-8452-94DE79BE298B}" type="slidenum">
              <a:rPr lang="en-US" smtClean="0"/>
              <a:pPr/>
              <a:t>11</a:t>
            </a:fld>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577850" y="363538"/>
            <a:ext cx="7999413" cy="576262"/>
          </a:xfrm>
        </p:spPr>
        <p:txBody>
          <a:bodyPr anchor="t"/>
          <a:lstStyle/>
          <a:p>
            <a:pPr algn="l" eaLnBrk="1" hangingPunct="1"/>
            <a:r>
              <a:rPr lang="en-US" sz="3200" b="1" dirty="0" smtClean="0">
                <a:solidFill>
                  <a:srgbClr val="00488F"/>
                </a:solidFill>
                <a:latin typeface="Arial" charset="0"/>
                <a:ea typeface="Geneva" pitchFamily="-111" charset="-128"/>
              </a:rPr>
              <a:t>Successful Proposals: Top 5 Strengths</a:t>
            </a:r>
          </a:p>
        </p:txBody>
      </p:sp>
      <p:sp>
        <p:nvSpPr>
          <p:cNvPr id="31748" name="Rectangle 5"/>
          <p:cNvSpPr>
            <a:spLocks noChangeArrowheads="1"/>
          </p:cNvSpPr>
          <p:nvPr/>
        </p:nvSpPr>
        <p:spPr bwMode="auto">
          <a:xfrm>
            <a:off x="304800" y="1198563"/>
            <a:ext cx="8839200" cy="3034677"/>
          </a:xfrm>
          <a:prstGeom prst="rect">
            <a:avLst/>
          </a:prstGeom>
          <a:noFill/>
          <a:ln w="9525">
            <a:noFill/>
            <a:miter lim="800000"/>
            <a:headEnd/>
            <a:tailEnd/>
          </a:ln>
        </p:spPr>
        <p:txBody>
          <a:bodyPr>
            <a:spAutoFit/>
          </a:bodyPr>
          <a:lstStyle/>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cs typeface="Times New Roman" pitchFamily="18" charset="0"/>
              </a:rPr>
              <a:t>Important, Timely Topics &amp; Responsive to Needs</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cs typeface="Times New Roman" pitchFamily="18" charset="0"/>
              </a:rPr>
              <a:t>Expertise in the area, solid prior work</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cs typeface="Times New Roman" pitchFamily="18" charset="0"/>
              </a:rPr>
              <a:t>Sufficient Detail and Clear Plans</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cs typeface="Times New Roman" pitchFamily="18" charset="0"/>
              </a:rPr>
              <a:t>Innovative, Novel, with Potential for Big Impact</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cs typeface="Times New Roman" pitchFamily="18" charset="0"/>
              </a:rPr>
              <a:t>Broader Impact: don’t just write about it but actually think about it and do 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54013" y="363538"/>
            <a:ext cx="8478837" cy="576262"/>
          </a:xfrm>
        </p:spPr>
        <p:txBody>
          <a:bodyPr anchor="t"/>
          <a:lstStyle/>
          <a:p>
            <a:pPr algn="ctr">
              <a:lnSpc>
                <a:spcPct val="105000"/>
              </a:lnSpc>
              <a:spcBef>
                <a:spcPct val="20000"/>
              </a:spcBef>
              <a:spcAft>
                <a:spcPct val="50000"/>
              </a:spcAft>
            </a:pPr>
            <a:r>
              <a:rPr lang="en-US" sz="3200" b="1" dirty="0" smtClean="0">
                <a:solidFill>
                  <a:srgbClr val="00488F"/>
                </a:solidFill>
                <a:latin typeface="Arial" charset="0"/>
                <a:ea typeface="Geneva" pitchFamily="-111" charset="-128"/>
              </a:rPr>
              <a:t>Key Questions</a:t>
            </a:r>
          </a:p>
        </p:txBody>
      </p:sp>
      <p:sp>
        <p:nvSpPr>
          <p:cNvPr id="25604" name="Rectangle 9"/>
          <p:cNvSpPr>
            <a:spLocks noChangeArrowheads="1"/>
          </p:cNvSpPr>
          <p:nvPr/>
        </p:nvSpPr>
        <p:spPr bwMode="auto">
          <a:xfrm>
            <a:off x="354013" y="1104900"/>
            <a:ext cx="8229600" cy="5234831"/>
          </a:xfrm>
          <a:prstGeom prst="rect">
            <a:avLst/>
          </a:prstGeom>
          <a:noFill/>
          <a:ln w="9525">
            <a:noFill/>
            <a:miter lim="800000"/>
            <a:headEnd/>
            <a:tailEnd/>
          </a:ln>
        </p:spPr>
        <p:txBody>
          <a:bodyPr>
            <a:spAutoFit/>
          </a:bodyPr>
          <a:lstStyle/>
          <a:p>
            <a:pPr marL="463550" lvl="1" indent="-350838">
              <a:lnSpc>
                <a:spcPct val="105000"/>
              </a:lnSpc>
              <a:spcBef>
                <a:spcPct val="20000"/>
              </a:spcBef>
              <a:spcAft>
                <a:spcPct val="50000"/>
              </a:spcAft>
              <a:buClr>
                <a:srgbClr val="C00000"/>
              </a:buClr>
              <a:buFont typeface="Arial" pitchFamily="34" charset="0"/>
              <a:buChar char="•"/>
            </a:pPr>
            <a:r>
              <a:rPr lang="en-US" sz="2000" dirty="0" smtClean="0">
                <a:solidFill>
                  <a:srgbClr val="0000FF"/>
                </a:solidFill>
                <a:latin typeface="+mn-lt"/>
                <a:ea typeface="+mn-ea"/>
                <a:cs typeface="+mn-cs"/>
              </a:rPr>
              <a:t>What </a:t>
            </a:r>
            <a:r>
              <a:rPr lang="en-US" sz="2000" dirty="0">
                <a:solidFill>
                  <a:srgbClr val="0000FF"/>
                </a:solidFill>
                <a:latin typeface="+mn-lt"/>
                <a:ea typeface="+mn-ea"/>
                <a:cs typeface="+mn-cs"/>
              </a:rPr>
              <a:t>do you intend to do?</a:t>
            </a:r>
          </a:p>
          <a:p>
            <a:pPr marL="463550" lvl="1" indent="-350838">
              <a:lnSpc>
                <a:spcPct val="105000"/>
              </a:lnSpc>
              <a:spcBef>
                <a:spcPct val="20000"/>
              </a:spcBef>
              <a:spcAft>
                <a:spcPct val="50000"/>
              </a:spcAft>
              <a:buClr>
                <a:srgbClr val="C00000"/>
              </a:buClr>
              <a:buFont typeface="Arial" pitchFamily="34" charset="0"/>
              <a:buChar char="•"/>
            </a:pPr>
            <a:r>
              <a:rPr lang="en-US" sz="2000" dirty="0">
                <a:solidFill>
                  <a:srgbClr val="0000FF"/>
                </a:solidFill>
                <a:latin typeface="+mn-lt"/>
                <a:ea typeface="+mn-ea"/>
                <a:cs typeface="+mn-cs"/>
              </a:rPr>
              <a:t>Why is the work important?</a:t>
            </a:r>
          </a:p>
          <a:p>
            <a:pPr marL="463550" lvl="1" indent="-350838">
              <a:lnSpc>
                <a:spcPct val="105000"/>
              </a:lnSpc>
              <a:spcBef>
                <a:spcPct val="20000"/>
              </a:spcBef>
              <a:spcAft>
                <a:spcPct val="50000"/>
              </a:spcAft>
              <a:buClr>
                <a:srgbClr val="C00000"/>
              </a:buClr>
              <a:buFont typeface="Arial" pitchFamily="34" charset="0"/>
              <a:buChar char="•"/>
            </a:pPr>
            <a:r>
              <a:rPr lang="en-US" sz="2000" dirty="0">
                <a:solidFill>
                  <a:srgbClr val="0000FF"/>
                </a:solidFill>
                <a:latin typeface="+mn-lt"/>
                <a:ea typeface="+mn-ea"/>
                <a:cs typeface="+mn-cs"/>
              </a:rPr>
              <a:t>What has already been done?</a:t>
            </a:r>
          </a:p>
          <a:p>
            <a:pPr marL="463550" lvl="1" indent="-350838">
              <a:lnSpc>
                <a:spcPct val="105000"/>
              </a:lnSpc>
              <a:spcBef>
                <a:spcPct val="20000"/>
              </a:spcBef>
              <a:spcAft>
                <a:spcPct val="50000"/>
              </a:spcAft>
              <a:buClr>
                <a:srgbClr val="C00000"/>
              </a:buClr>
              <a:buFont typeface="Arial" pitchFamily="34" charset="0"/>
              <a:buChar char="•"/>
            </a:pPr>
            <a:r>
              <a:rPr lang="en-US" sz="2000" dirty="0">
                <a:solidFill>
                  <a:srgbClr val="0000FF"/>
                </a:solidFill>
                <a:latin typeface="+mn-lt"/>
                <a:ea typeface="+mn-ea"/>
                <a:cs typeface="+mn-cs"/>
              </a:rPr>
              <a:t>How are you going to do the work?</a:t>
            </a:r>
          </a:p>
          <a:p>
            <a:pPr marL="463550" lvl="1" indent="-350838">
              <a:lnSpc>
                <a:spcPct val="105000"/>
              </a:lnSpc>
              <a:spcBef>
                <a:spcPct val="20000"/>
              </a:spcBef>
              <a:spcAft>
                <a:spcPct val="50000"/>
              </a:spcAft>
              <a:buClr>
                <a:srgbClr val="C00000"/>
              </a:buClr>
              <a:buFont typeface="Arial" pitchFamily="34" charset="0"/>
              <a:buChar char="•"/>
            </a:pPr>
            <a:r>
              <a:rPr lang="en-US" sz="2000" dirty="0" smtClean="0">
                <a:solidFill>
                  <a:srgbClr val="0000FF"/>
                </a:solidFill>
                <a:latin typeface="+mn-lt"/>
                <a:ea typeface="+mn-ea"/>
                <a:cs typeface="+mn-cs"/>
              </a:rPr>
              <a:t>Who will do what? (If more than one PI)</a:t>
            </a:r>
          </a:p>
          <a:p>
            <a:pPr marL="463550" lvl="1" indent="-350838">
              <a:lnSpc>
                <a:spcPct val="105000"/>
              </a:lnSpc>
              <a:spcBef>
                <a:spcPct val="20000"/>
              </a:spcBef>
              <a:spcAft>
                <a:spcPct val="50000"/>
              </a:spcAft>
              <a:buClr>
                <a:srgbClr val="C00000"/>
              </a:buClr>
              <a:buFont typeface="Arial" pitchFamily="34" charset="0"/>
              <a:buChar char="•"/>
            </a:pPr>
            <a:r>
              <a:rPr lang="en-US" sz="2000" dirty="0" smtClean="0">
                <a:solidFill>
                  <a:srgbClr val="0000FF"/>
                </a:solidFill>
                <a:latin typeface="+mn-lt"/>
                <a:ea typeface="+mn-ea"/>
                <a:cs typeface="+mn-cs"/>
              </a:rPr>
              <a:t>How do you measure the success?</a:t>
            </a:r>
          </a:p>
          <a:p>
            <a:pPr marL="463550" lvl="1" indent="-350838">
              <a:lnSpc>
                <a:spcPct val="105000"/>
              </a:lnSpc>
              <a:spcBef>
                <a:spcPct val="20000"/>
              </a:spcBef>
              <a:spcAft>
                <a:spcPct val="50000"/>
              </a:spcAft>
              <a:buClr>
                <a:srgbClr val="C00000"/>
              </a:buClr>
              <a:buFont typeface="Arial" pitchFamily="34" charset="0"/>
              <a:buChar char="•"/>
            </a:pPr>
            <a:r>
              <a:rPr lang="en-US" sz="2000" dirty="0" smtClean="0">
                <a:solidFill>
                  <a:srgbClr val="0000FF"/>
                </a:solidFill>
                <a:latin typeface="+mn-lt"/>
                <a:ea typeface="+mn-ea"/>
                <a:cs typeface="+mn-cs"/>
              </a:rPr>
              <a:t>What is the plan of execution?</a:t>
            </a:r>
          </a:p>
          <a:p>
            <a:pPr marL="463550" lvl="1" indent="-350838">
              <a:lnSpc>
                <a:spcPct val="105000"/>
              </a:lnSpc>
              <a:spcBef>
                <a:spcPct val="20000"/>
              </a:spcBef>
              <a:spcAft>
                <a:spcPct val="50000"/>
              </a:spcAft>
              <a:buClr>
                <a:srgbClr val="C00000"/>
              </a:buClr>
              <a:buFont typeface="Arial" pitchFamily="34" charset="0"/>
              <a:buChar char="•"/>
            </a:pPr>
            <a:r>
              <a:rPr lang="en-US" sz="2000" dirty="0" smtClean="0">
                <a:solidFill>
                  <a:srgbClr val="0000FF"/>
                </a:solidFill>
              </a:rPr>
              <a:t>Does it fit into the solicitation?</a:t>
            </a:r>
          </a:p>
          <a:p>
            <a:pPr marL="463550" lvl="1" indent="-350838">
              <a:lnSpc>
                <a:spcPct val="105000"/>
              </a:lnSpc>
              <a:spcBef>
                <a:spcPct val="20000"/>
              </a:spcBef>
              <a:spcAft>
                <a:spcPct val="50000"/>
              </a:spcAft>
              <a:buFont typeface="Arial" charset="0"/>
              <a:buChar char="–"/>
            </a:pPr>
            <a:endParaRPr lang="en-US" sz="2000" dirty="0" smtClean="0">
              <a:solidFill>
                <a:srgbClr val="0000FF"/>
              </a:solidFill>
              <a:latin typeface="+mn-lt"/>
              <a:ea typeface="+mn-ea"/>
              <a:cs typeface="+mn-cs"/>
            </a:endParaRPr>
          </a:p>
          <a:p>
            <a:pPr marL="463550" lvl="1" indent="-350838">
              <a:lnSpc>
                <a:spcPct val="105000"/>
              </a:lnSpc>
              <a:spcBef>
                <a:spcPct val="20000"/>
              </a:spcBef>
              <a:spcAft>
                <a:spcPct val="50000"/>
              </a:spcAft>
              <a:buFont typeface="Arial" charset="0"/>
              <a:buChar char="–"/>
            </a:pPr>
            <a:endParaRPr lang="en-US" sz="2000" dirty="0">
              <a:solidFill>
                <a:srgbClr val="0000FF"/>
              </a:solidFill>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577850" y="363538"/>
            <a:ext cx="7999413" cy="576262"/>
          </a:xfrm>
        </p:spPr>
        <p:txBody>
          <a:bodyPr anchor="t"/>
          <a:lstStyle/>
          <a:p>
            <a:pPr algn="ctr" eaLnBrk="1" hangingPunct="1"/>
            <a:r>
              <a:rPr lang="en-US" sz="3200" b="1" dirty="0" smtClean="0">
                <a:solidFill>
                  <a:srgbClr val="00488F"/>
                </a:solidFill>
                <a:latin typeface="Arial" charset="0"/>
                <a:ea typeface="Geneva" pitchFamily="-111" charset="-128"/>
              </a:rPr>
              <a:t>Common Mistakes</a:t>
            </a:r>
          </a:p>
        </p:txBody>
      </p:sp>
      <p:sp>
        <p:nvSpPr>
          <p:cNvPr id="32772" name="Rectangle 5"/>
          <p:cNvSpPr>
            <a:spLocks noChangeArrowheads="1"/>
          </p:cNvSpPr>
          <p:nvPr/>
        </p:nvSpPr>
        <p:spPr bwMode="auto">
          <a:xfrm>
            <a:off x="163513" y="1077913"/>
            <a:ext cx="8839200" cy="4577150"/>
          </a:xfrm>
          <a:prstGeom prst="rect">
            <a:avLst/>
          </a:prstGeom>
          <a:noFill/>
          <a:ln w="9525">
            <a:noFill/>
            <a:miter lim="800000"/>
            <a:headEnd/>
            <a:tailEnd/>
          </a:ln>
        </p:spPr>
        <p:txBody>
          <a:bodyPr>
            <a:spAutoFit/>
          </a:bodyPr>
          <a:lstStyle/>
          <a:p>
            <a:pPr marL="514350" indent="-514350">
              <a:lnSpc>
                <a:spcPct val="105000"/>
              </a:lnSpc>
              <a:spcBef>
                <a:spcPts val="600"/>
              </a:spcBef>
              <a:spcAft>
                <a:spcPts val="600"/>
              </a:spcAft>
              <a:buClr>
                <a:srgbClr val="C00000"/>
              </a:buClr>
              <a:buFont typeface="Arial" pitchFamily="34" charset="0"/>
              <a:buChar char="•"/>
            </a:pPr>
            <a:r>
              <a:rPr lang="en-US" sz="2400" dirty="0" smtClean="0">
                <a:solidFill>
                  <a:srgbClr val="0000FF"/>
                </a:solidFill>
              </a:rPr>
              <a:t>Not targeted to the right program</a:t>
            </a:r>
          </a:p>
          <a:p>
            <a:pPr marL="514350" indent="-514350">
              <a:lnSpc>
                <a:spcPct val="105000"/>
              </a:lnSpc>
              <a:spcBef>
                <a:spcPts val="600"/>
              </a:spcBef>
              <a:spcAft>
                <a:spcPts val="600"/>
              </a:spcAft>
              <a:buClr>
                <a:srgbClr val="C00000"/>
              </a:buClr>
              <a:buFont typeface="Arial" pitchFamily="34" charset="0"/>
              <a:buChar char="•"/>
            </a:pPr>
            <a:r>
              <a:rPr lang="en-US" sz="2400" dirty="0" smtClean="0">
                <a:solidFill>
                  <a:srgbClr val="0000FF"/>
                </a:solidFill>
              </a:rPr>
              <a:t>No clear separation of what has been done and what is being proposed</a:t>
            </a:r>
          </a:p>
          <a:p>
            <a:pPr marL="514350" indent="-514350">
              <a:lnSpc>
                <a:spcPct val="105000"/>
              </a:lnSpc>
              <a:spcBef>
                <a:spcPts val="600"/>
              </a:spcBef>
              <a:spcAft>
                <a:spcPts val="600"/>
              </a:spcAft>
              <a:buClr>
                <a:srgbClr val="C00000"/>
              </a:buClr>
              <a:buFont typeface="Arial" pitchFamily="34" charset="0"/>
              <a:buChar char="•"/>
            </a:pPr>
            <a:r>
              <a:rPr lang="en-US" sz="2400" dirty="0" smtClean="0">
                <a:solidFill>
                  <a:srgbClr val="0000FF"/>
                </a:solidFill>
              </a:rPr>
              <a:t>No clear “threat model”</a:t>
            </a:r>
          </a:p>
          <a:p>
            <a:pPr lvl="2">
              <a:buClr>
                <a:srgbClr val="C00000"/>
              </a:buClr>
              <a:buFont typeface="Arial" pitchFamily="34" charset="0"/>
              <a:buChar char="•"/>
            </a:pPr>
            <a:r>
              <a:rPr lang="en-US" sz="2400" dirty="0" smtClean="0">
                <a:solidFill>
                  <a:srgbClr val="0000FF"/>
                </a:solidFill>
              </a:rPr>
              <a:t> Goals and abilities of the “attacker”</a:t>
            </a:r>
          </a:p>
          <a:p>
            <a:pPr marL="514350" indent="-514350">
              <a:lnSpc>
                <a:spcPct val="105000"/>
              </a:lnSpc>
              <a:spcBef>
                <a:spcPts val="600"/>
              </a:spcBef>
              <a:spcAft>
                <a:spcPts val="600"/>
              </a:spcAft>
              <a:buClr>
                <a:srgbClr val="C00000"/>
              </a:buClr>
              <a:buFont typeface="Arial" pitchFamily="34" charset="0"/>
              <a:buChar char="•"/>
            </a:pPr>
            <a:r>
              <a:rPr lang="en-US" sz="2400" dirty="0" smtClean="0">
                <a:solidFill>
                  <a:srgbClr val="0000FF"/>
                </a:solidFill>
              </a:rPr>
              <a:t>No plan for evaluation</a:t>
            </a:r>
          </a:p>
          <a:p>
            <a:pPr marL="971550" lvl="1" indent="-514350">
              <a:lnSpc>
                <a:spcPct val="105000"/>
              </a:lnSpc>
              <a:spcBef>
                <a:spcPts val="600"/>
              </a:spcBef>
              <a:spcAft>
                <a:spcPts val="600"/>
              </a:spcAft>
              <a:buClr>
                <a:srgbClr val="C00000"/>
              </a:buClr>
              <a:buFont typeface="Arial" pitchFamily="34" charset="0"/>
              <a:buChar char="•"/>
            </a:pPr>
            <a:r>
              <a:rPr lang="en-US" sz="2400" dirty="0" smtClean="0">
                <a:solidFill>
                  <a:srgbClr val="0000FF"/>
                </a:solidFill>
              </a:rPr>
              <a:t>To measure the success of the project</a:t>
            </a:r>
          </a:p>
          <a:p>
            <a:pPr marL="514350" indent="-514350">
              <a:lnSpc>
                <a:spcPct val="105000"/>
              </a:lnSpc>
              <a:spcBef>
                <a:spcPts val="600"/>
              </a:spcBef>
              <a:spcAft>
                <a:spcPts val="600"/>
              </a:spcAft>
              <a:buFont typeface="Calibri" pitchFamily="34" charset="0"/>
              <a:buAutoNum type="arabicPeriod"/>
            </a:pPr>
            <a:endParaRPr lang="en-US" sz="2400" dirty="0" smtClean="0">
              <a:solidFill>
                <a:srgbClr val="0000FF"/>
              </a:solidFill>
            </a:endParaRPr>
          </a:p>
          <a:p>
            <a:pPr marL="514350" indent="-514350">
              <a:lnSpc>
                <a:spcPct val="105000"/>
              </a:lnSpc>
              <a:spcBef>
                <a:spcPts val="600"/>
              </a:spcBef>
              <a:spcAft>
                <a:spcPts val="600"/>
              </a:spcAft>
              <a:buFont typeface="Calibri" pitchFamily="34" charset="0"/>
              <a:buAutoNum type="arabicPeriod"/>
            </a:pPr>
            <a:endParaRPr lang="en-US" sz="2400" dirty="0" smtClean="0">
              <a:solidFill>
                <a:srgbClr val="0070C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rgbClr val="00488F"/>
                </a:solidFill>
                <a:latin typeface="Arial" charset="0"/>
                <a:ea typeface="Geneva" pitchFamily="-111" charset="-128"/>
              </a:rPr>
              <a:t>Targeting to the right program</a:t>
            </a:r>
            <a:endParaRPr lang="en-US" sz="3200" b="1" dirty="0">
              <a:solidFill>
                <a:srgbClr val="00488F"/>
              </a:solidFill>
              <a:latin typeface="Arial" charset="0"/>
              <a:ea typeface="Geneva" pitchFamily="-111" charset="-128"/>
            </a:endParaRPr>
          </a:p>
        </p:txBody>
      </p:sp>
      <p:sp>
        <p:nvSpPr>
          <p:cNvPr id="3" name="Content Placeholder 2"/>
          <p:cNvSpPr>
            <a:spLocks noGrp="1"/>
          </p:cNvSpPr>
          <p:nvPr>
            <p:ph idx="1"/>
          </p:nvPr>
        </p:nvSpPr>
        <p:spPr>
          <a:xfrm>
            <a:off x="762000" y="1143000"/>
            <a:ext cx="7620000" cy="5257800"/>
          </a:xfrm>
        </p:spPr>
        <p:txBody>
          <a:bodyPr/>
          <a:lstStyle/>
          <a:p>
            <a:r>
              <a:rPr lang="en-US" dirty="0" err="1" smtClean="0"/>
              <a:t>SaTC</a:t>
            </a:r>
            <a:r>
              <a:rPr lang="en-US" dirty="0" smtClean="0"/>
              <a:t> is multi-disciplinary and overlaps with many CISE/SBE/OCI core programs</a:t>
            </a:r>
          </a:p>
          <a:p>
            <a:r>
              <a:rPr lang="en-US" dirty="0" smtClean="0"/>
              <a:t>Decide where to submit based upon</a:t>
            </a:r>
          </a:p>
          <a:p>
            <a:pPr lvl="1"/>
            <a:r>
              <a:rPr lang="en-US" dirty="0" smtClean="0"/>
              <a:t>Research area that the proposed work will impact, not on motivation or application</a:t>
            </a:r>
          </a:p>
          <a:p>
            <a:pPr lvl="1"/>
            <a:r>
              <a:rPr lang="en-US" sz="2000" dirty="0" smtClean="0"/>
              <a:t>Make problem statement clear and relevant to </a:t>
            </a:r>
            <a:r>
              <a:rPr lang="en-US" sz="2000" dirty="0" err="1" smtClean="0"/>
              <a:t>SaTC</a:t>
            </a:r>
            <a:endParaRPr lang="en-US" sz="2000" dirty="0" smtClean="0"/>
          </a:p>
          <a:p>
            <a:pPr lvl="1"/>
            <a:r>
              <a:rPr lang="en-US" sz="2000" dirty="0" smtClean="0"/>
              <a:t>Consider what field the research impact will be in</a:t>
            </a:r>
          </a:p>
          <a:p>
            <a:pPr lvl="2"/>
            <a:r>
              <a:rPr lang="en-US" sz="1800" dirty="0" smtClean="0"/>
              <a:t>If “security of X” proposal will impact field X, but not </a:t>
            </a:r>
            <a:r>
              <a:rPr lang="en-US" sz="1800" dirty="0" err="1" smtClean="0"/>
              <a:t>cybersecurity</a:t>
            </a:r>
            <a:r>
              <a:rPr lang="en-US" sz="1800" dirty="0" smtClean="0"/>
              <a:t>/privacy, then apply to the program relevant to field X</a:t>
            </a:r>
          </a:p>
          <a:p>
            <a:pPr lvl="2"/>
            <a:r>
              <a:rPr lang="en-US" sz="1800" dirty="0" smtClean="0"/>
              <a:t>If “security of X” proposal will have great impact on </a:t>
            </a:r>
            <a:r>
              <a:rPr lang="en-US" sz="1800" dirty="0" err="1" smtClean="0"/>
              <a:t>cybersecurity</a:t>
            </a:r>
            <a:r>
              <a:rPr lang="en-US" sz="1800" dirty="0" smtClean="0"/>
              <a:t>/privacy, then relevant to </a:t>
            </a:r>
            <a:r>
              <a:rPr lang="en-US" sz="1800" dirty="0" err="1" smtClean="0"/>
              <a:t>SaTC</a:t>
            </a:r>
            <a:r>
              <a:rPr lang="en-US" sz="1800" dirty="0" smtClean="0"/>
              <a:t>, even if no novelty in field X</a:t>
            </a:r>
          </a:p>
        </p:txBody>
      </p:sp>
      <p:sp>
        <p:nvSpPr>
          <p:cNvPr id="4" name="Slide Number Placeholder 3"/>
          <p:cNvSpPr>
            <a:spLocks noGrp="1"/>
          </p:cNvSpPr>
          <p:nvPr>
            <p:ph type="sldNum" sz="quarter" idx="10"/>
          </p:nvPr>
        </p:nvSpPr>
        <p:spPr/>
        <p:txBody>
          <a:bodyPr/>
          <a:lstStyle/>
          <a:p>
            <a:fld id="{BC31DA80-447F-4494-8452-94DE79BE298B}" type="slidenum">
              <a:rPr lang="en-US" smtClean="0"/>
              <a:pPr/>
              <a:t>15</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315200" cy="1600200"/>
          </a:xfrm>
        </p:spPr>
        <p:txBody>
          <a:bodyPr/>
          <a:lstStyle/>
          <a:p>
            <a:pPr algn="ctr"/>
            <a:r>
              <a:rPr lang="en-US" sz="3200" b="1" dirty="0" smtClean="0">
                <a:solidFill>
                  <a:srgbClr val="00488F"/>
                </a:solidFill>
                <a:latin typeface="Arial" charset="0"/>
                <a:ea typeface="Geneva" pitchFamily="-111" charset="-128"/>
              </a:rPr>
              <a:t>Targeting to the right program</a:t>
            </a:r>
            <a:endParaRPr lang="en-US" sz="3200" b="1" dirty="0">
              <a:solidFill>
                <a:srgbClr val="00488F"/>
              </a:solidFill>
              <a:latin typeface="Arial" charset="0"/>
              <a:ea typeface="Geneva" pitchFamily="-111" charset="-128"/>
            </a:endParaRPr>
          </a:p>
        </p:txBody>
      </p:sp>
      <p:sp>
        <p:nvSpPr>
          <p:cNvPr id="3" name="Content Placeholder 2"/>
          <p:cNvSpPr>
            <a:spLocks noGrp="1"/>
          </p:cNvSpPr>
          <p:nvPr>
            <p:ph idx="1"/>
          </p:nvPr>
        </p:nvSpPr>
        <p:spPr>
          <a:xfrm>
            <a:off x="838200" y="1600200"/>
            <a:ext cx="7620000" cy="5257800"/>
          </a:xfrm>
        </p:spPr>
        <p:txBody>
          <a:bodyPr>
            <a:normAutofit/>
          </a:bodyPr>
          <a:lstStyle/>
          <a:p>
            <a:r>
              <a:rPr lang="en-US" dirty="0" smtClean="0"/>
              <a:t>Example: secure networking proposal</a:t>
            </a:r>
          </a:p>
          <a:p>
            <a:pPr lvl="1"/>
            <a:r>
              <a:rPr lang="en-US" dirty="0" smtClean="0"/>
              <a:t>If primarily advance networking -&gt; </a:t>
            </a:r>
            <a:r>
              <a:rPr lang="en-US" dirty="0" err="1" smtClean="0"/>
              <a:t>NeTS</a:t>
            </a:r>
            <a:endParaRPr lang="en-US" dirty="0" smtClean="0"/>
          </a:p>
          <a:p>
            <a:pPr lvl="1"/>
            <a:r>
              <a:rPr lang="en-US" dirty="0" smtClean="0"/>
              <a:t>If primarily advance security/privacy -&gt; </a:t>
            </a:r>
            <a:r>
              <a:rPr lang="en-US" dirty="0" err="1" smtClean="0"/>
              <a:t>SaTC</a:t>
            </a:r>
            <a:endParaRPr lang="en-US" dirty="0" smtClean="0"/>
          </a:p>
          <a:p>
            <a:r>
              <a:rPr lang="en-US" dirty="0" smtClean="0"/>
              <a:t>NSF program officers share/transfer proposals between programs to ensure best merit review, but advisable to carefully choose target program</a:t>
            </a:r>
          </a:p>
        </p:txBody>
      </p:sp>
      <p:sp>
        <p:nvSpPr>
          <p:cNvPr id="4" name="Slide Number Placeholder 3"/>
          <p:cNvSpPr>
            <a:spLocks noGrp="1"/>
          </p:cNvSpPr>
          <p:nvPr>
            <p:ph type="sldNum" sz="quarter" idx="4294967295"/>
          </p:nvPr>
        </p:nvSpPr>
        <p:spPr>
          <a:xfrm>
            <a:off x="381000" y="6356350"/>
            <a:ext cx="2133600" cy="365125"/>
          </a:xfrm>
          <a:prstGeom prst="rect">
            <a:avLst/>
          </a:prstGeom>
        </p:spPr>
        <p:txBody>
          <a:bodyPr/>
          <a:lstStyle/>
          <a:p>
            <a:fld id="{B6F15528-21DE-4FAA-801E-634DDDAF4B2B}"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577850" y="363538"/>
            <a:ext cx="7999413" cy="576262"/>
          </a:xfrm>
        </p:spPr>
        <p:txBody>
          <a:bodyPr anchor="t"/>
          <a:lstStyle/>
          <a:p>
            <a:pPr algn="ctr" eaLnBrk="1" hangingPunct="1"/>
            <a:r>
              <a:rPr lang="en-US" sz="3200" b="1" dirty="0" smtClean="0">
                <a:solidFill>
                  <a:srgbClr val="00488F"/>
                </a:solidFill>
                <a:latin typeface="Arial" charset="0"/>
                <a:ea typeface="Geneva" pitchFamily="-111" charset="-128"/>
              </a:rPr>
              <a:t>Successful PI’s: Top 5 Tips</a:t>
            </a:r>
          </a:p>
        </p:txBody>
      </p:sp>
      <p:sp>
        <p:nvSpPr>
          <p:cNvPr id="32772" name="Rectangle 5"/>
          <p:cNvSpPr>
            <a:spLocks noChangeArrowheads="1"/>
          </p:cNvSpPr>
          <p:nvPr/>
        </p:nvSpPr>
        <p:spPr bwMode="auto">
          <a:xfrm>
            <a:off x="163513" y="1077913"/>
            <a:ext cx="8839200" cy="4946650"/>
          </a:xfrm>
          <a:prstGeom prst="rect">
            <a:avLst/>
          </a:prstGeom>
          <a:noFill/>
          <a:ln w="9525">
            <a:noFill/>
            <a:miter lim="800000"/>
            <a:headEnd/>
            <a:tailEnd/>
          </a:ln>
        </p:spPr>
        <p:txBody>
          <a:bodyPr>
            <a:spAutoFit/>
          </a:bodyPr>
          <a:lstStyle/>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rPr>
              <a:t>Before you start: read solicitation carefully, talk to PD, understand process at your SRO</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rPr>
              <a:t>Project Summary: should be bullet proof, get feedback from everyone including non-experts</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rPr>
              <a:t>Literature survey: should be very </a:t>
            </a:r>
            <a:r>
              <a:rPr lang="en-US" sz="2400" dirty="0" smtClean="0">
                <a:solidFill>
                  <a:srgbClr val="0000FF"/>
                </a:solidFill>
              </a:rPr>
              <a:t>thorough</a:t>
            </a:r>
            <a:r>
              <a:rPr lang="en-US" sz="2400" dirty="0">
                <a:solidFill>
                  <a:srgbClr val="0000FF"/>
                </a:solidFill>
              </a:rPr>
              <a:t>, careful comparison to related work</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rPr>
              <a:t>Proof read it: spell check, grammar, clear and understandable</a:t>
            </a:r>
          </a:p>
          <a:p>
            <a:pPr marL="514350" indent="-514350">
              <a:lnSpc>
                <a:spcPct val="105000"/>
              </a:lnSpc>
              <a:spcBef>
                <a:spcPts val="600"/>
              </a:spcBef>
              <a:spcAft>
                <a:spcPts val="600"/>
              </a:spcAft>
              <a:buFont typeface="Calibri" pitchFamily="34" charset="0"/>
              <a:buAutoNum type="arabicPeriod"/>
            </a:pPr>
            <a:r>
              <a:rPr lang="en-US" sz="2400" dirty="0">
                <a:solidFill>
                  <a:srgbClr val="0000FF"/>
                </a:solidFill>
              </a:rPr>
              <a:t>If Rejected: Don’t be discouraged, read reviews carefully, talk to PD to understand what happened, serve on panels, and </a:t>
            </a:r>
            <a:r>
              <a:rPr lang="en-US" sz="2400" dirty="0">
                <a:solidFill>
                  <a:srgbClr val="FF0000"/>
                </a:solidFill>
              </a:rPr>
              <a:t>TRY AGAIN!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0"/>
          </p:nvPr>
        </p:nvSpPr>
        <p:spPr/>
        <p:txBody>
          <a:bodyPr/>
          <a:lstStyle/>
          <a:p>
            <a:fld id="{F162575C-D93A-4C29-8224-11184D25EDC8}" type="slidenum">
              <a:rPr lang="en-US" smtClean="0"/>
              <a:pPr/>
              <a:t>18</a:t>
            </a:fld>
            <a:endParaRPr lang="en-US"/>
          </a:p>
        </p:txBody>
      </p:sp>
      <p:pic>
        <p:nvPicPr>
          <p:cNvPr id="2051" name="Picture 3"/>
          <p:cNvPicPr>
            <a:picLocks noChangeAspect="1" noChangeArrowheads="1"/>
          </p:cNvPicPr>
          <p:nvPr/>
        </p:nvPicPr>
        <p:blipFill>
          <a:blip r:embed="rId2" cstate="print"/>
          <a:srcRect/>
          <a:stretch>
            <a:fillRect/>
          </a:stretch>
        </p:blipFill>
        <p:spPr bwMode="auto">
          <a:xfrm>
            <a:off x="450850" y="304800"/>
            <a:ext cx="8242300" cy="5595937"/>
          </a:xfrm>
          <a:prstGeom prst="rect">
            <a:avLst/>
          </a:prstGeom>
          <a:noFill/>
          <a:ln w="9525">
            <a:noFill/>
            <a:miter lim="800000"/>
            <a:headEnd/>
            <a:tailEnd/>
          </a:ln>
          <a:effectLst/>
        </p:spPr>
      </p:pic>
      <p:sp>
        <p:nvSpPr>
          <p:cNvPr id="6" name="TextBox 5"/>
          <p:cNvSpPr txBox="1"/>
          <p:nvPr/>
        </p:nvSpPr>
        <p:spPr>
          <a:xfrm>
            <a:off x="1752600" y="5943600"/>
            <a:ext cx="6781800" cy="797654"/>
          </a:xfrm>
          <a:prstGeom prst="rect">
            <a:avLst/>
          </a:prstGeom>
          <a:noFill/>
        </p:spPr>
        <p:txBody>
          <a:bodyPr wrap="square" rtlCol="0">
            <a:spAutoFit/>
          </a:bodyPr>
          <a:lstStyle/>
          <a:p>
            <a:r>
              <a:rPr lang="en-US" sz="2000" dirty="0" smtClean="0">
                <a:solidFill>
                  <a:schemeClr val="bg2"/>
                </a:solidFill>
              </a:rPr>
              <a:t>Limit of 3 proposals per PI per year, </a:t>
            </a:r>
          </a:p>
          <a:p>
            <a:r>
              <a:rPr lang="en-US" sz="2000" dirty="0" smtClean="0">
                <a:solidFill>
                  <a:schemeClr val="bg2"/>
                </a:solidFill>
              </a:rPr>
              <a:t>2 from Small/Med/Frontier; 1 from EDU</a:t>
            </a:r>
            <a:endParaRPr lang="en-US" sz="2000" dirty="0">
              <a:solidFill>
                <a:schemeClr val="bg2"/>
              </a:solidFill>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sz="3200" b="1" dirty="0" err="1" smtClean="0">
                <a:solidFill>
                  <a:srgbClr val="00488F"/>
                </a:solidFill>
                <a:latin typeface="Arial" charset="0"/>
                <a:ea typeface="Geneva" pitchFamily="-111" charset="-128"/>
              </a:rPr>
              <a:t>SaTC</a:t>
            </a:r>
            <a:r>
              <a:rPr lang="en-US" sz="3200" b="1" dirty="0" smtClean="0">
                <a:solidFill>
                  <a:srgbClr val="00488F"/>
                </a:solidFill>
                <a:latin typeface="Arial" charset="0"/>
                <a:ea typeface="Geneva" pitchFamily="-111" charset="-128"/>
              </a:rPr>
              <a:t> Contacts</a:t>
            </a:r>
            <a:endParaRPr lang="en-US" sz="3200" b="1" dirty="0">
              <a:solidFill>
                <a:srgbClr val="00488F"/>
              </a:solidFill>
              <a:latin typeface="Arial" charset="0"/>
              <a:ea typeface="Geneva" pitchFamily="-111" charset="-128"/>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B6F15528-21DE-4FAA-801E-634DDDAF4B2B}" type="slidenum">
              <a:rPr lang="en-US" smtClean="0"/>
              <a:pPr/>
              <a:t>19</a:t>
            </a:fld>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2089109153"/>
              </p:ext>
            </p:extLst>
          </p:nvPr>
        </p:nvGraphicFramePr>
        <p:xfrm>
          <a:off x="457200" y="1026161"/>
          <a:ext cx="8229600" cy="4607559"/>
        </p:xfrm>
        <a:graphic>
          <a:graphicData uri="http://schemas.openxmlformats.org/drawingml/2006/table">
            <a:tbl>
              <a:tblPr firstRow="1" bandRow="1">
                <a:tableStyleId>{5C22544A-7EE6-4342-B048-85BDC9FD1C3A}</a:tableStyleId>
              </a:tblPr>
              <a:tblGrid>
                <a:gridCol w="2057400"/>
                <a:gridCol w="2057400"/>
                <a:gridCol w="1905000"/>
                <a:gridCol w="2209800"/>
              </a:tblGrid>
              <a:tr h="370840">
                <a:tc rowSpan="6">
                  <a:txBody>
                    <a:bodyPr/>
                    <a:lstStyle/>
                    <a:p>
                      <a:pPr marL="0" marR="0" algn="ctr">
                        <a:spcBef>
                          <a:spcPts val="0"/>
                        </a:spcBef>
                        <a:spcAft>
                          <a:spcPts val="0"/>
                        </a:spcAft>
                      </a:pPr>
                      <a:r>
                        <a:rPr lang="en-US" sz="1400" kern="1200" dirty="0">
                          <a:solidFill>
                            <a:srgbClr val="000000"/>
                          </a:solidFill>
                          <a:effectLst/>
                          <a:latin typeface="+mj-lt"/>
                          <a:ea typeface="ＭＳ 明朝"/>
                          <a:cs typeface="Arial"/>
                        </a:rPr>
                        <a:t>Computer &amp; Information Science and Engineering</a:t>
                      </a:r>
                      <a:endParaRPr lang="en-US" sz="1200" dirty="0">
                        <a:solidFill>
                          <a:srgbClr val="000000"/>
                        </a:solidFill>
                        <a:effectLst/>
                        <a:latin typeface="+mj-lt"/>
                        <a:ea typeface="ＭＳ 明朝"/>
                        <a:cs typeface="Times New Roman"/>
                      </a:endParaRPr>
                    </a:p>
                  </a:txBody>
                  <a:tcPr anchor="ctr">
                    <a:solidFill>
                      <a:schemeClr val="accent5">
                        <a:lumMod val="60000"/>
                        <a:lumOff val="40000"/>
                      </a:schemeClr>
                    </a:solidFill>
                  </a:tcPr>
                </a:tc>
                <a:tc rowSpan="3">
                  <a:txBody>
                    <a:bodyPr/>
                    <a:lstStyle/>
                    <a:p>
                      <a:pPr marL="0" marR="0" algn="ctr">
                        <a:spcBef>
                          <a:spcPts val="0"/>
                        </a:spcBef>
                        <a:spcAft>
                          <a:spcPts val="0"/>
                        </a:spcAft>
                      </a:pPr>
                      <a:r>
                        <a:rPr lang="en-US" sz="1200" b="0" dirty="0">
                          <a:solidFill>
                            <a:srgbClr val="000000"/>
                          </a:solidFill>
                          <a:effectLst/>
                          <a:latin typeface="+mj-lt"/>
                          <a:ea typeface="Times New Roman"/>
                          <a:cs typeface="Arial"/>
                        </a:rPr>
                        <a:t>Networks and Systems</a:t>
                      </a:r>
                      <a:endParaRPr lang="en-US" sz="1200" b="0" dirty="0">
                        <a:solidFill>
                          <a:srgbClr val="000000"/>
                        </a:solidFill>
                        <a:effectLst/>
                        <a:latin typeface="+mj-lt"/>
                        <a:ea typeface="ＭＳ 明朝"/>
                        <a:cs typeface="Times New Roman"/>
                      </a:endParaRPr>
                    </a:p>
                  </a:txBody>
                  <a:tcPr anchor="ctr">
                    <a:solidFill>
                      <a:schemeClr val="accent5">
                        <a:lumMod val="60000"/>
                        <a:lumOff val="40000"/>
                      </a:schemeClr>
                    </a:solidFill>
                  </a:tcPr>
                </a:tc>
                <a:tc>
                  <a:txBody>
                    <a:bodyPr/>
                    <a:lstStyle/>
                    <a:p>
                      <a:pPr marL="0" marR="0" algn="l" defTabSz="914400" rtl="0" eaLnBrk="1" latinLnBrk="0" hangingPunct="1">
                        <a:spcBef>
                          <a:spcPts val="0"/>
                        </a:spcBef>
                        <a:spcAft>
                          <a:spcPts val="0"/>
                        </a:spcAft>
                      </a:pPr>
                      <a:r>
                        <a:rPr lang="en-US" sz="1400" b="0" kern="1200" dirty="0" smtClean="0">
                          <a:solidFill>
                            <a:srgbClr val="000000"/>
                          </a:solidFill>
                          <a:effectLst/>
                          <a:latin typeface="+mj-lt"/>
                          <a:ea typeface="ＭＳ 明朝"/>
                          <a:cs typeface="Arial"/>
                        </a:rPr>
                        <a:t>Jeremy </a:t>
                      </a:r>
                      <a:r>
                        <a:rPr lang="en-US" sz="1400" b="0" kern="1200" dirty="0">
                          <a:solidFill>
                            <a:srgbClr val="000000"/>
                          </a:solidFill>
                          <a:effectLst/>
                          <a:latin typeface="+mj-lt"/>
                          <a:ea typeface="ＭＳ 明朝"/>
                          <a:cs typeface="Arial"/>
                        </a:rPr>
                        <a:t>Epstein</a:t>
                      </a:r>
                    </a:p>
                  </a:txBody>
                  <a:tcPr>
                    <a:solidFill>
                      <a:schemeClr val="accent5">
                        <a:lumMod val="20000"/>
                        <a:lumOff val="80000"/>
                      </a:schemeClr>
                    </a:solidFill>
                  </a:tcPr>
                </a:tc>
                <a:tc>
                  <a:txBody>
                    <a:bodyPr/>
                    <a:lstStyle/>
                    <a:p>
                      <a:pPr marL="0" marR="0" algn="l" defTabSz="914400" rtl="0" eaLnBrk="1" latinLnBrk="0" hangingPunct="1">
                        <a:spcBef>
                          <a:spcPts val="0"/>
                        </a:spcBef>
                        <a:spcAft>
                          <a:spcPts val="0"/>
                        </a:spcAft>
                      </a:pPr>
                      <a:r>
                        <a:rPr lang="en-US" sz="1400" b="0" kern="1200" dirty="0" smtClean="0">
                          <a:solidFill>
                            <a:srgbClr val="000000"/>
                          </a:solidFill>
                          <a:effectLst/>
                          <a:latin typeface="+mj-lt"/>
                          <a:ea typeface="ＭＳ 明朝"/>
                          <a:cs typeface="Arial"/>
                          <a:hlinkClick r:id="rId3"/>
                        </a:rPr>
                        <a:t>jepstein@nsf.gov</a:t>
                      </a:r>
                      <a:endParaRPr lang="en-US" sz="1400" b="0" kern="1200" dirty="0">
                        <a:solidFill>
                          <a:srgbClr val="000000"/>
                        </a:solidFill>
                        <a:effectLst/>
                        <a:latin typeface="+mj-lt"/>
                        <a:ea typeface="ＭＳ 明朝"/>
                        <a:cs typeface="Arial"/>
                      </a:endParaRPr>
                    </a:p>
                  </a:txBody>
                  <a:tcPr>
                    <a:solidFill>
                      <a:schemeClr val="accent5">
                        <a:lumMod val="20000"/>
                        <a:lumOff val="80000"/>
                      </a:schemeClr>
                    </a:solidFill>
                  </a:tcPr>
                </a:tc>
              </a:tr>
              <a:tr h="370840">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solidFill>
                            <a:srgbClr val="000000"/>
                          </a:solidFill>
                          <a:effectLst/>
                          <a:latin typeface="+mj-lt"/>
                          <a:ea typeface="Times New Roman"/>
                          <a:cs typeface="Arial"/>
                        </a:rPr>
                        <a:t>Sam Weber</a:t>
                      </a:r>
                      <a:endParaRPr lang="en-US" sz="1200" dirty="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a:solidFill>
                            <a:srgbClr val="0000FF"/>
                          </a:solidFill>
                          <a:effectLst/>
                          <a:latin typeface="+mj-lt"/>
                          <a:ea typeface="Times New Roman"/>
                          <a:cs typeface="Arial"/>
                          <a:hlinkClick r:id="rId4"/>
                        </a:rPr>
                        <a:t>sweber@nsf.gov</a:t>
                      </a:r>
                      <a:endParaRPr lang="en-US" sz="1200">
                        <a:effectLst/>
                        <a:latin typeface="+mj-lt"/>
                        <a:ea typeface="ＭＳ 明朝"/>
                        <a:cs typeface="Times New Roman"/>
                      </a:endParaRPr>
                    </a:p>
                  </a:txBody>
                  <a:tcPr/>
                </a:tc>
              </a:tr>
              <a:tr h="370840">
                <a:tc vMerge="1">
                  <a:txBody>
                    <a:bodyPr/>
                    <a:lstStyle/>
                    <a:p>
                      <a:endParaRPr lang="en-US"/>
                    </a:p>
                  </a:txBody>
                  <a:tcPr/>
                </a:tc>
                <a:tc vMerge="1">
                  <a:txBody>
                    <a:bodyPr/>
                    <a:lstStyle/>
                    <a:p>
                      <a:endParaRPr lang="en-US"/>
                    </a:p>
                  </a:txBody>
                  <a:tcPr>
                    <a:solidFill>
                      <a:srgbClr val="D0D8E8"/>
                    </a:solidFill>
                  </a:tcPr>
                </a:tc>
                <a:tc>
                  <a:txBody>
                    <a:bodyPr/>
                    <a:lstStyle/>
                    <a:p>
                      <a:pPr marL="0" marR="0">
                        <a:spcBef>
                          <a:spcPts val="0"/>
                        </a:spcBef>
                        <a:spcAft>
                          <a:spcPts val="0"/>
                        </a:spcAft>
                      </a:pPr>
                      <a:r>
                        <a:rPr lang="en-US" sz="1400">
                          <a:solidFill>
                            <a:srgbClr val="000000"/>
                          </a:solidFill>
                          <a:effectLst/>
                          <a:latin typeface="+mj-lt"/>
                          <a:ea typeface="Times New Roman"/>
                          <a:cs typeface="Arial"/>
                        </a:rPr>
                        <a:t>Ralph Wachter</a:t>
                      </a:r>
                      <a:endParaRPr lang="en-US" sz="120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a:solidFill>
                            <a:srgbClr val="0000FF"/>
                          </a:solidFill>
                          <a:effectLst/>
                          <a:latin typeface="+mj-lt"/>
                          <a:ea typeface="Times New Roman"/>
                          <a:cs typeface="Arial"/>
                          <a:hlinkClick r:id="rId5"/>
                        </a:rPr>
                        <a:t>rwachter@nsf.gov</a:t>
                      </a:r>
                      <a:r>
                        <a:rPr lang="en-US" sz="1400">
                          <a:effectLst/>
                          <a:latin typeface="+mj-lt"/>
                          <a:ea typeface="Times New Roman"/>
                          <a:cs typeface="Arial"/>
                        </a:rPr>
                        <a:t> </a:t>
                      </a:r>
                      <a:endParaRPr lang="en-US" sz="1200">
                        <a:effectLst/>
                        <a:latin typeface="+mj-lt"/>
                        <a:ea typeface="ＭＳ 明朝"/>
                        <a:cs typeface="Times New Roman"/>
                      </a:endParaRPr>
                    </a:p>
                  </a:txBody>
                  <a:tcPr/>
                </a:tc>
              </a:tr>
              <a:tr h="370840">
                <a:tc vMerge="1">
                  <a:txBody>
                    <a:bodyPr/>
                    <a:lstStyle/>
                    <a:p>
                      <a:endParaRPr lang="en-US"/>
                    </a:p>
                  </a:txBody>
                  <a:tcPr/>
                </a:tc>
                <a:tc rowSpan="2">
                  <a:txBody>
                    <a:bodyPr/>
                    <a:lstStyle/>
                    <a:p>
                      <a:pPr marL="0" marR="0" algn="ctr">
                        <a:spcBef>
                          <a:spcPts val="0"/>
                        </a:spcBef>
                        <a:spcAft>
                          <a:spcPts val="0"/>
                        </a:spcAft>
                      </a:pPr>
                      <a:r>
                        <a:rPr lang="en-US" sz="1200" kern="1200" dirty="0">
                          <a:solidFill>
                            <a:srgbClr val="000000"/>
                          </a:solidFill>
                          <a:effectLst/>
                          <a:latin typeface="+mj-lt"/>
                          <a:ea typeface="ＭＳ 明朝"/>
                          <a:cs typeface="Arial"/>
                        </a:rPr>
                        <a:t>Theory and Foundations</a:t>
                      </a:r>
                      <a:endParaRPr lang="en-US" sz="1200" dirty="0">
                        <a:solidFill>
                          <a:srgbClr val="000000"/>
                        </a:solidFill>
                        <a:effectLst/>
                        <a:latin typeface="+mj-lt"/>
                        <a:ea typeface="ＭＳ 明朝"/>
                        <a:cs typeface="Times New Roman"/>
                      </a:endParaRPr>
                    </a:p>
                  </a:txBody>
                  <a:tcPr anchor="ctr">
                    <a:solidFill>
                      <a:schemeClr val="accent5">
                        <a:lumMod val="20000"/>
                        <a:lumOff val="80000"/>
                      </a:schemeClr>
                    </a:solidFill>
                  </a:tcPr>
                </a:tc>
                <a:tc>
                  <a:txBody>
                    <a:bodyPr/>
                    <a:lstStyle/>
                    <a:p>
                      <a:pPr marL="0" marR="0">
                        <a:spcBef>
                          <a:spcPts val="0"/>
                        </a:spcBef>
                        <a:spcAft>
                          <a:spcPts val="0"/>
                        </a:spcAft>
                      </a:pPr>
                      <a:r>
                        <a:rPr lang="en-US" sz="1400" kern="1200">
                          <a:solidFill>
                            <a:srgbClr val="000000"/>
                          </a:solidFill>
                          <a:effectLst/>
                          <a:latin typeface="+mj-lt"/>
                          <a:ea typeface="ＭＳ 明朝"/>
                          <a:cs typeface="Arial"/>
                        </a:rPr>
                        <a:t>Sol Greenspan</a:t>
                      </a:r>
                      <a:endParaRPr lang="en-US" sz="120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6"/>
                        </a:rPr>
                        <a:t>sgreensp@nsf.gov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tc>
              </a:tr>
              <a:tr h="370840">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kern="1200" dirty="0">
                          <a:solidFill>
                            <a:srgbClr val="000000"/>
                          </a:solidFill>
                          <a:effectLst/>
                          <a:latin typeface="+mj-lt"/>
                          <a:ea typeface="ＭＳ 明朝"/>
                          <a:cs typeface="Arial"/>
                        </a:rPr>
                        <a:t>Nina </a:t>
                      </a:r>
                      <a:r>
                        <a:rPr lang="en-US" sz="1400" kern="1200" dirty="0" err="1">
                          <a:solidFill>
                            <a:srgbClr val="000000"/>
                          </a:solidFill>
                          <a:effectLst/>
                          <a:latin typeface="+mj-lt"/>
                          <a:ea typeface="ＭＳ 明朝"/>
                          <a:cs typeface="Arial"/>
                        </a:rPr>
                        <a:t>Amla</a:t>
                      </a:r>
                      <a:endParaRPr lang="en-US" sz="1200" dirty="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kern="1200" dirty="0">
                          <a:solidFill>
                            <a:srgbClr val="000000"/>
                          </a:solidFill>
                          <a:effectLst/>
                          <a:latin typeface="+mj-lt"/>
                          <a:ea typeface="ＭＳ 明朝"/>
                          <a:cs typeface="Arial"/>
                          <a:hlinkClick r:id="rId7"/>
                        </a:rPr>
                        <a:t>namla@nsf.gov</a:t>
                      </a:r>
                      <a:endParaRPr lang="en-US" sz="1200" dirty="0">
                        <a:effectLst/>
                        <a:latin typeface="+mj-lt"/>
                        <a:ea typeface="ＭＳ 明朝"/>
                        <a:cs typeface="Times New Roman"/>
                      </a:endParaRPr>
                    </a:p>
                  </a:txBody>
                  <a:tcPr/>
                </a:tc>
              </a:tr>
              <a:tr h="370840">
                <a:tc vMerge="1">
                  <a:txBody>
                    <a:bodyPr/>
                    <a:lstStyle/>
                    <a:p>
                      <a:endParaRPr lang="en-US"/>
                    </a:p>
                  </a:txBody>
                  <a:tcPr>
                    <a:solidFill>
                      <a:srgbClr val="E9EDF4"/>
                    </a:solidFill>
                  </a:tcPr>
                </a:tc>
                <a:tc>
                  <a:txBody>
                    <a:bodyPr/>
                    <a:lstStyle/>
                    <a:p>
                      <a:pPr marL="0" marR="0" algn="ctr">
                        <a:spcBef>
                          <a:spcPts val="0"/>
                        </a:spcBef>
                        <a:spcAft>
                          <a:spcPts val="0"/>
                        </a:spcAft>
                      </a:pPr>
                      <a:r>
                        <a:rPr lang="en-US" sz="1200" dirty="0" smtClean="0">
                          <a:solidFill>
                            <a:srgbClr val="000000"/>
                          </a:solidFill>
                          <a:effectLst/>
                          <a:latin typeface="+mj-lt"/>
                          <a:ea typeface="ＭＳ 明朝"/>
                          <a:cs typeface="Times New Roman"/>
                        </a:rPr>
                        <a:t>Information</a:t>
                      </a:r>
                      <a:r>
                        <a:rPr lang="en-US" sz="1200" baseline="0" dirty="0" smtClean="0">
                          <a:solidFill>
                            <a:srgbClr val="000000"/>
                          </a:solidFill>
                          <a:effectLst/>
                          <a:latin typeface="+mj-lt"/>
                          <a:ea typeface="ＭＳ 明朝"/>
                          <a:cs typeface="Times New Roman"/>
                        </a:rPr>
                        <a:t> and Intelligent Systems</a:t>
                      </a:r>
                      <a:endParaRPr lang="en-US" sz="1200" dirty="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kern="1200">
                          <a:solidFill>
                            <a:srgbClr val="000000"/>
                          </a:solidFill>
                          <a:effectLst/>
                          <a:latin typeface="+mj-lt"/>
                          <a:ea typeface="ＭＳ 明朝"/>
                          <a:cs typeface="Arial"/>
                        </a:rPr>
                        <a:t>Vijay Atluri</a:t>
                      </a:r>
                      <a:endParaRPr lang="en-US" sz="1200">
                        <a:solidFill>
                          <a:srgbClr val="000000"/>
                        </a:solidFill>
                        <a:effectLst/>
                        <a:latin typeface="+mj-lt"/>
                        <a:ea typeface="ＭＳ 明朝"/>
                        <a:cs typeface="Times New Roman"/>
                      </a:endParaRPr>
                    </a:p>
                  </a:txBody>
                  <a:tcPr anchor="ct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8"/>
                        </a:rPr>
                        <a:t>vatluri@nsf.gov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nchor="ctr"/>
                </a:tc>
              </a:tr>
              <a:tr h="370840">
                <a:tc>
                  <a:txBody>
                    <a:bodyPr/>
                    <a:lstStyle/>
                    <a:p>
                      <a:pPr marL="0" marR="0" algn="ctr">
                        <a:spcBef>
                          <a:spcPts val="0"/>
                        </a:spcBef>
                        <a:spcAft>
                          <a:spcPts val="0"/>
                        </a:spcAft>
                      </a:pPr>
                      <a:r>
                        <a:rPr lang="en-US" sz="1400" b="1" kern="1200" dirty="0">
                          <a:solidFill>
                            <a:srgbClr val="000000"/>
                          </a:solidFill>
                          <a:effectLst/>
                          <a:latin typeface="+mj-lt"/>
                          <a:ea typeface="ＭＳ 明朝"/>
                          <a:cs typeface="Arial"/>
                        </a:rPr>
                        <a:t>Social, Behavioral &amp; Economic Sciences</a:t>
                      </a:r>
                      <a:endParaRPr lang="en-US" sz="1200" b="1" dirty="0">
                        <a:solidFill>
                          <a:srgbClr val="000000"/>
                        </a:solidFill>
                        <a:effectLst/>
                        <a:latin typeface="+mj-lt"/>
                        <a:ea typeface="ＭＳ 明朝"/>
                        <a:cs typeface="Times New Roman"/>
                      </a:endParaRPr>
                    </a:p>
                  </a:txBody>
                  <a:tcPr>
                    <a:solidFill>
                      <a:schemeClr val="accent5">
                        <a:lumMod val="40000"/>
                        <a:lumOff val="60000"/>
                      </a:schemeClr>
                    </a:solidFill>
                  </a:tcPr>
                </a:tc>
                <a:tc>
                  <a:txBody>
                    <a:bodyPr/>
                    <a:lstStyle/>
                    <a:p>
                      <a:endParaRPr lang="en-US" sz="1200" dirty="0">
                        <a:solidFill>
                          <a:srgbClr val="000000"/>
                        </a:solidFill>
                        <a:effectLst/>
                        <a:latin typeface="+mj-lt"/>
                      </a:endParaRPr>
                    </a:p>
                  </a:txBody>
                  <a:tcPr/>
                </a:tc>
                <a:tc>
                  <a:txBody>
                    <a:bodyPr/>
                    <a:lstStyle/>
                    <a:p>
                      <a:pPr marL="0" marR="0">
                        <a:spcBef>
                          <a:spcPts val="0"/>
                        </a:spcBef>
                        <a:spcAft>
                          <a:spcPts val="0"/>
                        </a:spcAft>
                      </a:pPr>
                      <a:r>
                        <a:rPr lang="en-US" sz="1400" kern="1200">
                          <a:solidFill>
                            <a:srgbClr val="000000"/>
                          </a:solidFill>
                          <a:effectLst/>
                          <a:latin typeface="+mj-lt"/>
                          <a:ea typeface="ＭＳ 明朝"/>
                          <a:cs typeface="Arial"/>
                        </a:rPr>
                        <a:t>Peter Muhlberger</a:t>
                      </a:r>
                      <a:endParaRPr lang="en-US" sz="1200">
                        <a:solidFill>
                          <a:srgbClr val="000000"/>
                        </a:solidFill>
                        <a:effectLst/>
                        <a:latin typeface="+mj-lt"/>
                        <a:ea typeface="ＭＳ 明朝"/>
                        <a:cs typeface="Times New Roman"/>
                      </a:endParaRPr>
                    </a:p>
                  </a:txBody>
                  <a:tcPr anchor="ct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9"/>
                        </a:rPr>
                        <a:t>pmuhlber@nsf.gov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nchor="ctr"/>
                </a:tc>
              </a:tr>
              <a:tr h="370840">
                <a:tc>
                  <a:txBody>
                    <a:bodyPr/>
                    <a:lstStyle/>
                    <a:p>
                      <a:pPr marL="0" marR="0" algn="ctr">
                        <a:spcBef>
                          <a:spcPts val="0"/>
                        </a:spcBef>
                        <a:spcAft>
                          <a:spcPts val="0"/>
                        </a:spcAft>
                      </a:pPr>
                      <a:r>
                        <a:rPr lang="en-US" sz="1400" b="1" kern="1200" dirty="0" smtClean="0">
                          <a:solidFill>
                            <a:srgbClr val="000000"/>
                          </a:solidFill>
                          <a:effectLst/>
                          <a:latin typeface="+mj-lt"/>
                          <a:ea typeface="ＭＳ 明朝"/>
                          <a:cs typeface="Arial"/>
                        </a:rPr>
                        <a:t>Cyber Infrastructure</a:t>
                      </a:r>
                      <a:endParaRPr lang="en-US" sz="1200" b="1" dirty="0">
                        <a:solidFill>
                          <a:srgbClr val="000000"/>
                        </a:solidFill>
                        <a:effectLst/>
                        <a:latin typeface="+mj-lt"/>
                        <a:ea typeface="ＭＳ 明朝"/>
                        <a:cs typeface="Times New Roman"/>
                      </a:endParaRPr>
                    </a:p>
                  </a:txBody>
                  <a:tcPr>
                    <a:solidFill>
                      <a:schemeClr val="accent5">
                        <a:lumMod val="60000"/>
                        <a:lumOff val="40000"/>
                      </a:schemeClr>
                    </a:solidFill>
                  </a:tcPr>
                </a:tc>
                <a:tc>
                  <a:txBody>
                    <a:bodyPr/>
                    <a:lstStyle/>
                    <a:p>
                      <a:endParaRPr lang="en-US" sz="1200" dirty="0">
                        <a:solidFill>
                          <a:srgbClr val="000000"/>
                        </a:solidFill>
                        <a:effectLst/>
                        <a:latin typeface="+mj-lt"/>
                      </a:endParaRPr>
                    </a:p>
                  </a:txBody>
                  <a:tcPr/>
                </a:tc>
                <a:tc>
                  <a:txBody>
                    <a:bodyPr/>
                    <a:lstStyle/>
                    <a:p>
                      <a:pPr marL="0" marR="0">
                        <a:spcBef>
                          <a:spcPts val="0"/>
                        </a:spcBef>
                        <a:spcAft>
                          <a:spcPts val="0"/>
                        </a:spcAft>
                      </a:pPr>
                      <a:r>
                        <a:rPr lang="en-US" sz="1400" kern="1200">
                          <a:solidFill>
                            <a:srgbClr val="000000"/>
                          </a:solidFill>
                          <a:effectLst/>
                          <a:latin typeface="+mj-lt"/>
                          <a:ea typeface="ＭＳ 明朝"/>
                          <a:cs typeface="Arial"/>
                        </a:rPr>
                        <a:t>Kevin Thompson</a:t>
                      </a:r>
                      <a:endParaRPr lang="en-US" sz="120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10"/>
                        </a:rPr>
                        <a:t>kthompso@nsf.gov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tc>
              </a:tr>
              <a:tr h="370840">
                <a:tc>
                  <a:txBody>
                    <a:bodyPr/>
                    <a:lstStyle/>
                    <a:p>
                      <a:pPr marL="0" marR="0" algn="ctr">
                        <a:spcBef>
                          <a:spcPts val="0"/>
                        </a:spcBef>
                        <a:spcAft>
                          <a:spcPts val="0"/>
                        </a:spcAft>
                      </a:pPr>
                      <a:r>
                        <a:rPr lang="en-US" sz="1400" b="1" kern="1200" dirty="0">
                          <a:solidFill>
                            <a:srgbClr val="000000"/>
                          </a:solidFill>
                          <a:effectLst/>
                          <a:latin typeface="+mj-lt"/>
                          <a:ea typeface="ＭＳ 明朝"/>
                          <a:cs typeface="Arial"/>
                        </a:rPr>
                        <a:t>Mathematical Sciences</a:t>
                      </a:r>
                      <a:endParaRPr lang="en-US" sz="1200" b="1" dirty="0">
                        <a:solidFill>
                          <a:srgbClr val="000000"/>
                        </a:solidFill>
                        <a:effectLst/>
                        <a:latin typeface="+mj-lt"/>
                        <a:ea typeface="ＭＳ 明朝"/>
                        <a:cs typeface="Times New Roman"/>
                      </a:endParaRPr>
                    </a:p>
                  </a:txBody>
                  <a:tcPr/>
                </a:tc>
                <a:tc>
                  <a:txBody>
                    <a:bodyPr/>
                    <a:lstStyle/>
                    <a:p>
                      <a:endParaRPr lang="en-US" sz="1200" dirty="0">
                        <a:solidFill>
                          <a:srgbClr val="000000"/>
                        </a:solidFill>
                        <a:effectLst/>
                        <a:latin typeface="+mj-lt"/>
                      </a:endParaRPr>
                    </a:p>
                  </a:txBody>
                  <a:tcPr/>
                </a:tc>
                <a:tc>
                  <a:txBody>
                    <a:bodyPr/>
                    <a:lstStyle/>
                    <a:p>
                      <a:pPr marL="0" marR="0">
                        <a:spcBef>
                          <a:spcPts val="0"/>
                        </a:spcBef>
                        <a:spcAft>
                          <a:spcPts val="0"/>
                        </a:spcAft>
                      </a:pPr>
                      <a:r>
                        <a:rPr lang="en-US" sz="1400" kern="1200" dirty="0">
                          <a:solidFill>
                            <a:srgbClr val="000000"/>
                          </a:solidFill>
                          <a:effectLst/>
                          <a:latin typeface="+mj-lt"/>
                          <a:ea typeface="ＭＳ 明朝"/>
                          <a:cs typeface="Arial"/>
                        </a:rPr>
                        <a:t>Andrew </a:t>
                      </a:r>
                      <a:r>
                        <a:rPr lang="en-US" sz="1400" kern="1200" dirty="0" err="1">
                          <a:solidFill>
                            <a:srgbClr val="000000"/>
                          </a:solidFill>
                          <a:effectLst/>
                          <a:latin typeface="+mj-lt"/>
                          <a:ea typeface="ＭＳ 明朝"/>
                          <a:cs typeface="Arial"/>
                        </a:rPr>
                        <a:t>Pollington</a:t>
                      </a:r>
                      <a:endParaRPr lang="en-US" sz="1200" dirty="0">
                        <a:solidFill>
                          <a:srgbClr val="000000"/>
                        </a:solidFill>
                        <a:effectLst/>
                        <a:latin typeface="+mj-lt"/>
                        <a:ea typeface="ＭＳ 明朝"/>
                        <a:cs typeface="Times New Roman"/>
                      </a:endParaRPr>
                    </a:p>
                  </a:txBody>
                  <a:tcPr anchor="ct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11"/>
                        </a:rPr>
                        <a:t>adpollin@nsf.gov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nchor="ctr"/>
                </a:tc>
              </a:tr>
              <a:tr h="370840">
                <a:tc>
                  <a:txBody>
                    <a:bodyPr/>
                    <a:lstStyle/>
                    <a:p>
                      <a:pPr marL="0" marR="0" algn="ctr">
                        <a:spcBef>
                          <a:spcPts val="0"/>
                        </a:spcBef>
                        <a:spcAft>
                          <a:spcPts val="0"/>
                        </a:spcAft>
                      </a:pPr>
                      <a:r>
                        <a:rPr lang="en-US" sz="1400" b="1" kern="1200" dirty="0">
                          <a:solidFill>
                            <a:srgbClr val="000000"/>
                          </a:solidFill>
                          <a:effectLst/>
                          <a:latin typeface="+mj-lt"/>
                          <a:ea typeface="ＭＳ 明朝"/>
                          <a:cs typeface="Arial"/>
                        </a:rPr>
                        <a:t>Education and Human Resources</a:t>
                      </a:r>
                      <a:endParaRPr lang="en-US" sz="1200" b="1" dirty="0">
                        <a:solidFill>
                          <a:srgbClr val="000000"/>
                        </a:solidFill>
                        <a:effectLst/>
                        <a:latin typeface="+mj-lt"/>
                        <a:ea typeface="ＭＳ 明朝"/>
                        <a:cs typeface="Times New Roman"/>
                      </a:endParaRPr>
                    </a:p>
                  </a:txBody>
                  <a:tcPr/>
                </a:tc>
                <a:tc>
                  <a:txBody>
                    <a:bodyPr/>
                    <a:lstStyle/>
                    <a:p>
                      <a:endParaRPr lang="en-US" sz="1200" dirty="0">
                        <a:solidFill>
                          <a:srgbClr val="000000"/>
                        </a:solidFill>
                        <a:effectLst/>
                        <a:latin typeface="+mj-lt"/>
                      </a:endParaRPr>
                    </a:p>
                  </a:txBody>
                  <a:tcPr/>
                </a:tc>
                <a:tc>
                  <a:txBody>
                    <a:bodyPr/>
                    <a:lstStyle/>
                    <a:p>
                      <a:pPr marL="0" marR="0">
                        <a:spcBef>
                          <a:spcPts val="0"/>
                        </a:spcBef>
                        <a:spcAft>
                          <a:spcPts val="0"/>
                        </a:spcAft>
                      </a:pPr>
                      <a:r>
                        <a:rPr lang="en-US" sz="1400" kern="1200" dirty="0">
                          <a:solidFill>
                            <a:srgbClr val="000000"/>
                          </a:solidFill>
                          <a:effectLst/>
                          <a:latin typeface="+mj-lt"/>
                          <a:ea typeface="ＭＳ 明朝"/>
                          <a:cs typeface="Arial"/>
                        </a:rPr>
                        <a:t>Victor </a:t>
                      </a:r>
                      <a:r>
                        <a:rPr lang="en-US" sz="1400" kern="1200" dirty="0" err="1">
                          <a:solidFill>
                            <a:srgbClr val="000000"/>
                          </a:solidFill>
                          <a:effectLst/>
                          <a:latin typeface="+mj-lt"/>
                          <a:ea typeface="ＭＳ 明朝"/>
                          <a:cs typeface="Arial"/>
                        </a:rPr>
                        <a:t>Piotrowski</a:t>
                      </a:r>
                      <a:endParaRPr lang="en-US" sz="1200" dirty="0">
                        <a:solidFill>
                          <a:srgbClr val="000000"/>
                        </a:solidFill>
                        <a:effectLst/>
                        <a:latin typeface="+mj-lt"/>
                        <a:ea typeface="ＭＳ 明朝"/>
                        <a:cs typeface="Times New Roman"/>
                      </a:endParaRPr>
                    </a:p>
                  </a:txBody>
                  <a:tcPr/>
                </a:tc>
                <a:tc>
                  <a:txBody>
                    <a:bodyPr/>
                    <a:lstStyle/>
                    <a:p>
                      <a:pPr marL="0" marR="0">
                        <a:spcBef>
                          <a:spcPts val="0"/>
                        </a:spcBef>
                        <a:spcAft>
                          <a:spcPts val="0"/>
                        </a:spcAft>
                      </a:pPr>
                      <a:r>
                        <a:rPr lang="en-US" sz="1400" u="sng" kern="1200">
                          <a:solidFill>
                            <a:srgbClr val="000000"/>
                          </a:solidFill>
                          <a:effectLst/>
                          <a:latin typeface="+mj-lt"/>
                          <a:ea typeface="ＭＳ 明朝"/>
                          <a:cs typeface="Arial"/>
                          <a:hlinkClick r:id="rId12"/>
                        </a:rPr>
                        <a:t>vpiotrow@nsf.gov</a:t>
                      </a:r>
                      <a:r>
                        <a:rPr lang="en-US" sz="1400" kern="1200">
                          <a:solidFill>
                            <a:srgbClr val="000000"/>
                          </a:solidFill>
                          <a:effectLst/>
                          <a:latin typeface="+mj-lt"/>
                          <a:ea typeface="ＭＳ 明朝"/>
                          <a:cs typeface="Arial"/>
                        </a:rPr>
                        <a:t> </a:t>
                      </a:r>
                      <a:endParaRPr lang="en-US" sz="1200">
                        <a:effectLst/>
                        <a:latin typeface="+mj-lt"/>
                        <a:ea typeface="ＭＳ 明朝"/>
                        <a:cs typeface="Times New Roman"/>
                      </a:endParaRPr>
                    </a:p>
                  </a:txBody>
                  <a:tcPr/>
                </a:tc>
              </a:tr>
              <a:tr h="370840">
                <a:tc>
                  <a:txBody>
                    <a:bodyPr/>
                    <a:lstStyle/>
                    <a:p>
                      <a:pPr marL="0" marR="0" algn="ctr">
                        <a:spcBef>
                          <a:spcPts val="0"/>
                        </a:spcBef>
                        <a:spcAft>
                          <a:spcPts val="0"/>
                        </a:spcAft>
                      </a:pPr>
                      <a:r>
                        <a:rPr lang="en-US" sz="1400" b="1" kern="1200" dirty="0">
                          <a:solidFill>
                            <a:srgbClr val="000000"/>
                          </a:solidFill>
                          <a:effectLst/>
                          <a:latin typeface="+mj-lt"/>
                          <a:ea typeface="ＭＳ 明朝"/>
                          <a:cs typeface="Arial"/>
                        </a:rPr>
                        <a:t>Engineering</a:t>
                      </a:r>
                      <a:endParaRPr lang="en-US" sz="1200" b="1" dirty="0">
                        <a:solidFill>
                          <a:srgbClr val="000000"/>
                        </a:solidFill>
                        <a:effectLst/>
                        <a:latin typeface="+mj-lt"/>
                        <a:ea typeface="ＭＳ 明朝"/>
                        <a:cs typeface="Times New Roman"/>
                      </a:endParaRPr>
                    </a:p>
                  </a:txBody>
                  <a:tcPr/>
                </a:tc>
                <a:tc>
                  <a:txBody>
                    <a:bodyPr/>
                    <a:lstStyle/>
                    <a:p>
                      <a:endParaRPr lang="en-US" sz="1200" dirty="0">
                        <a:solidFill>
                          <a:srgbClr val="000000"/>
                        </a:solidFill>
                        <a:effectLst/>
                        <a:latin typeface="+mj-lt"/>
                      </a:endParaRPr>
                    </a:p>
                  </a:txBody>
                  <a:tcPr/>
                </a:tc>
                <a:tc>
                  <a:txBody>
                    <a:bodyPr/>
                    <a:lstStyle/>
                    <a:p>
                      <a:pPr marL="0" marR="0">
                        <a:spcBef>
                          <a:spcPts val="0"/>
                        </a:spcBef>
                        <a:spcAft>
                          <a:spcPts val="0"/>
                        </a:spcAft>
                      </a:pPr>
                      <a:r>
                        <a:rPr lang="en-US" sz="1400" kern="1200" dirty="0" err="1">
                          <a:solidFill>
                            <a:srgbClr val="000000"/>
                          </a:solidFill>
                          <a:effectLst/>
                          <a:latin typeface="+mj-lt"/>
                          <a:ea typeface="ＭＳ 明朝"/>
                          <a:cs typeface="Arial"/>
                        </a:rPr>
                        <a:t>Zhi</a:t>
                      </a:r>
                      <a:r>
                        <a:rPr lang="en-US" sz="1400" kern="1200" dirty="0">
                          <a:solidFill>
                            <a:srgbClr val="000000"/>
                          </a:solidFill>
                          <a:effectLst/>
                          <a:latin typeface="+mj-lt"/>
                          <a:ea typeface="ＭＳ 明朝"/>
                          <a:cs typeface="Arial"/>
                        </a:rPr>
                        <a:t> (</a:t>
                      </a:r>
                      <a:r>
                        <a:rPr lang="en-US" sz="1400" kern="1200" dirty="0" smtClean="0">
                          <a:solidFill>
                            <a:srgbClr val="000000"/>
                          </a:solidFill>
                          <a:effectLst/>
                          <a:latin typeface="+mj-lt"/>
                          <a:ea typeface="ＭＳ 明朝"/>
                          <a:cs typeface="Arial"/>
                        </a:rPr>
                        <a:t>Gerry) </a:t>
                      </a:r>
                      <a:r>
                        <a:rPr lang="en-US" sz="1400" kern="1200" dirty="0" err="1" smtClean="0">
                          <a:solidFill>
                            <a:srgbClr val="000000"/>
                          </a:solidFill>
                          <a:effectLst/>
                          <a:latin typeface="+mj-lt"/>
                          <a:ea typeface="ＭＳ 明朝"/>
                          <a:cs typeface="Arial"/>
                        </a:rPr>
                        <a:t>Tian</a:t>
                      </a:r>
                      <a:endParaRPr lang="en-US" sz="1200" dirty="0">
                        <a:solidFill>
                          <a:srgbClr val="000000"/>
                        </a:solidFill>
                        <a:effectLst/>
                        <a:latin typeface="+mj-lt"/>
                        <a:ea typeface="ＭＳ 明朝"/>
                        <a:cs typeface="Times New Roman"/>
                      </a:endParaRPr>
                    </a:p>
                  </a:txBody>
                  <a:tcPr anchor="ctr"/>
                </a:tc>
                <a:tc>
                  <a:txBody>
                    <a:bodyPr/>
                    <a:lstStyle/>
                    <a:p>
                      <a:pPr marL="0" marR="0">
                        <a:spcBef>
                          <a:spcPts val="0"/>
                        </a:spcBef>
                        <a:spcAft>
                          <a:spcPts val="0"/>
                        </a:spcAft>
                      </a:pPr>
                      <a:r>
                        <a:rPr lang="en-US" sz="1400" u="sng" kern="1200" dirty="0">
                          <a:solidFill>
                            <a:srgbClr val="000000"/>
                          </a:solidFill>
                          <a:effectLst/>
                          <a:latin typeface="+mj-lt"/>
                          <a:ea typeface="ＭＳ 明朝"/>
                          <a:cs typeface="Arial"/>
                          <a:hlinkClick r:id="rId13"/>
                        </a:rPr>
                        <a:t>ztian@nsf.gov</a:t>
                      </a:r>
                      <a:endParaRPr lang="en-US" sz="1200" dirty="0">
                        <a:effectLst/>
                        <a:latin typeface="+mj-lt"/>
                        <a:ea typeface="ＭＳ 明朝"/>
                        <a:cs typeface="Times New Roman"/>
                      </a:endParaRPr>
                    </a:p>
                  </a:txBody>
                  <a:tcPr anchor="ctr"/>
                </a:tc>
              </a:tr>
            </a:tbl>
          </a:graphicData>
        </a:graphic>
      </p:graphicFrame>
      <p:sp>
        <p:nvSpPr>
          <p:cNvPr id="8" name="Rectangle 7"/>
          <p:cNvSpPr/>
          <p:nvPr/>
        </p:nvSpPr>
        <p:spPr>
          <a:xfrm>
            <a:off x="914400" y="5648156"/>
            <a:ext cx="7924800" cy="1133644"/>
          </a:xfrm>
          <a:prstGeom prst="rect">
            <a:avLst/>
          </a:prstGeom>
        </p:spPr>
        <p:txBody>
          <a:bodyPr wrap="square">
            <a:spAutoFit/>
          </a:bodyPr>
          <a:lstStyle/>
          <a:p>
            <a:r>
              <a:rPr lang="en-US" sz="1400" dirty="0" smtClean="0">
                <a:solidFill>
                  <a:schemeClr val="bg2"/>
                </a:solidFill>
              </a:rPr>
              <a:t>To sign up for the </a:t>
            </a:r>
            <a:r>
              <a:rPr lang="en-US" sz="1400" dirty="0" err="1" smtClean="0">
                <a:solidFill>
                  <a:schemeClr val="bg2"/>
                </a:solidFill>
              </a:rPr>
              <a:t>SaTC</a:t>
            </a:r>
            <a:r>
              <a:rPr lang="en-US" sz="1400" dirty="0" smtClean="0">
                <a:solidFill>
                  <a:schemeClr val="bg2"/>
                </a:solidFill>
              </a:rPr>
              <a:t> email list, send an email to </a:t>
            </a:r>
            <a:r>
              <a:rPr lang="en-US" sz="1400" dirty="0" smtClean="0">
                <a:solidFill>
                  <a:schemeClr val="bg2"/>
                </a:solidFill>
                <a:hlinkClick r:id="rId14"/>
              </a:rPr>
              <a:t>listserv@listserv.nsf.gov</a:t>
            </a:r>
            <a:r>
              <a:rPr lang="en-US" sz="1400" dirty="0" smtClean="0">
                <a:solidFill>
                  <a:schemeClr val="bg2"/>
                </a:solidFill>
              </a:rPr>
              <a:t> with the text of the message being:</a:t>
            </a:r>
          </a:p>
          <a:p>
            <a:r>
              <a:rPr lang="en-US" sz="1400" dirty="0" smtClean="0">
                <a:solidFill>
                  <a:schemeClr val="bg2"/>
                </a:solidFill>
              </a:rPr>
              <a:t>  		</a:t>
            </a:r>
            <a:r>
              <a:rPr lang="en-US" sz="1400" b="1" dirty="0" smtClean="0">
                <a:solidFill>
                  <a:schemeClr val="bg2"/>
                </a:solidFill>
              </a:rPr>
              <a:t>subscribe </a:t>
            </a:r>
            <a:r>
              <a:rPr lang="en-US" sz="1400" b="1" dirty="0" err="1" smtClean="0">
                <a:solidFill>
                  <a:schemeClr val="bg2"/>
                </a:solidFill>
              </a:rPr>
              <a:t>SaTC</a:t>
            </a:r>
            <a:r>
              <a:rPr lang="en-US" sz="1400" b="1" dirty="0" smtClean="0">
                <a:solidFill>
                  <a:schemeClr val="bg2"/>
                </a:solidFill>
              </a:rPr>
              <a:t>-Announce </a:t>
            </a:r>
            <a:r>
              <a:rPr lang="en-US" sz="1400" i="1" dirty="0" smtClean="0">
                <a:solidFill>
                  <a:schemeClr val="bg2"/>
                </a:solidFill>
              </a:rPr>
              <a:t>&lt;your name&gt;</a:t>
            </a:r>
          </a:p>
          <a:p>
            <a:r>
              <a:rPr lang="en-US" sz="1400" dirty="0" smtClean="0">
                <a:solidFill>
                  <a:schemeClr val="bg2"/>
                </a:solidFill>
              </a:rPr>
              <a:t>	For example:  subscribe </a:t>
            </a:r>
            <a:r>
              <a:rPr lang="en-US" sz="1400" dirty="0" err="1" smtClean="0">
                <a:solidFill>
                  <a:schemeClr val="bg2"/>
                </a:solidFill>
              </a:rPr>
              <a:t>SaTC</a:t>
            </a:r>
            <a:r>
              <a:rPr lang="en-US" sz="1400" dirty="0" smtClean="0">
                <a:solidFill>
                  <a:schemeClr val="bg2"/>
                </a:solidFill>
              </a:rPr>
              <a:t>-Announce Jane Doe</a:t>
            </a:r>
            <a:endParaRPr lang="en-US" sz="1400" dirty="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600200"/>
          </a:xfrm>
        </p:spPr>
        <p:txBody>
          <a:bodyPr/>
          <a:lstStyle/>
          <a:p>
            <a:pPr algn="ctr"/>
            <a:r>
              <a:rPr lang="en-US" b="1" dirty="0" smtClean="0">
                <a:solidFill>
                  <a:schemeClr val="accent2">
                    <a:lumMod val="75000"/>
                  </a:schemeClr>
                </a:solidFill>
                <a:latin typeface="Calibri" pitchFamily="34" charset="0"/>
              </a:rPr>
              <a:t>Secure and Trustworthy Cyberspace Program (</a:t>
            </a:r>
            <a:r>
              <a:rPr lang="en-US" b="1" dirty="0" err="1" smtClean="0">
                <a:solidFill>
                  <a:schemeClr val="accent2">
                    <a:lumMod val="75000"/>
                  </a:schemeClr>
                </a:solidFill>
                <a:latin typeface="Calibri" pitchFamily="34" charset="0"/>
              </a:rPr>
              <a:t>SaTC</a:t>
            </a:r>
            <a:r>
              <a:rPr lang="en-US" b="1" dirty="0" smtClean="0">
                <a:solidFill>
                  <a:schemeClr val="accent2">
                    <a:lumMod val="75000"/>
                  </a:schemeClr>
                </a:solidFill>
                <a:latin typeface="Calibri" pitchFamily="34" charset="0"/>
              </a:rPr>
              <a:t>)</a:t>
            </a:r>
          </a:p>
        </p:txBody>
      </p:sp>
      <p:sp>
        <p:nvSpPr>
          <p:cNvPr id="4" name="Slide Number Placeholder 3"/>
          <p:cNvSpPr>
            <a:spLocks noGrp="1"/>
          </p:cNvSpPr>
          <p:nvPr>
            <p:ph type="sldNum" sz="quarter" idx="10"/>
          </p:nvPr>
        </p:nvSpPr>
        <p:spPr/>
        <p:txBody>
          <a:bodyPr/>
          <a:lstStyle/>
          <a:p>
            <a:fld id="{BC31DA80-447F-4494-8452-94DE79BE298B}" type="slidenum">
              <a:rPr lang="en-US" smtClean="0"/>
              <a:pPr/>
              <a:t>2</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838200" y="2369188"/>
            <a:ext cx="7620000" cy="3719823"/>
          </a:xfrm>
          <a:prstGeom prst="rect">
            <a:avLst/>
          </a:prstGeom>
          <a:noFill/>
          <a:ln w="9525">
            <a:noFill/>
            <a:miter lim="800000"/>
            <a:headEnd/>
            <a:tailEnd/>
          </a:ln>
          <a:effectLst/>
        </p:spPr>
      </p:pic>
      <p:sp>
        <p:nvSpPr>
          <p:cNvPr id="7" name="TextBox 6"/>
          <p:cNvSpPr txBox="1"/>
          <p:nvPr/>
        </p:nvSpPr>
        <p:spPr>
          <a:xfrm>
            <a:off x="228600" y="6019800"/>
            <a:ext cx="6092784" cy="799321"/>
          </a:xfrm>
          <a:prstGeom prst="rect">
            <a:avLst/>
          </a:prstGeom>
          <a:noFill/>
        </p:spPr>
        <p:txBody>
          <a:bodyPr wrap="none" rtlCol="0">
            <a:spAutoFit/>
          </a:bodyPr>
          <a:lstStyle/>
          <a:p>
            <a:r>
              <a:rPr lang="en-US" sz="2000" b="1" i="1" dirty="0">
                <a:solidFill>
                  <a:schemeClr val="bg2"/>
                </a:solidFill>
              </a:rPr>
              <a:t>Total budget about $55M (FY12 actual), </a:t>
            </a:r>
          </a:p>
          <a:p>
            <a:r>
              <a:rPr lang="en-US" sz="2000" b="1" i="1" dirty="0">
                <a:solidFill>
                  <a:schemeClr val="bg2"/>
                </a:solidFill>
              </a:rPr>
              <a:t>$75M (FY13 President’s request to </a:t>
            </a:r>
            <a:r>
              <a:rPr lang="en-US" sz="2000" b="1" i="1" dirty="0" smtClean="0">
                <a:solidFill>
                  <a:schemeClr val="bg2"/>
                </a:solidFill>
              </a:rPr>
              <a:t>Congress)</a:t>
            </a:r>
            <a:endParaRPr lang="en-US" sz="2000" b="1" i="1" dirty="0">
              <a:solidFill>
                <a:schemeClr val="bg2"/>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924800" cy="1600200"/>
          </a:xfrm>
        </p:spPr>
        <p:txBody>
          <a:bodyPr/>
          <a:lstStyle/>
          <a:p>
            <a:pPr algn="ctr"/>
            <a:r>
              <a:rPr lang="en-US" b="1" dirty="0" smtClean="0">
                <a:solidFill>
                  <a:schemeClr val="accent2">
                    <a:lumMod val="75000"/>
                  </a:schemeClr>
                </a:solidFill>
                <a:latin typeface="Calibri" pitchFamily="34" charset="0"/>
              </a:rPr>
              <a:t>CISE Divisions and Core Programs</a:t>
            </a:r>
            <a:endParaRPr lang="en-US" b="1" dirty="0">
              <a:solidFill>
                <a:schemeClr val="accent2">
                  <a:lumMod val="75000"/>
                </a:schemeClr>
              </a:solidFill>
              <a:latin typeface="Calibri" pitchFamily="34" charset="0"/>
            </a:endParaRPr>
          </a:p>
        </p:txBody>
      </p:sp>
      <p:sp>
        <p:nvSpPr>
          <p:cNvPr id="3" name="Slide Number Placeholder 2"/>
          <p:cNvSpPr>
            <a:spLocks noGrp="1"/>
          </p:cNvSpPr>
          <p:nvPr>
            <p:ph type="sldNum" sz="quarter" idx="10"/>
          </p:nvPr>
        </p:nvSpPr>
        <p:spPr/>
        <p:txBody>
          <a:bodyPr/>
          <a:lstStyle/>
          <a:p>
            <a:fld id="{F162575C-D93A-4C29-8224-11184D25EDC8}" type="slidenum">
              <a:rPr lang="en-US" smtClean="0"/>
              <a:pPr/>
              <a:t>3</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0" y="990600"/>
            <a:ext cx="9156700" cy="5462587"/>
          </a:xfrm>
          <a:prstGeom prst="rect">
            <a:avLst/>
          </a:prstGeom>
          <a:noFill/>
          <a:ln w="9525">
            <a:noFill/>
            <a:miter lim="800000"/>
            <a:headEnd/>
            <a:tailEnd/>
          </a:ln>
          <a:effec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404813" y="501650"/>
            <a:ext cx="8307387" cy="576263"/>
          </a:xfrm>
        </p:spPr>
        <p:txBody>
          <a:bodyPr anchor="t"/>
          <a:lstStyle/>
          <a:p>
            <a:pPr algn="ctr" eaLnBrk="1" hangingPunct="1"/>
            <a:r>
              <a:rPr lang="en-US" b="1" dirty="0" smtClean="0">
                <a:solidFill>
                  <a:schemeClr val="accent2">
                    <a:lumMod val="75000"/>
                  </a:schemeClr>
                </a:solidFill>
                <a:latin typeface="Calibri" pitchFamily="34" charset="0"/>
              </a:rPr>
              <a:t>Proposal Reviewing and Processing</a:t>
            </a:r>
          </a:p>
        </p:txBody>
      </p:sp>
      <p:pic>
        <p:nvPicPr>
          <p:cNvPr id="24580" name="Picture 3" descr="AwardsTimeline_v4b"/>
          <p:cNvPicPr>
            <a:picLocks noChangeAspect="1" noChangeArrowheads="1"/>
          </p:cNvPicPr>
          <p:nvPr/>
        </p:nvPicPr>
        <p:blipFill>
          <a:blip r:embed="rId2" cstate="print"/>
          <a:srcRect/>
          <a:stretch>
            <a:fillRect/>
          </a:stretch>
        </p:blipFill>
        <p:spPr bwMode="auto">
          <a:xfrm>
            <a:off x="381000" y="1066800"/>
            <a:ext cx="7967663" cy="498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354013" y="363538"/>
            <a:ext cx="8478837" cy="576262"/>
          </a:xfrm>
        </p:spPr>
        <p:txBody>
          <a:bodyPr anchor="t"/>
          <a:lstStyle/>
          <a:p>
            <a:pPr algn="ctr"/>
            <a:r>
              <a:rPr lang="en-US" b="1" dirty="0" smtClean="0">
                <a:solidFill>
                  <a:schemeClr val="accent2">
                    <a:lumMod val="75000"/>
                  </a:schemeClr>
                </a:solidFill>
                <a:latin typeface="Calibri" pitchFamily="34" charset="0"/>
              </a:rPr>
              <a:t>Proposal Writing Strategies I</a:t>
            </a:r>
          </a:p>
        </p:txBody>
      </p:sp>
      <p:sp>
        <p:nvSpPr>
          <p:cNvPr id="26628" name="Rectangle 3"/>
          <p:cNvSpPr>
            <a:spLocks noChangeArrowheads="1"/>
          </p:cNvSpPr>
          <p:nvPr/>
        </p:nvSpPr>
        <p:spPr bwMode="auto">
          <a:xfrm>
            <a:off x="533400" y="1447800"/>
            <a:ext cx="8229600" cy="2369880"/>
          </a:xfrm>
          <a:prstGeom prst="rect">
            <a:avLst/>
          </a:prstGeom>
          <a:noFill/>
          <a:ln w="9525">
            <a:noFill/>
            <a:miter lim="800000"/>
            <a:headEnd/>
            <a:tailEnd/>
          </a:ln>
        </p:spPr>
        <p:txBody>
          <a:bodyPr>
            <a:spAutoFit/>
          </a:bodyPr>
          <a:lstStyle/>
          <a:p>
            <a:pPr marL="280988" indent="-280988">
              <a:lnSpc>
                <a:spcPct val="105000"/>
              </a:lnSpc>
              <a:spcBef>
                <a:spcPts val="500"/>
              </a:spcBef>
              <a:spcAft>
                <a:spcPts val="500"/>
              </a:spcAft>
              <a:buClr>
                <a:srgbClr val="C00000"/>
              </a:buClr>
              <a:buFontTx/>
              <a:buChar char="•"/>
            </a:pPr>
            <a:r>
              <a:rPr lang="en-US" sz="2000" dirty="0">
                <a:solidFill>
                  <a:srgbClr val="0000FF"/>
                </a:solidFill>
              </a:rPr>
              <a:t>Determine your long-term research and education goals</a:t>
            </a:r>
          </a:p>
          <a:p>
            <a:pPr marL="280988" indent="-280988">
              <a:lnSpc>
                <a:spcPct val="105000"/>
              </a:lnSpc>
              <a:buClr>
                <a:srgbClr val="C00000"/>
              </a:buClr>
              <a:buFontTx/>
              <a:buChar char="•"/>
            </a:pPr>
            <a:r>
              <a:rPr lang="en-US" sz="2000" dirty="0">
                <a:solidFill>
                  <a:srgbClr val="0000FF"/>
                </a:solidFill>
              </a:rPr>
              <a:t>Develop your bright idea</a:t>
            </a:r>
          </a:p>
          <a:p>
            <a:pPr marL="627063" lvl="1" indent="-288925">
              <a:spcBef>
                <a:spcPct val="20000"/>
              </a:spcBef>
              <a:buClr>
                <a:srgbClr val="C00000"/>
              </a:buClr>
              <a:buFont typeface="Arial" charset="0"/>
              <a:buChar char="-"/>
            </a:pPr>
            <a:r>
              <a:rPr lang="en-US" sz="2000" dirty="0">
                <a:solidFill>
                  <a:srgbClr val="0000FF"/>
                </a:solidFill>
              </a:rPr>
              <a:t>Survey the literature</a:t>
            </a:r>
          </a:p>
          <a:p>
            <a:pPr marL="627063" lvl="1" indent="-288925">
              <a:spcBef>
                <a:spcPct val="20000"/>
              </a:spcBef>
              <a:buClr>
                <a:srgbClr val="C00000"/>
              </a:buClr>
              <a:buFont typeface="Arial" charset="0"/>
              <a:buChar char="-"/>
            </a:pPr>
            <a:r>
              <a:rPr lang="en-US" sz="2000" dirty="0">
                <a:solidFill>
                  <a:srgbClr val="0000FF"/>
                </a:solidFill>
              </a:rPr>
              <a:t>Contact other investigators currently working on the same subject</a:t>
            </a:r>
          </a:p>
          <a:p>
            <a:pPr marL="627063" lvl="1" indent="-288925">
              <a:spcBef>
                <a:spcPct val="20000"/>
              </a:spcBef>
              <a:buClr>
                <a:srgbClr val="C00000"/>
              </a:buClr>
              <a:buFont typeface="Arial" charset="0"/>
              <a:buChar char="-"/>
            </a:pPr>
            <a:r>
              <a:rPr lang="en-US" sz="2000" dirty="0">
                <a:solidFill>
                  <a:srgbClr val="0000FF"/>
                </a:solidFill>
              </a:rPr>
              <a:t>Prepare a brief concept paper</a:t>
            </a:r>
          </a:p>
          <a:p>
            <a:pPr marL="627063" lvl="1" indent="-288925">
              <a:spcBef>
                <a:spcPct val="20000"/>
              </a:spcBef>
              <a:spcAft>
                <a:spcPts val="500"/>
              </a:spcAft>
              <a:buClr>
                <a:srgbClr val="C00000"/>
              </a:buClr>
              <a:buFont typeface="Arial" charset="0"/>
              <a:buChar char="-"/>
            </a:pPr>
            <a:r>
              <a:rPr lang="en-US" sz="2000" dirty="0">
                <a:solidFill>
                  <a:srgbClr val="0000FF"/>
                </a:solidFill>
              </a:rPr>
              <a:t>Discuss with your colleagues and mentors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354013" y="363538"/>
            <a:ext cx="8478837" cy="576262"/>
          </a:xfrm>
        </p:spPr>
        <p:txBody>
          <a:bodyPr anchor="t"/>
          <a:lstStyle/>
          <a:p>
            <a:pPr algn="ctr" eaLnBrk="1" hangingPunct="1"/>
            <a:r>
              <a:rPr lang="en-US" b="1" dirty="0" smtClean="0">
                <a:solidFill>
                  <a:schemeClr val="accent2">
                    <a:lumMod val="75000"/>
                  </a:schemeClr>
                </a:solidFill>
                <a:latin typeface="Calibri" pitchFamily="34" charset="0"/>
              </a:rPr>
              <a:t>Proposal Writing Strategies II</a:t>
            </a:r>
          </a:p>
        </p:txBody>
      </p:sp>
      <p:sp>
        <p:nvSpPr>
          <p:cNvPr id="6" name="Rectangle 5"/>
          <p:cNvSpPr>
            <a:spLocks noChangeArrowheads="1"/>
          </p:cNvSpPr>
          <p:nvPr/>
        </p:nvSpPr>
        <p:spPr bwMode="auto">
          <a:xfrm>
            <a:off x="304800" y="1239838"/>
            <a:ext cx="8839200" cy="3229089"/>
          </a:xfrm>
          <a:prstGeom prst="rect">
            <a:avLst/>
          </a:prstGeom>
          <a:noFill/>
          <a:ln w="9525">
            <a:noFill/>
            <a:miter lim="800000"/>
            <a:headEnd/>
            <a:tailEnd/>
          </a:ln>
        </p:spPr>
        <p:txBody>
          <a:bodyPr>
            <a:spAutoFit/>
          </a:bodyPr>
          <a:lstStyle/>
          <a:p>
            <a:pPr marL="338138" indent="-338138">
              <a:lnSpc>
                <a:spcPct val="105000"/>
              </a:lnSpc>
              <a:spcBef>
                <a:spcPts val="0"/>
              </a:spcBef>
              <a:spcAft>
                <a:spcPts val="0"/>
              </a:spcAft>
              <a:buFontTx/>
              <a:buChar char="•"/>
              <a:defRPr/>
            </a:pPr>
            <a:r>
              <a:rPr lang="en-US" sz="2000" dirty="0">
                <a:solidFill>
                  <a:srgbClr val="0000FF"/>
                </a:solidFill>
              </a:rPr>
              <a:t>Prepare to carry out your project</a:t>
            </a:r>
          </a:p>
          <a:p>
            <a:pPr marL="619125" lvl="1" indent="-212725">
              <a:spcBef>
                <a:spcPct val="20000"/>
              </a:spcBef>
              <a:buFont typeface="Arial" charset="0"/>
              <a:buChar char="-"/>
              <a:defRPr/>
            </a:pPr>
            <a:r>
              <a:rPr lang="en-US" sz="2000" dirty="0">
                <a:solidFill>
                  <a:srgbClr val="0000FF"/>
                </a:solidFill>
              </a:rPr>
              <a:t>Determine available resources</a:t>
            </a:r>
          </a:p>
          <a:p>
            <a:pPr marL="619125" lvl="1" indent="-212725">
              <a:spcBef>
                <a:spcPct val="20000"/>
              </a:spcBef>
              <a:buFont typeface="Arial" charset="0"/>
              <a:buChar char="-"/>
              <a:defRPr/>
            </a:pPr>
            <a:r>
              <a:rPr lang="en-US" sz="2000" dirty="0">
                <a:solidFill>
                  <a:srgbClr val="0000FF"/>
                </a:solidFill>
              </a:rPr>
              <a:t>Realistically assess your needs</a:t>
            </a:r>
          </a:p>
          <a:p>
            <a:pPr marL="619125" lvl="1" indent="-212725">
              <a:spcBef>
                <a:spcPct val="20000"/>
              </a:spcBef>
              <a:buFont typeface="Arial" charset="0"/>
              <a:buChar char="-"/>
              <a:defRPr/>
            </a:pPr>
            <a:r>
              <a:rPr lang="en-US" sz="2000" dirty="0">
                <a:solidFill>
                  <a:srgbClr val="0000FF"/>
                </a:solidFill>
              </a:rPr>
              <a:t>Develop preliminary results</a:t>
            </a:r>
          </a:p>
          <a:p>
            <a:pPr marL="619125" lvl="1" indent="-212725">
              <a:spcBef>
                <a:spcPct val="20000"/>
              </a:spcBef>
              <a:spcAft>
                <a:spcPts val="500"/>
              </a:spcAft>
              <a:buFont typeface="Arial" charset="0"/>
              <a:buChar char="-"/>
              <a:defRPr/>
            </a:pPr>
            <a:r>
              <a:rPr lang="en-US" sz="2000" dirty="0">
                <a:solidFill>
                  <a:srgbClr val="0000FF"/>
                </a:solidFill>
              </a:rPr>
              <a:t>Present to your colleagues, mentors, and students</a:t>
            </a:r>
          </a:p>
          <a:p>
            <a:pPr marL="338138" lvl="1" indent="-338138">
              <a:lnSpc>
                <a:spcPct val="105000"/>
              </a:lnSpc>
              <a:spcBef>
                <a:spcPts val="500"/>
              </a:spcBef>
              <a:spcAft>
                <a:spcPts val="500"/>
              </a:spcAft>
              <a:buFontTx/>
              <a:buChar char="•"/>
              <a:defRPr/>
            </a:pPr>
            <a:r>
              <a:rPr lang="en-US" sz="2000" dirty="0">
                <a:solidFill>
                  <a:srgbClr val="0000FF"/>
                </a:solidFill>
              </a:rPr>
              <a:t>Determine possible funding sources</a:t>
            </a:r>
          </a:p>
          <a:p>
            <a:pPr marL="338138" lvl="1" indent="-338138">
              <a:lnSpc>
                <a:spcPct val="105000"/>
              </a:lnSpc>
              <a:spcBef>
                <a:spcPts val="500"/>
              </a:spcBef>
              <a:spcAft>
                <a:spcPts val="500"/>
              </a:spcAft>
              <a:buFontTx/>
              <a:buChar char="•"/>
              <a:defRPr/>
            </a:pPr>
            <a:r>
              <a:rPr lang="en-US" sz="2000" dirty="0">
                <a:solidFill>
                  <a:srgbClr val="0000FF"/>
                </a:solidFill>
              </a:rPr>
              <a:t>Understand the ground rules</a:t>
            </a:r>
          </a:p>
          <a:p>
            <a:pPr marL="619125" lvl="1" indent="-212725">
              <a:spcBef>
                <a:spcPct val="20000"/>
              </a:spcBef>
              <a:spcAft>
                <a:spcPts val="500"/>
              </a:spcAft>
              <a:buFont typeface="Arial" charset="0"/>
              <a:buChar char="-"/>
              <a:defRPr/>
            </a:pPr>
            <a:r>
              <a:rPr lang="en-US" sz="2000" dirty="0">
                <a:solidFill>
                  <a:srgbClr val="0000FF"/>
                </a:solidFill>
              </a:rPr>
              <a:t>Read solicitations carefully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354013" y="363538"/>
            <a:ext cx="8478837" cy="576262"/>
          </a:xfrm>
        </p:spPr>
        <p:txBody>
          <a:bodyPr anchor="t"/>
          <a:lstStyle/>
          <a:p>
            <a:pPr algn="ctr"/>
            <a:r>
              <a:rPr lang="en-US" b="1" dirty="0" smtClean="0">
                <a:solidFill>
                  <a:schemeClr val="accent2">
                    <a:lumMod val="75000"/>
                  </a:schemeClr>
                </a:solidFill>
                <a:latin typeface="Calibri" pitchFamily="34" charset="0"/>
              </a:rPr>
              <a:t>Proposal Writing Strategies III</a:t>
            </a:r>
          </a:p>
        </p:txBody>
      </p:sp>
      <p:sp>
        <p:nvSpPr>
          <p:cNvPr id="5" name="Rectangle 5"/>
          <p:cNvSpPr>
            <a:spLocks noChangeArrowheads="1"/>
          </p:cNvSpPr>
          <p:nvPr/>
        </p:nvSpPr>
        <p:spPr bwMode="auto">
          <a:xfrm>
            <a:off x="174625" y="1470025"/>
            <a:ext cx="8839200" cy="5186035"/>
          </a:xfrm>
          <a:prstGeom prst="rect">
            <a:avLst/>
          </a:prstGeom>
          <a:noFill/>
          <a:ln w="9525">
            <a:noFill/>
            <a:miter lim="800000"/>
            <a:headEnd/>
            <a:tailEnd/>
          </a:ln>
        </p:spPr>
        <p:txBody>
          <a:bodyPr>
            <a:spAutoFit/>
          </a:bodyPr>
          <a:lstStyle/>
          <a:p>
            <a:pPr marL="338138"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Proposals are not papers!</a:t>
            </a:r>
          </a:p>
          <a:p>
            <a:pPr marL="338138"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Write </a:t>
            </a:r>
            <a:r>
              <a:rPr lang="en-US" sz="2000" dirty="0" smtClean="0">
                <a:solidFill>
                  <a:srgbClr val="0000FF"/>
                </a:solidFill>
              </a:rPr>
              <a:t>clearly: Make it very clear what you are proposing</a:t>
            </a:r>
          </a:p>
          <a:p>
            <a:pPr marL="795338" lvl="2" indent="-338138">
              <a:lnSpc>
                <a:spcPct val="105000"/>
              </a:lnSpc>
              <a:spcBef>
                <a:spcPts val="600"/>
              </a:spcBef>
              <a:spcAft>
                <a:spcPts val="600"/>
              </a:spcAft>
              <a:buClr>
                <a:srgbClr val="C00000"/>
              </a:buClr>
              <a:buFont typeface="Arial" pitchFamily="34" charset="0"/>
              <a:buChar char="•"/>
              <a:defRPr/>
            </a:pPr>
            <a:r>
              <a:rPr lang="en-US" sz="2000" dirty="0" smtClean="0">
                <a:solidFill>
                  <a:srgbClr val="0000FF"/>
                </a:solidFill>
              </a:rPr>
              <a:t>Follow the                     Model</a:t>
            </a:r>
          </a:p>
          <a:p>
            <a:pPr marL="338138" lvl="1" indent="-338138">
              <a:lnSpc>
                <a:spcPct val="105000"/>
              </a:lnSpc>
              <a:spcBef>
                <a:spcPts val="600"/>
              </a:spcBef>
              <a:spcAft>
                <a:spcPts val="600"/>
              </a:spcAft>
              <a:buClr>
                <a:srgbClr val="C00000"/>
              </a:buClr>
              <a:buFont typeface="Arial" pitchFamily="34" charset="0"/>
              <a:buChar char="•"/>
              <a:defRPr/>
            </a:pPr>
            <a:endParaRPr lang="en-US" sz="2000" dirty="0">
              <a:solidFill>
                <a:srgbClr val="0000FF"/>
              </a:solidFill>
            </a:endParaRPr>
          </a:p>
          <a:p>
            <a:pPr marL="795338" lvl="1"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What is your idea?</a:t>
            </a:r>
          </a:p>
          <a:p>
            <a:pPr marL="795338" lvl="1"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Why is it important?</a:t>
            </a:r>
          </a:p>
          <a:p>
            <a:pPr marL="338138" lvl="1"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Tricky balance between what you know and what you want to find </a:t>
            </a:r>
            <a:r>
              <a:rPr lang="en-US" sz="2000" dirty="0" smtClean="0">
                <a:solidFill>
                  <a:srgbClr val="0000FF"/>
                </a:solidFill>
              </a:rPr>
              <a:t>out</a:t>
            </a:r>
          </a:p>
          <a:p>
            <a:pPr marL="795338" lvl="2" indent="-338138">
              <a:lnSpc>
                <a:spcPct val="105000"/>
              </a:lnSpc>
              <a:spcBef>
                <a:spcPts val="600"/>
              </a:spcBef>
              <a:spcAft>
                <a:spcPts val="600"/>
              </a:spcAft>
              <a:buClr>
                <a:srgbClr val="C00000"/>
              </a:buClr>
              <a:buFont typeface="Arial" pitchFamily="34" charset="0"/>
              <a:buChar char="•"/>
              <a:defRPr/>
            </a:pPr>
            <a:r>
              <a:rPr lang="en-US" sz="2000" dirty="0" smtClean="0">
                <a:solidFill>
                  <a:srgbClr val="0000FF"/>
                </a:solidFill>
              </a:rPr>
              <a:t>Convince that you are qualified to do the research</a:t>
            </a:r>
          </a:p>
          <a:p>
            <a:pPr marL="795338" lvl="2" indent="-338138">
              <a:lnSpc>
                <a:spcPct val="105000"/>
              </a:lnSpc>
              <a:spcBef>
                <a:spcPts val="600"/>
              </a:spcBef>
              <a:spcAft>
                <a:spcPts val="600"/>
              </a:spcAft>
              <a:buClr>
                <a:srgbClr val="C00000"/>
              </a:buClr>
              <a:buFont typeface="Arial" pitchFamily="34" charset="0"/>
              <a:buChar char="•"/>
              <a:defRPr/>
            </a:pPr>
            <a:r>
              <a:rPr lang="en-US" sz="2000" dirty="0" smtClean="0">
                <a:solidFill>
                  <a:srgbClr val="0000FF"/>
                </a:solidFill>
              </a:rPr>
              <a:t>project could build on your research strengths</a:t>
            </a:r>
          </a:p>
          <a:p>
            <a:pPr marL="795338" lvl="2" indent="-338138">
              <a:lnSpc>
                <a:spcPct val="105000"/>
              </a:lnSpc>
              <a:spcBef>
                <a:spcPts val="600"/>
              </a:spcBef>
              <a:spcAft>
                <a:spcPts val="600"/>
              </a:spcAft>
              <a:buClr>
                <a:srgbClr val="C00000"/>
              </a:buClr>
              <a:buFont typeface="Arial" pitchFamily="34" charset="0"/>
              <a:buChar char="•"/>
              <a:defRPr/>
            </a:pPr>
            <a:r>
              <a:rPr lang="en-US" sz="2000" dirty="0" smtClean="0">
                <a:solidFill>
                  <a:srgbClr val="0000FF"/>
                </a:solidFill>
              </a:rPr>
              <a:t>yet you should propose to solve new research problems</a:t>
            </a:r>
            <a:endParaRPr lang="en-US" sz="2000" dirty="0">
              <a:solidFill>
                <a:srgbClr val="0000FF"/>
              </a:solidFill>
            </a:endParaRPr>
          </a:p>
          <a:p>
            <a:pPr marL="338138" lvl="1" indent="-338138">
              <a:lnSpc>
                <a:spcPct val="105000"/>
              </a:lnSpc>
              <a:spcBef>
                <a:spcPts val="600"/>
              </a:spcBef>
              <a:spcAft>
                <a:spcPts val="600"/>
              </a:spcAft>
              <a:buClr>
                <a:srgbClr val="C00000"/>
              </a:buClr>
              <a:buFont typeface="Arial" pitchFamily="34" charset="0"/>
              <a:buChar char="•"/>
              <a:defRPr/>
            </a:pPr>
            <a:r>
              <a:rPr lang="en-US" sz="2000" dirty="0">
                <a:solidFill>
                  <a:srgbClr val="0000FF"/>
                </a:solidFill>
              </a:rPr>
              <a:t>Try to anticipate reviewer questions</a:t>
            </a:r>
          </a:p>
        </p:txBody>
      </p:sp>
      <p:pic>
        <p:nvPicPr>
          <p:cNvPr id="4" name="Picture 4" descr="A:\mc_logo.gif"/>
          <p:cNvPicPr>
            <a:picLocks noChangeAspect="1" noChangeArrowheads="1"/>
          </p:cNvPicPr>
          <p:nvPr/>
        </p:nvPicPr>
        <p:blipFill>
          <a:blip r:embed="rId2" cstate="print"/>
          <a:srcRect/>
          <a:stretch>
            <a:fillRect/>
          </a:stretch>
        </p:blipFill>
        <p:spPr bwMode="auto">
          <a:xfrm>
            <a:off x="2362200" y="2286000"/>
            <a:ext cx="1447800" cy="81121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0" y="1638300"/>
            <a:ext cx="3355975" cy="122238"/>
          </a:xfrm>
          <a:prstGeom prst="rect">
            <a:avLst/>
          </a:prstGeom>
          <a:solidFill>
            <a:schemeClr val="accent1">
              <a:alpha val="49803"/>
            </a:schemeClr>
          </a:solidFill>
          <a:ln w="9525" cap="flat">
            <a:noFill/>
            <a:miter lim="800000"/>
            <a:headEnd type="none" w="med" len="med"/>
            <a:tailEnd type="none" w="med" len="med"/>
          </a:ln>
        </p:spPr>
        <p:txBody>
          <a:bodyPr wrap="none" lIns="0" tIns="0" rIns="0" bIns="0"/>
          <a:lstStyle/>
          <a:p>
            <a:endParaRPr lang="en-US"/>
          </a:p>
        </p:txBody>
      </p:sp>
      <p:pic>
        <p:nvPicPr>
          <p:cNvPr id="19458" name="Picture 2"/>
          <p:cNvPicPr>
            <a:picLocks noChangeAspect="1" noChangeArrowheads="1"/>
          </p:cNvPicPr>
          <p:nvPr/>
        </p:nvPicPr>
        <p:blipFill>
          <a:blip r:embed="rId2" cstate="print"/>
          <a:srcRect/>
          <a:stretch>
            <a:fillRect/>
          </a:stretch>
        </p:blipFill>
        <p:spPr bwMode="auto">
          <a:xfrm>
            <a:off x="0" y="304800"/>
            <a:ext cx="1295400" cy="1295400"/>
          </a:xfrm>
          <a:prstGeom prst="rect">
            <a:avLst/>
          </a:prstGeom>
          <a:noFill/>
          <a:ln w="12700" cap="rnd">
            <a:noFill/>
            <a:round/>
            <a:headEnd/>
            <a:tailEnd/>
          </a:ln>
        </p:spPr>
      </p:pic>
      <p:sp>
        <p:nvSpPr>
          <p:cNvPr id="19459" name="Rectangle 3"/>
          <p:cNvSpPr>
            <a:spLocks/>
          </p:cNvSpPr>
          <p:nvPr/>
        </p:nvSpPr>
        <p:spPr bwMode="auto">
          <a:xfrm>
            <a:off x="1511300" y="596900"/>
            <a:ext cx="7404100" cy="635000"/>
          </a:xfrm>
          <a:prstGeom prst="rect">
            <a:avLst/>
          </a:prstGeom>
          <a:noFill/>
          <a:ln w="12700" cap="flat">
            <a:noFill/>
            <a:miter lim="800000"/>
            <a:headEnd type="none" w="med" len="med"/>
            <a:tailEnd type="none" w="med" len="med"/>
          </a:ln>
        </p:spPr>
        <p:txBody>
          <a:bodyPr lIns="38100" tIns="38100" rIns="38100" bIns="38100" anchor="ctr"/>
          <a:lstStyle/>
          <a:p>
            <a:pPr marL="39688" algn="ctr">
              <a:lnSpc>
                <a:spcPct val="85000"/>
              </a:lnSpc>
              <a:spcBef>
                <a:spcPct val="0"/>
              </a:spcBef>
            </a:pPr>
            <a:r>
              <a:rPr lang="en-US" sz="3600" b="1" dirty="0">
                <a:solidFill>
                  <a:schemeClr val="accent2">
                    <a:lumMod val="75000"/>
                  </a:schemeClr>
                </a:solidFill>
                <a:latin typeface="Calibri" pitchFamily="34" charset="0"/>
                <a:ea typeface="+mj-ea"/>
                <a:cs typeface="+mj-cs"/>
                <a:sym typeface="Arial" charset="0"/>
              </a:rPr>
              <a:t>NSF Merit Review Criteria</a:t>
            </a:r>
          </a:p>
        </p:txBody>
      </p:sp>
      <p:sp>
        <p:nvSpPr>
          <p:cNvPr id="19460" name="Rectangle 4"/>
          <p:cNvSpPr>
            <a:spLocks/>
          </p:cNvSpPr>
          <p:nvPr/>
        </p:nvSpPr>
        <p:spPr bwMode="auto">
          <a:xfrm>
            <a:off x="228600" y="1676400"/>
            <a:ext cx="8699500" cy="3403600"/>
          </a:xfrm>
          <a:prstGeom prst="rect">
            <a:avLst/>
          </a:prstGeom>
          <a:noFill/>
          <a:ln w="12700" cap="flat">
            <a:noFill/>
            <a:miter lim="800000"/>
            <a:headEnd type="none" w="med" len="med"/>
            <a:tailEnd type="none" w="med" len="med"/>
          </a:ln>
        </p:spPr>
        <p:txBody>
          <a:bodyPr lIns="38100" tIns="38100" rIns="38100" bIns="38100"/>
          <a:lstStyle/>
          <a:p>
            <a:pPr marL="304800" indent="-304800" algn="l">
              <a:lnSpc>
                <a:spcPct val="80000"/>
              </a:lnSpc>
              <a:spcBef>
                <a:spcPts val="1150"/>
              </a:spcBef>
              <a:buClr>
                <a:srgbClr val="FF3300"/>
              </a:buClr>
              <a:buSzPct val="100000"/>
              <a:buFont typeface="Wingdings" charset="2"/>
              <a:buChar char="§"/>
            </a:pPr>
            <a:endParaRPr lang="en-US" sz="3200" dirty="0">
              <a:solidFill>
                <a:srgbClr val="0000FF"/>
              </a:solidFill>
              <a:effectLst>
                <a:outerShdw blurRad="38100" dist="38100" dir="2700000" algn="tl">
                  <a:srgbClr val="C0C0C0"/>
                </a:outerShdw>
              </a:effectLst>
              <a:latin typeface="Arial" charset="0"/>
              <a:ea typeface="Lucida Grande" charset="0"/>
              <a:cs typeface="Lucida Grande" charset="0"/>
              <a:sym typeface="Arial" charset="0"/>
            </a:endParaRPr>
          </a:p>
          <a:p>
            <a:pPr marL="304800" indent="-338138">
              <a:lnSpc>
                <a:spcPct val="105000"/>
              </a:lnSpc>
              <a:spcBef>
                <a:spcPts val="600"/>
              </a:spcBef>
              <a:spcAft>
                <a:spcPts val="600"/>
              </a:spcAft>
              <a:buClr>
                <a:srgbClr val="C00000"/>
              </a:buClr>
              <a:buSzPct val="100000"/>
              <a:buFont typeface="Arial" pitchFamily="34" charset="0"/>
              <a:buChar char="•"/>
              <a:defRPr/>
            </a:pPr>
            <a:r>
              <a:rPr lang="en-US" sz="2800" dirty="0">
                <a:solidFill>
                  <a:srgbClr val="0000FF"/>
                </a:solidFill>
                <a:sym typeface="Arial" charset="0"/>
              </a:rPr>
              <a:t>What is the intellectual merit of the proposed activity?</a:t>
            </a:r>
            <a:endParaRPr lang="en-US" sz="2800" dirty="0">
              <a:solidFill>
                <a:srgbClr val="0000FF"/>
              </a:solidFill>
            </a:endParaRPr>
          </a:p>
          <a:p>
            <a:pPr marL="304800" indent="-338138">
              <a:lnSpc>
                <a:spcPct val="105000"/>
              </a:lnSpc>
              <a:spcBef>
                <a:spcPts val="600"/>
              </a:spcBef>
              <a:spcAft>
                <a:spcPts val="600"/>
              </a:spcAft>
              <a:buClr>
                <a:srgbClr val="C00000"/>
              </a:buClr>
              <a:buFont typeface="Arial" pitchFamily="34" charset="0"/>
              <a:buChar char="•"/>
              <a:defRPr/>
            </a:pPr>
            <a:endParaRPr lang="en-US" sz="2800" dirty="0">
              <a:solidFill>
                <a:srgbClr val="0000FF"/>
              </a:solidFill>
              <a:sym typeface="Arial" charset="0"/>
            </a:endParaRPr>
          </a:p>
          <a:p>
            <a:pPr marL="304800" indent="-338138">
              <a:lnSpc>
                <a:spcPct val="105000"/>
              </a:lnSpc>
              <a:spcBef>
                <a:spcPts val="600"/>
              </a:spcBef>
              <a:spcAft>
                <a:spcPts val="600"/>
              </a:spcAft>
              <a:buClr>
                <a:srgbClr val="C00000"/>
              </a:buClr>
              <a:buSzPct val="100000"/>
              <a:buFont typeface="Arial" pitchFamily="34" charset="0"/>
              <a:buChar char="•"/>
              <a:defRPr/>
            </a:pPr>
            <a:r>
              <a:rPr lang="en-US" sz="2800" dirty="0">
                <a:solidFill>
                  <a:srgbClr val="0000FF"/>
                </a:solidFill>
                <a:sym typeface="Arial" charset="0"/>
              </a:rPr>
              <a:t>What are the broader impacts of the proposed activity?</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354013" y="363538"/>
            <a:ext cx="8478837" cy="576262"/>
          </a:xfrm>
        </p:spPr>
        <p:txBody>
          <a:bodyPr anchor="t"/>
          <a:lstStyle/>
          <a:p>
            <a:pPr algn="ctr" eaLnBrk="1" hangingPunct="1"/>
            <a:r>
              <a:rPr lang="en-US" sz="3200" b="1" dirty="0" smtClean="0">
                <a:solidFill>
                  <a:srgbClr val="00488F"/>
                </a:solidFill>
                <a:latin typeface="Arial" charset="0"/>
                <a:ea typeface="Geneva" pitchFamily="-111" charset="-128"/>
              </a:rPr>
              <a:t>Review Criteria: Intellectual Merit</a:t>
            </a:r>
          </a:p>
        </p:txBody>
      </p:sp>
      <p:sp>
        <p:nvSpPr>
          <p:cNvPr id="29700" name="Rectangle 8"/>
          <p:cNvSpPr>
            <a:spLocks noChangeArrowheads="1"/>
          </p:cNvSpPr>
          <p:nvPr/>
        </p:nvSpPr>
        <p:spPr bwMode="auto">
          <a:xfrm>
            <a:off x="304800" y="990601"/>
            <a:ext cx="7772400" cy="6924973"/>
          </a:xfrm>
          <a:prstGeom prst="rect">
            <a:avLst/>
          </a:prstGeom>
          <a:noFill/>
          <a:ln w="9525">
            <a:noFill/>
            <a:miter lim="800000"/>
            <a:headEnd/>
            <a:tailEnd/>
          </a:ln>
        </p:spPr>
        <p:txBody>
          <a:bodyPr wrap="square">
            <a:spAutoFit/>
          </a:bodyPr>
          <a:lstStyle/>
          <a:p>
            <a:pPr marL="342900" indent="-342900">
              <a:spcBef>
                <a:spcPct val="20000"/>
              </a:spcBef>
              <a:spcAft>
                <a:spcPts val="600"/>
              </a:spcAft>
              <a:buClr>
                <a:srgbClr val="C00000"/>
              </a:buClr>
              <a:buFont typeface="Arial" charset="0"/>
              <a:buChar char="•"/>
            </a:pPr>
            <a:r>
              <a:rPr lang="en-US" sz="2400" dirty="0">
                <a:solidFill>
                  <a:srgbClr val="0000FF"/>
                </a:solidFill>
                <a:cs typeface="Times New Roman" pitchFamily="18" charset="0"/>
              </a:rPr>
              <a:t>How important is the proposed activity to advancing knowledge and understanding?</a:t>
            </a:r>
          </a:p>
          <a:p>
            <a:pPr marL="342900" indent="-342900">
              <a:spcBef>
                <a:spcPct val="20000"/>
              </a:spcBef>
              <a:spcAft>
                <a:spcPts val="600"/>
              </a:spcAft>
              <a:buClr>
                <a:srgbClr val="C00000"/>
              </a:buClr>
              <a:buFont typeface="Arial" charset="0"/>
              <a:buChar char="•"/>
            </a:pPr>
            <a:r>
              <a:rPr lang="en-US" sz="2400" dirty="0">
                <a:solidFill>
                  <a:srgbClr val="0000FF"/>
                </a:solidFill>
                <a:cs typeface="Times New Roman" pitchFamily="18" charset="0"/>
              </a:rPr>
              <a:t>How well qualified is the proposer to conduct the </a:t>
            </a:r>
            <a:r>
              <a:rPr lang="en-US" sz="2400" dirty="0" smtClean="0">
                <a:solidFill>
                  <a:srgbClr val="0000FF"/>
                </a:solidFill>
                <a:cs typeface="Times New Roman" pitchFamily="18" charset="0"/>
              </a:rPr>
              <a:t>project?</a:t>
            </a:r>
          </a:p>
          <a:p>
            <a:pPr marL="800100" lvl="1" indent="-342900">
              <a:spcBef>
                <a:spcPct val="20000"/>
              </a:spcBef>
              <a:spcAft>
                <a:spcPts val="600"/>
              </a:spcAft>
              <a:buClr>
                <a:srgbClr val="C00000"/>
              </a:buClr>
              <a:buFont typeface="Arial" charset="0"/>
              <a:buChar char="•"/>
            </a:pPr>
            <a:r>
              <a:rPr lang="en-US" sz="2000" dirty="0" smtClean="0">
                <a:solidFill>
                  <a:srgbClr val="0000FF"/>
                </a:solidFill>
              </a:rPr>
              <a:t>Quality of the prior work</a:t>
            </a:r>
          </a:p>
          <a:p>
            <a:pPr marL="800100" lvl="1" indent="-342900">
              <a:spcBef>
                <a:spcPct val="20000"/>
              </a:spcBef>
              <a:spcAft>
                <a:spcPts val="600"/>
              </a:spcAft>
              <a:buClr>
                <a:srgbClr val="C00000"/>
              </a:buClr>
              <a:buFont typeface="Arial" charset="0"/>
              <a:buChar char="•"/>
            </a:pPr>
            <a:r>
              <a:rPr lang="en-US" sz="2000" dirty="0" smtClean="0">
                <a:solidFill>
                  <a:srgbClr val="0000FF"/>
                </a:solidFill>
              </a:rPr>
              <a:t>NSF does not fund “Trust Me” type proposals – PI qualifications cannot make up for proposal weaknesses</a:t>
            </a:r>
            <a:endParaRPr lang="en-US" sz="2400" dirty="0">
              <a:solidFill>
                <a:srgbClr val="0000FF"/>
              </a:solidFill>
              <a:cs typeface="Times New Roman" pitchFamily="18" charset="0"/>
            </a:endParaRPr>
          </a:p>
          <a:p>
            <a:pPr marL="342900" indent="-342900">
              <a:spcBef>
                <a:spcPct val="20000"/>
              </a:spcBef>
              <a:spcAft>
                <a:spcPts val="600"/>
              </a:spcAft>
              <a:buClr>
                <a:srgbClr val="C00000"/>
              </a:buClr>
              <a:buFont typeface="Arial" charset="0"/>
              <a:buChar char="•"/>
            </a:pPr>
            <a:r>
              <a:rPr lang="en-US" sz="2400" dirty="0">
                <a:solidFill>
                  <a:srgbClr val="0000FF"/>
                </a:solidFill>
                <a:cs typeface="Times New Roman" pitchFamily="18" charset="0"/>
              </a:rPr>
              <a:t>To what extent does the proposed activity suggest and explore creative and original concepts?</a:t>
            </a:r>
          </a:p>
          <a:p>
            <a:pPr marL="342900" indent="-342900">
              <a:spcBef>
                <a:spcPct val="20000"/>
              </a:spcBef>
              <a:spcAft>
                <a:spcPts val="600"/>
              </a:spcAft>
              <a:buClr>
                <a:srgbClr val="C00000"/>
              </a:buClr>
              <a:buFont typeface="Arial" charset="0"/>
              <a:buChar char="•"/>
            </a:pPr>
            <a:r>
              <a:rPr lang="en-US" sz="2400" dirty="0">
                <a:solidFill>
                  <a:srgbClr val="0000FF"/>
                </a:solidFill>
                <a:cs typeface="Times New Roman" pitchFamily="18" charset="0"/>
              </a:rPr>
              <a:t>How well conceived and organized is the proposed activity? </a:t>
            </a:r>
            <a:endParaRPr lang="en-US" sz="2400" dirty="0" smtClean="0">
              <a:solidFill>
                <a:srgbClr val="0000FF"/>
              </a:solidFill>
              <a:cs typeface="Times New Roman" pitchFamily="18" charset="0"/>
            </a:endParaRPr>
          </a:p>
          <a:p>
            <a:pPr marL="342900" indent="-342900">
              <a:spcBef>
                <a:spcPct val="20000"/>
              </a:spcBef>
              <a:spcAft>
                <a:spcPts val="600"/>
              </a:spcAft>
              <a:buClr>
                <a:srgbClr val="C00000"/>
              </a:buClr>
              <a:buFont typeface="Arial" charset="0"/>
              <a:buChar char="•"/>
            </a:pPr>
            <a:r>
              <a:rPr lang="en-US" sz="2400" dirty="0" smtClean="0">
                <a:solidFill>
                  <a:srgbClr val="0000FF"/>
                </a:solidFill>
                <a:cs typeface="Times New Roman" pitchFamily="18" charset="0"/>
              </a:rPr>
              <a:t>Is </a:t>
            </a:r>
            <a:r>
              <a:rPr lang="en-US" sz="2400" dirty="0">
                <a:solidFill>
                  <a:srgbClr val="0000FF"/>
                </a:solidFill>
                <a:cs typeface="Times New Roman" pitchFamily="18" charset="0"/>
              </a:rPr>
              <a:t>there sufficient access to resources</a:t>
            </a:r>
            <a:r>
              <a:rPr lang="en-US" sz="2400" dirty="0" smtClean="0">
                <a:solidFill>
                  <a:srgbClr val="0000FF"/>
                </a:solidFill>
                <a:cs typeface="Times New Roman" pitchFamily="18" charset="0"/>
              </a:rPr>
              <a:t>?</a:t>
            </a:r>
          </a:p>
          <a:p>
            <a:pPr marL="342900" indent="-342900">
              <a:spcBef>
                <a:spcPct val="20000"/>
              </a:spcBef>
              <a:spcAft>
                <a:spcPts val="600"/>
              </a:spcAft>
              <a:buClr>
                <a:srgbClr val="C00000"/>
              </a:buClr>
              <a:buFont typeface="Arial" charset="0"/>
              <a:buChar char="•"/>
            </a:pPr>
            <a:r>
              <a:rPr lang="en-US" sz="2400" dirty="0" smtClean="0">
                <a:solidFill>
                  <a:srgbClr val="0000FF"/>
                </a:solidFill>
              </a:rPr>
              <a:t>NSF encourages high-risk, high-reward proposals</a:t>
            </a:r>
          </a:p>
          <a:p>
            <a:pPr marL="342900" indent="-342900">
              <a:lnSpc>
                <a:spcPct val="105000"/>
              </a:lnSpc>
              <a:spcBef>
                <a:spcPct val="20000"/>
              </a:spcBef>
              <a:spcAft>
                <a:spcPct val="50000"/>
              </a:spcAft>
              <a:buFont typeface="Arial" charset="0"/>
              <a:buChar char="•"/>
            </a:pPr>
            <a:endParaRPr lang="en-US" sz="2400" dirty="0" smtClean="0">
              <a:solidFill>
                <a:srgbClr val="0000FF"/>
              </a:solidFill>
              <a:cs typeface="Times New Roman" pitchFamily="18" charset="0"/>
            </a:endParaRPr>
          </a:p>
          <a:p>
            <a:pPr marL="342900" indent="-342900">
              <a:lnSpc>
                <a:spcPct val="105000"/>
              </a:lnSpc>
              <a:spcBef>
                <a:spcPct val="20000"/>
              </a:spcBef>
              <a:spcAft>
                <a:spcPct val="50000"/>
              </a:spcAft>
              <a:buFont typeface="Arial" charset="0"/>
              <a:buChar char="•"/>
            </a:pPr>
            <a:endParaRPr lang="en-US" sz="2400" dirty="0">
              <a:solidFill>
                <a:srgbClr val="0000FF"/>
              </a:solidFill>
              <a:cs typeface="Times New Roman" pitchFamily="18" charset="0"/>
            </a:endParaRPr>
          </a:p>
        </p:txBody>
      </p:sp>
    </p:spTree>
  </p:cSld>
  <p:clrMapOvr>
    <a:masterClrMapping/>
  </p:clrMapOvr>
</p:sld>
</file>

<file path=ppt/theme/theme1.xml><?xml version="1.0" encoding="utf-8"?>
<a:theme xmlns:a="http://schemas.openxmlformats.org/drawingml/2006/main" name="1_Default Design">
  <a:themeElements>
    <a:clrScheme name="">
      <a:dk1>
        <a:srgbClr val="FFFFFF"/>
      </a:dk1>
      <a:lt1>
        <a:srgbClr val="FFFFFF"/>
      </a:lt1>
      <a:dk2>
        <a:srgbClr val="000000"/>
      </a:dk2>
      <a:lt2>
        <a:srgbClr val="000000"/>
      </a:lt2>
      <a:accent1>
        <a:srgbClr val="CC9900"/>
      </a:accent1>
      <a:accent2>
        <a:srgbClr val="333399"/>
      </a:accent2>
      <a:accent3>
        <a:srgbClr val="FFFFFF"/>
      </a:accent3>
      <a:accent4>
        <a:srgbClr val="DADADA"/>
      </a:accent4>
      <a:accent5>
        <a:srgbClr val="E2CAAA"/>
      </a:accent5>
      <a:accent6>
        <a:srgbClr val="2D2D8A"/>
      </a:accent6>
      <a:hlink>
        <a:srgbClr val="009999"/>
      </a:hlink>
      <a:folHlink>
        <a:srgbClr val="99CC00"/>
      </a:folHlink>
    </a:clrScheme>
    <a:fontScheme name="1_Default Design">
      <a:majorFont>
        <a:latin typeface="Tahoma"/>
        <a:ea typeface="ヒラギノ角ゴ ProN W3"/>
        <a:cs typeface="ヒラギノ角ゴ ProN W3"/>
      </a:majorFont>
      <a:minorFont>
        <a:latin typeface="Tahom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00"/>
        </a:solidFill>
        <a:ln w="9525" cap="flat" cmpd="sng" algn="ctr">
          <a:solidFill>
            <a:srgbClr val="FFFF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713"/>
          </a:spcBef>
          <a:spcAft>
            <a:spcPct val="0"/>
          </a:spcAft>
          <a:buClrTx/>
          <a:buSzTx/>
          <a:buFontTx/>
          <a:buNone/>
          <a:tabLst/>
          <a:defRPr kumimoji="0" lang="en-US" sz="3000" b="0" i="0" u="none" strike="noStrike" cap="none" normalizeH="0" baseline="0" smtClean="0">
            <a:ln>
              <a:noFill/>
            </a:ln>
            <a:solidFill>
              <a:srgbClr val="FFFFFF"/>
            </a:solidFill>
            <a:effectLst/>
            <a:latin typeface="Tahoma" charset="0"/>
            <a:ea typeface="ヒラギノ角ゴ ProN W3" charset="0"/>
            <a:cs typeface="ヒラギノ角ゴ ProN W3" charset="0"/>
            <a:sym typeface="Tahoma" charset="0"/>
          </a:defRPr>
        </a:defPPr>
      </a:lstStyle>
    </a:spDef>
    <a:lnDef>
      <a:spPr bwMode="auto">
        <a:xfrm>
          <a:off x="0" y="0"/>
          <a:ext cx="1" cy="1"/>
        </a:xfrm>
        <a:custGeom>
          <a:avLst/>
          <a:gdLst/>
          <a:ahLst/>
          <a:cxnLst/>
          <a:rect l="0" t="0" r="0" b="0"/>
          <a:pathLst/>
        </a:custGeom>
        <a:solidFill>
          <a:srgbClr val="CC9900"/>
        </a:solidFill>
        <a:ln w="9525" cap="flat" cmpd="sng" algn="ctr">
          <a:solidFill>
            <a:srgbClr val="FFFF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713"/>
          </a:spcBef>
          <a:spcAft>
            <a:spcPct val="0"/>
          </a:spcAft>
          <a:buClrTx/>
          <a:buSzTx/>
          <a:buFontTx/>
          <a:buNone/>
          <a:tabLst/>
          <a:defRPr kumimoji="0" lang="en-US" sz="3000" b="0" i="0" u="none" strike="noStrike" cap="none" normalizeH="0" baseline="0" smtClean="0">
            <a:ln>
              <a:noFill/>
            </a:ln>
            <a:solidFill>
              <a:srgbClr val="FFFFFF"/>
            </a:solidFill>
            <a:effectLst/>
            <a:latin typeface="Tahoma" charset="0"/>
            <a:ea typeface="ヒラギノ角ゴ ProN W3" charset="0"/>
            <a:cs typeface="ヒラギノ角ゴ ProN W3" charset="0"/>
            <a:sym typeface="Tahoma"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
      <a:dk1>
        <a:srgbClr val="FFFFFF"/>
      </a:dk1>
      <a:lt1>
        <a:srgbClr val="FFFFFF"/>
      </a:lt1>
      <a:dk2>
        <a:srgbClr val="000000"/>
      </a:dk2>
      <a:lt2>
        <a:srgbClr val="000000"/>
      </a:lt2>
      <a:accent1>
        <a:srgbClr val="CC9900"/>
      </a:accent1>
      <a:accent2>
        <a:srgbClr val="333399"/>
      </a:accent2>
      <a:accent3>
        <a:srgbClr val="FFFFFF"/>
      </a:accent3>
      <a:accent4>
        <a:srgbClr val="DADADA"/>
      </a:accent4>
      <a:accent5>
        <a:srgbClr val="E2CAAA"/>
      </a:accent5>
      <a:accent6>
        <a:srgbClr val="2D2D8A"/>
      </a:accent6>
      <a:hlink>
        <a:srgbClr val="009999"/>
      </a:hlink>
      <a:folHlink>
        <a:srgbClr val="99CC00"/>
      </a:folHlink>
    </a:clrScheme>
    <a:fontScheme name="Title &amp; Bullets">
      <a:majorFont>
        <a:latin typeface="Tahoma"/>
        <a:ea typeface="ヒラギノ角ゴ ProN W3"/>
        <a:cs typeface="ヒラギノ角ゴ ProN W3"/>
      </a:majorFont>
      <a:minorFont>
        <a:latin typeface="Tahom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00"/>
        </a:solidFill>
        <a:ln w="9525" cap="flat" cmpd="sng" algn="ctr">
          <a:solidFill>
            <a:srgbClr val="FFFF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713"/>
          </a:spcBef>
          <a:spcAft>
            <a:spcPct val="0"/>
          </a:spcAft>
          <a:buClrTx/>
          <a:buSzTx/>
          <a:buFontTx/>
          <a:buNone/>
          <a:tabLst/>
          <a:defRPr kumimoji="0" lang="en-US" sz="3000" b="0" i="0" u="none" strike="noStrike" cap="none" normalizeH="0" baseline="0" smtClean="0">
            <a:ln>
              <a:noFill/>
            </a:ln>
            <a:solidFill>
              <a:srgbClr val="FFFFFF"/>
            </a:solidFill>
            <a:effectLst/>
            <a:latin typeface="Tahoma" charset="0"/>
            <a:ea typeface="ヒラギノ角ゴ ProN W3" charset="0"/>
            <a:cs typeface="ヒラギノ角ゴ ProN W3" charset="0"/>
            <a:sym typeface="Tahoma" charset="0"/>
          </a:defRPr>
        </a:defPPr>
      </a:lstStyle>
    </a:spDef>
    <a:lnDef>
      <a:spPr bwMode="auto">
        <a:xfrm>
          <a:off x="0" y="0"/>
          <a:ext cx="1" cy="1"/>
        </a:xfrm>
        <a:custGeom>
          <a:avLst/>
          <a:gdLst/>
          <a:ahLst/>
          <a:cxnLst/>
          <a:rect l="0" t="0" r="0" b="0"/>
          <a:pathLst/>
        </a:custGeom>
        <a:solidFill>
          <a:srgbClr val="CC9900"/>
        </a:solidFill>
        <a:ln w="9525" cap="flat" cmpd="sng" algn="ctr">
          <a:solidFill>
            <a:srgbClr val="FFFFFF"/>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ts val="713"/>
          </a:spcBef>
          <a:spcAft>
            <a:spcPct val="0"/>
          </a:spcAft>
          <a:buClrTx/>
          <a:buSzTx/>
          <a:buFontTx/>
          <a:buNone/>
          <a:tabLst/>
          <a:defRPr kumimoji="0" lang="en-US" sz="3000" b="0" i="0" u="none" strike="noStrike" cap="none" normalizeH="0" baseline="0" smtClean="0">
            <a:ln>
              <a:noFill/>
            </a:ln>
            <a:solidFill>
              <a:srgbClr val="FFFFFF"/>
            </a:solidFill>
            <a:effectLst/>
            <a:latin typeface="Tahoma" charset="0"/>
            <a:ea typeface="ヒラギノ角ゴ ProN W3" charset="0"/>
            <a:cs typeface="ヒラギノ角ゴ ProN W3" charset="0"/>
            <a:sym typeface="Tahoma"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7AEBC93382D14DA758968F8C0C1DEE" ma:contentTypeVersion="2" ma:contentTypeDescription="Create a new document." ma:contentTypeScope="" ma:versionID="3022d3dd7923fcb2b3a11dd454aef4b2">
  <xsd:schema xmlns:xsd="http://www.w3.org/2001/XMLSchema" xmlns:p="http://schemas.microsoft.com/office/2006/metadata/properties" targetNamespace="http://schemas.microsoft.com/office/2006/metadata/properties" ma:root="true" ma:fieldsID="a54db5868f5fcfba6052c9459e55206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66DAAF9-A39C-4B9E-B7F0-5EB7A81784D8}">
  <ds:schemaRefs>
    <ds:schemaRef ds:uri="http://schemas.microsoft.com/sharepoint/v3/contenttype/forms"/>
  </ds:schemaRefs>
</ds:datastoreItem>
</file>

<file path=customXml/itemProps2.xml><?xml version="1.0" encoding="utf-8"?>
<ds:datastoreItem xmlns:ds="http://schemas.openxmlformats.org/officeDocument/2006/customXml" ds:itemID="{BA1E27F9-1C39-498E-AE93-D18E6B629B9E}">
  <ds:schemaRefs>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CE7BAFC-1743-4BDF-9B75-8DD931B5F6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1152</TotalTime>
  <Pages>0</Pages>
  <Words>1260</Words>
  <Characters>0</Characters>
  <Application>Microsoft Office PowerPoint</Application>
  <PresentationFormat>On-screen Show (4:3)</PresentationFormat>
  <Lines>0</Lines>
  <Paragraphs>157</Paragraphs>
  <Slides>19</Slides>
  <Notes>2</Notes>
  <HiddenSlides>1</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1_Default Design</vt:lpstr>
      <vt:lpstr>Title &amp; Bullets</vt:lpstr>
      <vt:lpstr> National Science Foundation Directorate for Computer &amp; Information Science &amp; Engineering (CISE)   Presentation to NSF/DIMACS Workshop for Aspiring PIs in SaTC  Suggestions and Common Mistakes   Secure and Trustworthy Cyberspace (SaTC)     </vt:lpstr>
      <vt:lpstr>Secure and Trustworthy Cyberspace Program (SaTC)</vt:lpstr>
      <vt:lpstr>CISE Divisions and Core Programs</vt:lpstr>
      <vt:lpstr>Proposal Reviewing and Processing</vt:lpstr>
      <vt:lpstr>Proposal Writing Strategies I</vt:lpstr>
      <vt:lpstr>Proposal Writing Strategies II</vt:lpstr>
      <vt:lpstr>Proposal Writing Strategies III</vt:lpstr>
      <vt:lpstr>PowerPoint Presentation</vt:lpstr>
      <vt:lpstr>Review Criteria: Intellectual Merit</vt:lpstr>
      <vt:lpstr>Review Criteria: Broader Impact</vt:lpstr>
      <vt:lpstr>Other aspects</vt:lpstr>
      <vt:lpstr>Successful Proposals: Top 5 Strengths</vt:lpstr>
      <vt:lpstr>Key Questions</vt:lpstr>
      <vt:lpstr>Common Mistakes</vt:lpstr>
      <vt:lpstr>Targeting to the right program</vt:lpstr>
      <vt:lpstr>Targeting to the right program</vt:lpstr>
      <vt:lpstr>Successful PI’s: Top 5 Tips</vt:lpstr>
      <vt:lpstr>PowerPoint Presentation</vt:lpstr>
      <vt:lpstr>SaTC 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Trustworthy Computing Program A CISE Cross-cutting Program</dc:title>
  <dc:creator>Carl Landwehr</dc:creator>
  <cp:lastModifiedBy>Linda Casals</cp:lastModifiedBy>
  <cp:revision>144</cp:revision>
  <dcterms:modified xsi:type="dcterms:W3CDTF">2012-10-17T18:58:51Z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0x010100E67AEBC93382D14DA758968F8C0C1DEE</vt:lpwstr>
  </property>
</Properties>
</file>